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4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8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95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1697-3AF0-41AE-8264-9329461B000B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23F6-FD8D-4F03-9124-2C8AFA441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2" y="2756262"/>
            <a:ext cx="9144000" cy="858203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Source Code Pro" panose="020B0509030403020204" pitchFamily="49" charset="0"/>
              </a:rPr>
              <a:t>lambda</a:t>
            </a:r>
            <a:endParaRPr lang="en-US" sz="4400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50886" y="3614466"/>
            <a:ext cx="16289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تابع مجهول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623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6479" y="2314192"/>
            <a:ext cx="90351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err="1">
                <a:solidFill>
                  <a:srgbClr val="9966B8"/>
                </a:solidFill>
                <a:latin typeface="Consolas" panose="020B0609020204030204" pitchFamily="49" charset="0"/>
              </a:rPr>
              <a:t>def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DDBB88"/>
                </a:solidFill>
                <a:latin typeface="Consolas" panose="020B0609020204030204" pitchFamily="49" charset="0"/>
              </a:rPr>
              <a:t>fun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225588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688CC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25588"/>
                </a:solidFill>
                <a:latin typeface="Consolas" panose="020B0609020204030204" pitchFamily="49" charset="0"/>
              </a:rPr>
              <a:t>in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2"/>
                </a:solidFill>
                <a:latin typeface="Consolas" panose="020B0609020204030204" pitchFamily="49" charset="0"/>
              </a:rPr>
              <a:t>range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280D0"/>
                </a:solidFill>
                <a:latin typeface="Consolas" panose="020B0609020204030204" pitchFamily="49" charset="0"/>
              </a:rPr>
              <a:t>100000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        </a:t>
            </a:r>
            <a:r>
              <a:rPr lang="en-US" sz="3200" dirty="0">
                <a:solidFill>
                  <a:srgbClr val="225588"/>
                </a:solidFill>
                <a:latin typeface="Consolas" panose="020B0609020204030204" pitchFamily="49" charset="0"/>
              </a:rPr>
              <a:t>yield</a:t>
            </a:r>
            <a:r>
              <a:rPr lang="en-US" sz="32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6688CC"/>
                </a:solidFill>
                <a:latin typeface="Consolas" panose="020B0609020204030204" pitchFamily="49" charset="0"/>
              </a:rPr>
              <a:t>i</a:t>
            </a:r>
            <a:endParaRPr lang="en-US" sz="32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7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372" y="2625634"/>
            <a:ext cx="9144000" cy="988832"/>
          </a:xfrm>
        </p:spPr>
        <p:txBody>
          <a:bodyPr>
            <a:normAutofit/>
          </a:bodyPr>
          <a:lstStyle/>
          <a:p>
            <a:r>
              <a:rPr lang="fa-IR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تابع مجهول</a:t>
            </a:r>
            <a:endParaRPr lang="en-US" sz="4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2874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81792" y="3126768"/>
            <a:ext cx="5609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>
                <a:solidFill>
                  <a:srgbClr val="268BD2"/>
                </a:solidFill>
                <a:latin typeface="Consolas" panose="020B0609020204030204" pitchFamily="49" charset="0"/>
              </a:rPr>
              <a:t>sum</a:t>
            </a:r>
            <a:r>
              <a:rPr lang="es-ES" sz="32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s-ES" sz="3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s-ES" sz="32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s-ES" sz="3200" b="1" dirty="0">
                <a:solidFill>
                  <a:srgbClr val="586E75"/>
                </a:solidFill>
                <a:latin typeface="Consolas" panose="020B0609020204030204" pitchFamily="49" charset="0"/>
              </a:rPr>
              <a:t>lambda</a:t>
            </a:r>
            <a:r>
              <a:rPr lang="es-ES" sz="3200" dirty="0">
                <a:solidFill>
                  <a:srgbClr val="657B83"/>
                </a:solidFill>
                <a:latin typeface="Consolas" panose="020B0609020204030204" pitchFamily="49" charset="0"/>
              </a:rPr>
              <a:t> x, y: x </a:t>
            </a:r>
            <a:r>
              <a:rPr lang="es-ES" sz="32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s-ES" sz="3200" dirty="0">
                <a:solidFill>
                  <a:srgbClr val="657B83"/>
                </a:solidFill>
                <a:latin typeface="Consolas" panose="020B0609020204030204" pitchFamily="49" charset="0"/>
              </a:rPr>
              <a:t> y</a:t>
            </a:r>
            <a:endParaRPr lang="es-ES" sz="3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5486" y="2635572"/>
            <a:ext cx="7859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68BD2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2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sz="3200" dirty="0">
                <a:solidFill>
                  <a:srgbClr val="657B83"/>
                </a:solidFill>
                <a:latin typeface="Consolas" panose="020B0609020204030204" pitchFamily="49" charset="0"/>
              </a:rPr>
              <a:t>)   </a:t>
            </a:r>
            <a:r>
              <a:rPr lang="en-US" sz="3200" i="1" dirty="0">
                <a:solidFill>
                  <a:srgbClr val="93A1A1"/>
                </a:solidFill>
                <a:latin typeface="Consolas" panose="020B0609020204030204" pitchFamily="49" charset="0"/>
              </a:rPr>
              <a:t># Output: 8</a:t>
            </a:r>
            <a:endParaRPr lang="en-US" sz="32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6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62890" y="2572769"/>
            <a:ext cx="100409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68BD2"/>
                </a:solidFill>
                <a:latin typeface="Consolas" panose="020B0609020204030204" pitchFamily="49" charset="0"/>
              </a:rPr>
              <a:t>my_list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[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268BD2"/>
                </a:solidFill>
                <a:latin typeface="Consolas" panose="020B0609020204030204" pitchFamily="49" charset="0"/>
              </a:rPr>
              <a:t>doubled_list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CB4B16"/>
                </a:solidFill>
                <a:latin typeface="Consolas" panose="020B0609020204030204" pitchFamily="49" charset="0"/>
              </a:rPr>
              <a:t>map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586E75"/>
                </a:solidFill>
                <a:latin typeface="Consolas" panose="020B0609020204030204" pitchFamily="49" charset="0"/>
              </a:rPr>
              <a:t>lambda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x: x </a:t>
            </a:r>
            <a:r>
              <a:rPr lang="en-US" sz="28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268BD2"/>
                </a:solidFill>
                <a:latin typeface="Consolas" panose="020B0609020204030204" pitchFamily="49" charset="0"/>
              </a:rPr>
              <a:t>my_list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8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268BD2"/>
                </a:solidFill>
                <a:latin typeface="Consolas" panose="020B0609020204030204" pitchFamily="49" charset="0"/>
              </a:rPr>
              <a:t>doubled_list</a:t>
            </a:r>
            <a:r>
              <a:rPr lang="en-US" sz="2800" dirty="0">
                <a:solidFill>
                  <a:srgbClr val="657B83"/>
                </a:solidFill>
                <a:latin typeface="Consolas" panose="020B0609020204030204" pitchFamily="49" charset="0"/>
              </a:rPr>
              <a:t>)   </a:t>
            </a:r>
            <a:r>
              <a:rPr lang="en-US" sz="2800" i="1" dirty="0">
                <a:solidFill>
                  <a:srgbClr val="93A1A1"/>
                </a:solidFill>
                <a:latin typeface="Consolas" panose="020B0609020204030204" pitchFamily="49" charset="0"/>
              </a:rPr>
              <a:t># Output: [2, 4, 6, 8, 10]</a:t>
            </a:r>
            <a:endParaRPr lang="en-US" sz="2800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0194" y="2345511"/>
            <a:ext cx="1086394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[(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), (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), (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), (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7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sorted_lst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9966B8"/>
                </a:solidFill>
                <a:latin typeface="Consolas" panose="020B0609020204030204" pitchFamily="49" charset="0"/>
              </a:rPr>
              <a:t>sorted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key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800" i="1" dirty="0">
                <a:solidFill>
                  <a:srgbClr val="9966B8"/>
                </a:solidFill>
                <a:latin typeface="Consolas" panose="020B0609020204030204" pitchFamily="49" charset="0"/>
              </a:rPr>
              <a:t>lambda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: x[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800" dirty="0">
                <a:solidFill>
                  <a:srgbClr val="9966B8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sorted_lst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  </a:t>
            </a:r>
            <a:r>
              <a:rPr lang="en-US" sz="2800" dirty="0">
                <a:solidFill>
                  <a:srgbClr val="384887"/>
                </a:solidFill>
                <a:latin typeface="Consolas" panose="020B0609020204030204" pitchFamily="49" charset="0"/>
              </a:rPr>
              <a:t># Output: [(3, 1), (7, 3), (1, 2), (5, 4)]</a:t>
            </a:r>
            <a:endParaRPr lang="en-US" sz="28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8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8754" y="2512648"/>
            <a:ext cx="105373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 [</a:t>
            </a:r>
            <a:r>
              <a:rPr lang="en-US" sz="2400" dirty="0">
                <a:solidFill>
                  <a:srgbClr val="22AA44"/>
                </a:solidFill>
                <a:latin typeface="Consolas" panose="020B0609020204030204" pitchFamily="49" charset="0"/>
              </a:rPr>
              <a:t>'hello'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2AA44"/>
                </a:solidFill>
                <a:latin typeface="Consolas" panose="020B0609020204030204" pitchFamily="49" charset="0"/>
              </a:rPr>
              <a:t>'world'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2AA44"/>
                </a:solidFill>
                <a:latin typeface="Consolas" panose="020B0609020204030204" pitchFamily="49" charset="0"/>
              </a:rPr>
              <a:t>'python'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 err="1">
                <a:solidFill>
                  <a:srgbClr val="6688CC"/>
                </a:solidFill>
                <a:latin typeface="Consolas" panose="020B0609020204030204" pitchFamily="49" charset="0"/>
              </a:rPr>
              <a:t>upper_lst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9966B8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966B8"/>
                </a:solidFill>
                <a:latin typeface="Consolas" panose="020B0609020204030204" pitchFamily="49" charset="0"/>
              </a:rPr>
              <a:t>map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9966B8"/>
                </a:solidFill>
                <a:latin typeface="Consolas" panose="020B0609020204030204" pitchFamily="49" charset="0"/>
              </a:rPr>
              <a:t>lambda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2277FF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 err="1">
                <a:solidFill>
                  <a:srgbClr val="6688CC"/>
                </a:solidFill>
                <a:latin typeface="Consolas" panose="020B0609020204030204" pitchFamily="49" charset="0"/>
              </a:rPr>
              <a:t>x.upper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(), </a:t>
            </a:r>
            <a:r>
              <a:rPr lang="en-US" sz="24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9966B8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688CC"/>
                </a:solidFill>
                <a:latin typeface="Consolas" panose="020B0609020204030204" pitchFamily="49" charset="0"/>
              </a:rPr>
              <a:t>upper_lst</a:t>
            </a:r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>)  </a:t>
            </a:r>
            <a:r>
              <a:rPr lang="en-US" sz="2400" dirty="0">
                <a:solidFill>
                  <a:srgbClr val="384887"/>
                </a:solidFill>
                <a:latin typeface="Consolas" panose="020B0609020204030204" pitchFamily="49" charset="0"/>
              </a:rPr>
              <a:t># Output: ['HELLO', 'WORLD', 'PYTHON']</a:t>
            </a:r>
            <a:endParaRPr lang="en-US" sz="2400" dirty="0">
              <a:solidFill>
                <a:srgbClr val="6688CC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6688CC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5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4776" y="1930012"/>
            <a:ext cx="94400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u="sng" dirty="0" err="1">
                <a:solidFill>
                  <a:srgbClr val="FFEEBB"/>
                </a:solidFill>
                <a:latin typeface="Consolas" panose="020B0609020204030204" pitchFamily="49" charset="0"/>
              </a:rPr>
              <a:t>functools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import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DBB88"/>
                </a:solidFill>
                <a:latin typeface="Consolas" panose="020B0609020204030204" pitchFamily="49" charset="0"/>
              </a:rPr>
              <a:t>reduce</a:t>
            </a:r>
            <a:endParaRPr lang="en-US" sz="2800" dirty="0">
              <a:solidFill>
                <a:srgbClr val="6688C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</a:br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[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2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3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4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F280D0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product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DBB88"/>
                </a:solidFill>
                <a:latin typeface="Consolas" panose="020B0609020204030204" pitchFamily="49" charset="0"/>
              </a:rPr>
              <a:t>reduce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(</a:t>
            </a:r>
            <a:r>
              <a:rPr lang="en-US" sz="2800" i="1" dirty="0">
                <a:solidFill>
                  <a:srgbClr val="9966B8"/>
                </a:solidFill>
                <a:latin typeface="Consolas" panose="020B0609020204030204" pitchFamily="49" charset="0"/>
              </a:rPr>
              <a:t>lambda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: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25588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2277FF"/>
                </a:solidFill>
                <a:latin typeface="Consolas" panose="020B0609020204030204" pitchFamily="49" charset="0"/>
              </a:rPr>
              <a:t>y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6688CC"/>
                </a:solidFill>
                <a:latin typeface="Consolas" panose="020B0609020204030204" pitchFamily="49" charset="0"/>
              </a:rPr>
              <a:t>lst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800" dirty="0">
                <a:solidFill>
                  <a:srgbClr val="DDBB88"/>
                </a:solidFill>
                <a:latin typeface="Consolas" panose="020B0609020204030204" pitchFamily="49" charset="0"/>
              </a:rPr>
              <a:t>print</a:t>
            </a:r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>(product)  </a:t>
            </a:r>
            <a:r>
              <a:rPr lang="en-US" sz="2800" dirty="0">
                <a:solidFill>
                  <a:srgbClr val="384887"/>
                </a:solidFill>
                <a:latin typeface="Consolas" panose="020B0609020204030204" pitchFamily="49" charset="0"/>
              </a:rPr>
              <a:t># Output: 120</a:t>
            </a:r>
            <a:endParaRPr lang="en-US" sz="2800" dirty="0">
              <a:solidFill>
                <a:srgbClr val="6688CC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  <a:t/>
            </a:r>
            <a:br>
              <a:rPr lang="en-US" sz="2800" dirty="0">
                <a:solidFill>
                  <a:srgbClr val="6688CC"/>
                </a:solidFill>
                <a:latin typeface="Consolas" panose="020B0609020204030204" pitchFamily="49" charset="0"/>
              </a:rPr>
            </a:br>
            <a:endParaRPr lang="en-US" sz="28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6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7576" y="2909726"/>
            <a:ext cx="94400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rgbClr val="225588"/>
                </a:solidFill>
                <a:latin typeface="Consolas" panose="020B0609020204030204" pitchFamily="49" charset="0"/>
              </a:rPr>
              <a:t>generators</a:t>
            </a:r>
            <a:endParaRPr lang="en-US" sz="4400" b="0" dirty="0">
              <a:solidFill>
                <a:srgbClr val="6688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26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 Yekan</vt:lpstr>
      <vt:lpstr>Calibri</vt:lpstr>
      <vt:lpstr>Calibri Light</vt:lpstr>
      <vt:lpstr>Consolas</vt:lpstr>
      <vt:lpstr>Source Code Pro</vt:lpstr>
      <vt:lpstr>Office Theme</vt:lpstr>
      <vt:lpstr>lambda</vt:lpstr>
      <vt:lpstr>تابع مجهول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PC</dc:creator>
  <cp:lastModifiedBy>PC</cp:lastModifiedBy>
  <cp:revision>16</cp:revision>
  <dcterms:created xsi:type="dcterms:W3CDTF">2023-02-07T05:14:59Z</dcterms:created>
  <dcterms:modified xsi:type="dcterms:W3CDTF">2023-02-26T11:47:44Z</dcterms:modified>
</cp:coreProperties>
</file>