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56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69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0" r:id="rId35"/>
    <p:sldId id="292" r:id="rId36"/>
    <p:sldId id="29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3D5"/>
    <a:srgbClr val="DFDDDC"/>
    <a:srgbClr val="F5F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8B-7630-4DA2-A09C-D646F4BBADE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AEE-1FFD-4284-8D0D-D08B460D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8B-7630-4DA2-A09C-D646F4BBADE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AEE-1FFD-4284-8D0D-D08B460D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9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8B-7630-4DA2-A09C-D646F4BBADE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AEE-1FFD-4284-8D0D-D08B460D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5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8B-7630-4DA2-A09C-D646F4BBADE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AEE-1FFD-4284-8D0D-D08B460D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4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8B-7630-4DA2-A09C-D646F4BBADE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AEE-1FFD-4284-8D0D-D08B460D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6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8B-7630-4DA2-A09C-D646F4BBADE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AEE-1FFD-4284-8D0D-D08B460D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8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8B-7630-4DA2-A09C-D646F4BBADE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AEE-1FFD-4284-8D0D-D08B460D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8B-7630-4DA2-A09C-D646F4BBADE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AEE-1FFD-4284-8D0D-D08B460D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8B-7630-4DA2-A09C-D646F4BBADE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AEE-1FFD-4284-8D0D-D08B460D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8B-7630-4DA2-A09C-D646F4BBADE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AEE-1FFD-4284-8D0D-D08B460D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2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06F8B-7630-4DA2-A09C-D646F4BBADE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3DAEE-1FFD-4284-8D0D-D08B460D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1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06F8B-7630-4DA2-A09C-D646F4BBADE6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3DAEE-1FFD-4284-8D0D-D08B460D6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7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8280" y="2671354"/>
            <a:ext cx="9144000" cy="1514611"/>
          </a:xfrm>
        </p:spPr>
        <p:txBody>
          <a:bodyPr>
            <a:noAutofit/>
          </a:bodyPr>
          <a:lstStyle/>
          <a:p>
            <a:r>
              <a:rPr lang="en-US" sz="4000" dirty="0" err="1">
                <a:latin typeface="Source Code Pro" panose="020B0509030403020204" pitchFamily="49" charset="0"/>
              </a:rPr>
              <a:t>Git</a:t>
            </a:r>
            <a:r>
              <a:rPr lang="en-US" sz="4000" dirty="0">
                <a:latin typeface="Source Code Pro" panose="020B0509030403020204" pitchFamily="49" charset="0"/>
              </a:rPr>
              <a:t> is a distributed version control </a:t>
            </a:r>
            <a:r>
              <a:rPr lang="en-US" sz="4000" dirty="0" smtClean="0">
                <a:latin typeface="Source Code Pro" panose="020B0509030403020204" pitchFamily="49" charset="0"/>
              </a:rPr>
              <a:t>system</a:t>
            </a:r>
            <a:r>
              <a:rPr lang="en-US" sz="2800" dirty="0" smtClean="0">
                <a:latin typeface="Source Code Pro" panose="020B0509030403020204" pitchFamily="49" charset="0"/>
              </a:rPr>
              <a:t/>
            </a:r>
            <a:br>
              <a:rPr lang="en-US" sz="2800" dirty="0" smtClean="0">
                <a:latin typeface="Source Code Pro" panose="020B0509030403020204" pitchFamily="49" charset="0"/>
              </a:rPr>
            </a:b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84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125" y="2220919"/>
            <a:ext cx="9144000" cy="737371"/>
          </a:xfrm>
        </p:spPr>
        <p:txBody>
          <a:bodyPr>
            <a:noAutofit/>
          </a:bodyPr>
          <a:lstStyle/>
          <a:p>
            <a:r>
              <a:rPr lang="en-US" sz="4000" dirty="0" smtClean="0"/>
              <a:t>Committing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2136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7" y="705628"/>
            <a:ext cx="9144000" cy="737371"/>
          </a:xfrm>
        </p:spPr>
        <p:txBody>
          <a:bodyPr>
            <a:noAutofit/>
          </a:bodyPr>
          <a:lstStyle/>
          <a:p>
            <a:r>
              <a:rPr lang="en-US" sz="4000" dirty="0" smtClean="0"/>
              <a:t>Committing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368" y="1893458"/>
            <a:ext cx="6589264" cy="384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9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9689" y="966885"/>
            <a:ext cx="9144000" cy="737371"/>
          </a:xfrm>
        </p:spPr>
        <p:txBody>
          <a:bodyPr>
            <a:noAutofit/>
          </a:bodyPr>
          <a:lstStyle/>
          <a:p>
            <a:r>
              <a:rPr lang="fa-IR" sz="4000" dirty="0" smtClean="0">
                <a:cs typeface="B Yekan" panose="00000400000000000000" pitchFamily="2" charset="-78"/>
              </a:rPr>
              <a:t>بدون ابزار کنترل ورژن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61" y="1704256"/>
            <a:ext cx="9897856" cy="345805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59689" y="5162314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cs typeface="B Yekan" panose="00000400000000000000" pitchFamily="2" charset="-78"/>
              </a:rPr>
              <a:t>کد قبل از رخ دادن باگ را می‌خواهم!</a:t>
            </a:r>
            <a:endParaRPr lang="en-US" sz="105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7295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848" y="3538441"/>
            <a:ext cx="9144000" cy="1079010"/>
          </a:xfrm>
        </p:spPr>
        <p:txBody>
          <a:bodyPr>
            <a:noAutofit/>
          </a:bodyPr>
          <a:lstStyle/>
          <a:p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معرفی</a:t>
            </a:r>
            <a:r>
              <a:rPr lang="fa-IR" sz="2400" dirty="0" smtClean="0">
                <a:latin typeface="Source Code Pro" panose="020B0509030403020204" pitchFamily="49" charset="0"/>
              </a:rPr>
              <a:t/>
            </a:r>
            <a:br>
              <a:rPr lang="fa-IR" sz="2400" dirty="0" smtClean="0">
                <a:latin typeface="Source Code Pro" panose="020B0509030403020204" pitchFamily="49" charset="0"/>
              </a:rPr>
            </a:br>
            <a:r>
              <a:rPr lang="en-US" sz="16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(local)</a:t>
            </a:r>
            <a:endParaRPr lang="en-US" sz="16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18478" y="2774721"/>
            <a:ext cx="6850743" cy="1059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681222" y="3012104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latin typeface="Source Code Pro" panose="020B0509030403020204" pitchFamily="49" charset="0"/>
              </a:rPr>
              <a:t>git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9569221" y="3346900"/>
            <a:ext cx="2622779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3346900"/>
            <a:ext cx="2718082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55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9289" y="886641"/>
            <a:ext cx="9144000" cy="737371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git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207111" y="2914414"/>
            <a:ext cx="9144000" cy="737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105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11610" y="1541962"/>
            <a:ext cx="9144000" cy="33181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Free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Open source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Easy merging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Fast!</a:t>
            </a:r>
            <a:endParaRPr lang="en-US" sz="1200" dirty="0">
              <a:solidFill>
                <a:srgbClr val="7030A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1744" y="2298293"/>
            <a:ext cx="45719" cy="25618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65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746" y="410101"/>
            <a:ext cx="9144000" cy="737371"/>
          </a:xfrm>
        </p:spPr>
        <p:txBody>
          <a:bodyPr>
            <a:noAutofit/>
          </a:bodyPr>
          <a:lstStyle/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چگونه کار می‌کند؟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88" y="1471703"/>
            <a:ext cx="3979601" cy="43601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723086" y="2883955"/>
            <a:ext cx="2162628" cy="21626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23086" y="2548665"/>
            <a:ext cx="2162628" cy="2713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17260" y="6116126"/>
            <a:ext cx="3183883" cy="4131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take snapshot</a:t>
            </a:r>
            <a:endParaRPr lang="en-US" sz="12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8314058" y="5428853"/>
            <a:ext cx="3183883" cy="11984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store it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 a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repository </a:t>
            </a:r>
            <a:endParaRPr lang="en-US" sz="12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586514" y="6116126"/>
            <a:ext cx="3727544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17362" y="2269841"/>
            <a:ext cx="376869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 txBox="1">
            <a:spLocks/>
          </p:cNvSpPr>
          <p:nvPr/>
        </p:nvSpPr>
        <p:spPr>
          <a:xfrm>
            <a:off x="5716002" y="5428853"/>
            <a:ext cx="1149256" cy="5743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ذخیره</a:t>
            </a:r>
            <a:endParaRPr lang="en-US" sz="12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527317" y="1758691"/>
            <a:ext cx="1570170" cy="4963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بازیابی</a:t>
            </a:r>
            <a:endParaRPr lang="en-US" sz="12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3138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746" y="410101"/>
            <a:ext cx="9144000" cy="737371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git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060" y="1502392"/>
            <a:ext cx="6529340" cy="469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94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746" y="410101"/>
            <a:ext cx="9144000" cy="737371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git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716" y="1589478"/>
            <a:ext cx="6112059" cy="469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63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746" y="410101"/>
            <a:ext cx="9144000" cy="737371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git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644" y="1605374"/>
            <a:ext cx="6010204" cy="459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61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746" y="410101"/>
            <a:ext cx="9144000" cy="737371"/>
          </a:xfrm>
        </p:spPr>
        <p:txBody>
          <a:bodyPr>
            <a:noAutofit/>
          </a:bodyPr>
          <a:lstStyle/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استفاده از گیت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73320" y="1291769"/>
            <a:ext cx="1796426" cy="7527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تنهایی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solo</a:t>
            </a:r>
            <a:endParaRPr lang="en-US" sz="24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61288" y="1291767"/>
            <a:ext cx="2710827" cy="723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گروه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collaboration</a:t>
            </a:r>
            <a:endParaRPr lang="en-US" sz="11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21061" y="2540001"/>
            <a:ext cx="3451054" cy="18964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کد زنی در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repository</a:t>
            </a: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داشتن تاریخچه‌ای از کد</a:t>
            </a: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مقایسه با ورژن‌های قبل</a:t>
            </a: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کدزنی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branch </a:t>
            </a:r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082972" y="2569031"/>
            <a:ext cx="4139917" cy="18964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کد زنی در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repository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مشترک</a:t>
            </a:r>
            <a:endParaRPr lang="en-US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ادغام کار دیگران</a:t>
            </a: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چه کسی کدام قسمت از کد را انجام داده است و چرا؟ </a:t>
            </a:r>
          </a:p>
        </p:txBody>
      </p:sp>
    </p:spTree>
    <p:extLst>
      <p:ext uri="{BB962C8B-B14F-4D97-AF65-F5344CB8AC3E}">
        <p14:creationId xmlns:p14="http://schemas.microsoft.com/office/powerpoint/2010/main" val="320758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1074420"/>
            <a:ext cx="9144000" cy="737371"/>
          </a:xfrm>
        </p:spPr>
        <p:txBody>
          <a:bodyPr>
            <a:noAutofit/>
          </a:bodyPr>
          <a:lstStyle/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معرفی خود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05743" y="3130132"/>
            <a:ext cx="8710718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$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git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config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 --global user.name "Your Name" </a:t>
            </a:r>
            <a:endParaRPr kumimoji="0" lang="fa-IR" altLang="en-US" sz="20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$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git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config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 --global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user.email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 your.email@example.com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ource Code Pro" panose="020B0509030403020204" pitchFamily="49" charset="0"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303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09663" y="1114794"/>
            <a:ext cx="1796426" cy="7527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استفاده</a:t>
            </a:r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537030" y="684874"/>
            <a:ext cx="4139917" cy="18964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command line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768487" y="1143824"/>
            <a:ext cx="2710827" cy="7237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نصب گیت</a:t>
            </a:r>
            <a:endParaRPr lang="en-US" sz="11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028260" y="3072216"/>
            <a:ext cx="3451054" cy="18964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سایت گیت</a:t>
            </a: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مک</a:t>
            </a: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ویندوز</a:t>
            </a: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marL="628650" lvl="1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sz="1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لینوکس</a:t>
            </a:r>
          </a:p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70830" y="3604431"/>
            <a:ext cx="1818197" cy="4450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git</a:t>
            </a:r>
            <a:r>
              <a:rPr lang="en-US" sz="2000" dirty="0" smtClean="0">
                <a:solidFill>
                  <a:srgbClr val="7030A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bash</a:t>
            </a:r>
            <a:endParaRPr lang="fa-IR" sz="2000" dirty="0" smtClean="0">
              <a:solidFill>
                <a:srgbClr val="7030A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37030" y="2263218"/>
            <a:ext cx="4139917" cy="18964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GUIs</a:t>
            </a:r>
          </a:p>
        </p:txBody>
      </p:sp>
      <p:sp>
        <p:nvSpPr>
          <p:cNvPr id="4" name="Rectangle 3"/>
          <p:cNvSpPr/>
          <p:nvPr/>
        </p:nvSpPr>
        <p:spPr>
          <a:xfrm>
            <a:off x="856343" y="4352198"/>
            <a:ext cx="48332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Tower 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</a:rPr>
              <a:t>(free for students</a:t>
            </a:r>
            <a:r>
              <a:rPr lang="en-US" sz="20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0000"/>
                </a:solidFill>
                <a:latin typeface="Source Code Pro" panose="020B0509030403020204" pitchFamily="49" charset="0"/>
              </a:rPr>
              <a:t>Git</a:t>
            </a:r>
            <a:r>
              <a:rPr lang="en-US" sz="20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 Kraken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 smtClean="0">
                <a:solidFill>
                  <a:srgbClr val="000000"/>
                </a:solidFill>
                <a:latin typeface="Source Code Pro" panose="020B0509030403020204" pitchFamily="49" charset="0"/>
              </a:rPr>
              <a:t>Sourcetree</a:t>
            </a:r>
            <a:r>
              <a:rPr lang="en-US" sz="20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Source Code Pro" panose="020B0509030403020204" pitchFamily="49" charset="0"/>
              </a:rPr>
              <a:t>(Mac and Windows</a:t>
            </a:r>
            <a:r>
              <a:rPr lang="en-US" sz="20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7029" y="2624687"/>
            <a:ext cx="6096000" cy="4641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IDEs+code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editors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343986" y="3175444"/>
            <a:ext cx="3127779" cy="5053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Visual Studio Code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2464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18478" y="2876321"/>
            <a:ext cx="6850743" cy="1059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19269" y="3113706"/>
            <a:ext cx="6849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Configuring and initiating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569221" y="3448500"/>
            <a:ext cx="2622779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3448500"/>
            <a:ext cx="2718082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102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7" y="538714"/>
            <a:ext cx="9144000" cy="73737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ource Code Pro" panose="020B0509030403020204" pitchFamily="49" charset="0"/>
              </a:rPr>
              <a:t>Hands-on </a:t>
            </a:r>
            <a:r>
              <a:rPr lang="en-US" sz="3200" dirty="0" err="1" smtClean="0">
                <a:latin typeface="Source Code Pro" panose="020B0509030403020204" pitchFamily="49" charset="0"/>
              </a:rPr>
              <a:t>config</a:t>
            </a:r>
            <a:endParaRPr lang="en-US" sz="1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47863" y="2757713"/>
            <a:ext cx="9797143" cy="1161143"/>
          </a:xfrm>
          <a:prstGeom prst="roundRect">
            <a:avLst/>
          </a:prstGeom>
          <a:solidFill>
            <a:srgbClr val="F5F2F0"/>
          </a:solidFill>
          <a:ln>
            <a:solidFill>
              <a:srgbClr val="DFDDDC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$ </a:t>
            </a:r>
            <a:r>
              <a:rPr lang="en-US" sz="2400" dirty="0" err="1">
                <a:solidFill>
                  <a:srgbClr val="B953D5"/>
                </a:solidFill>
                <a:latin typeface="Source Code Pro" panose="020B0509030403020204" pitchFamily="49" charset="0"/>
              </a:rPr>
              <a:t>git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config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--global user.name </a:t>
            </a:r>
            <a:r>
              <a:rPr lang="en-US" sz="2400" dirty="0">
                <a:solidFill>
                  <a:srgbClr val="92D050"/>
                </a:solidFill>
                <a:latin typeface="Source Code Pro" panose="020B0509030403020204" pitchFamily="49" charset="0"/>
              </a:rPr>
              <a:t>"[name</a:t>
            </a:r>
            <a:r>
              <a:rPr lang="en-US" sz="24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]</a:t>
            </a:r>
            <a:r>
              <a:rPr lang="fa-IR" sz="24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"</a:t>
            </a:r>
            <a:endParaRPr lang="en-US" sz="2400" dirty="0" smtClean="0">
              <a:solidFill>
                <a:srgbClr val="92D050"/>
              </a:solidFill>
              <a:latin typeface="Source Code Pro" panose="020B0509030403020204" pitchFamily="49" charset="0"/>
            </a:endParaRP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$ </a:t>
            </a:r>
            <a:r>
              <a:rPr lang="en-US" sz="2400" dirty="0" err="1">
                <a:solidFill>
                  <a:srgbClr val="B953D5"/>
                </a:solidFill>
                <a:latin typeface="Source Code Pro" panose="020B0509030403020204" pitchFamily="49" charset="0"/>
              </a:rPr>
              <a:t>git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config</a:t>
            </a:r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--global </a:t>
            </a:r>
            <a:r>
              <a:rPr lang="en-US" sz="2400" dirty="0" err="1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user.email</a:t>
            </a: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sz="2400" dirty="0">
                <a:solidFill>
                  <a:srgbClr val="92D050"/>
                </a:solidFill>
                <a:latin typeface="Source Code Pro" panose="020B0509030403020204" pitchFamily="49" charset="0"/>
              </a:rPr>
              <a:t>"[email address</a:t>
            </a:r>
            <a:r>
              <a:rPr lang="en-US" sz="24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]</a:t>
            </a:r>
            <a:r>
              <a:rPr lang="fa-IR" sz="2400" dirty="0" smtClean="0">
                <a:solidFill>
                  <a:srgbClr val="92D050"/>
                </a:solidFill>
                <a:latin typeface="Source Code Pro" panose="020B0509030403020204" pitchFamily="49" charset="0"/>
              </a:rPr>
              <a:t>"</a:t>
            </a:r>
          </a:p>
          <a:p>
            <a:r>
              <a:rPr lang="it-IT" sz="24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$ </a:t>
            </a:r>
            <a:r>
              <a:rPr lang="it-IT" sz="2400" dirty="0">
                <a:solidFill>
                  <a:srgbClr val="B953D5"/>
                </a:solidFill>
                <a:latin typeface="Source Code Pro" panose="020B0509030403020204" pitchFamily="49" charset="0"/>
              </a:rPr>
              <a:t>git</a:t>
            </a:r>
            <a:r>
              <a:rPr lang="it-IT" sz="24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it-IT" sz="24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config </a:t>
            </a:r>
            <a:r>
              <a:rPr lang="it-IT" sz="24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--global color.ui </a:t>
            </a:r>
            <a:r>
              <a:rPr lang="it-IT" sz="2400" dirty="0" smtClean="0">
                <a:solidFill>
                  <a:srgbClr val="B953D5"/>
                </a:solidFill>
                <a:latin typeface="Source Code Pro" panose="020B0509030403020204" pitchFamily="49" charset="0"/>
              </a:rPr>
              <a:t>true</a:t>
            </a:r>
            <a:endParaRPr lang="en-US" sz="2400" dirty="0" smtClean="0">
              <a:solidFill>
                <a:srgbClr val="B953D5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54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29" y="2391978"/>
            <a:ext cx="7840169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34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10" y="1919035"/>
            <a:ext cx="8430802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0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593" y="1731023"/>
            <a:ext cx="8659433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373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66" y="1472014"/>
            <a:ext cx="8573696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35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713" y="1419169"/>
            <a:ext cx="836411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84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7" y="1328444"/>
            <a:ext cx="8526065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88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29" y="1615809"/>
            <a:ext cx="8811855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3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1074420"/>
            <a:ext cx="9144000" cy="737371"/>
          </a:xfrm>
        </p:spPr>
        <p:txBody>
          <a:bodyPr>
            <a:noAutofit/>
          </a:bodyPr>
          <a:lstStyle/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معرفی خود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25" y="2709906"/>
            <a:ext cx="10993384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373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29" y="1615809"/>
            <a:ext cx="8811855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31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6617" y="538714"/>
            <a:ext cx="9144000" cy="73737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ource Code Pro" panose="020B0509030403020204" pitchFamily="49" charset="0"/>
              </a:rPr>
              <a:t>Hands-on </a:t>
            </a:r>
            <a:r>
              <a:rPr lang="en-US" sz="3200" dirty="0" err="1" smtClean="0">
                <a:latin typeface="Source Code Pro" panose="020B0509030403020204" pitchFamily="49" charset="0"/>
              </a:rPr>
              <a:t>init</a:t>
            </a:r>
            <a:endParaRPr lang="en-US" sz="1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36617" y="2743198"/>
            <a:ext cx="9797143" cy="11611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$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git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init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90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274" y="306485"/>
            <a:ext cx="9144000" cy="73737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ource Code Pro" panose="020B0509030403020204" pitchFamily="49" charset="0"/>
              </a:rPr>
              <a:t>Hands-on </a:t>
            </a:r>
            <a:r>
              <a:rPr lang="en-US" sz="3200" dirty="0" err="1" smtClean="0">
                <a:latin typeface="Source Code Pro" panose="020B0509030403020204" pitchFamily="49" charset="0"/>
              </a:rPr>
              <a:t>init</a:t>
            </a:r>
            <a:endParaRPr lang="en-US" sz="1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88274" y="2510969"/>
            <a:ext cx="9797143" cy="11611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$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git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init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88274" y="4558653"/>
            <a:ext cx="9797143" cy="11611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$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git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status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39817" y="3846285"/>
            <a:ext cx="9141097" cy="476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چند فایل ایجاد کنید</a:t>
            </a:r>
            <a:endParaRPr lang="en-US" sz="7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7779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274" y="306485"/>
            <a:ext cx="9144000" cy="737371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ource Code Pro" panose="020B0509030403020204" pitchFamily="49" charset="0"/>
              </a:rPr>
              <a:t>Hands-on </a:t>
            </a:r>
            <a:r>
              <a:rPr lang="en-US" sz="3200" dirty="0" err="1" smtClean="0">
                <a:latin typeface="Source Code Pro" panose="020B0509030403020204" pitchFamily="49" charset="0"/>
              </a:rPr>
              <a:t>init</a:t>
            </a:r>
            <a:endParaRPr lang="en-US" sz="1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88274" y="2510969"/>
            <a:ext cx="9797143" cy="116114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$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git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sz="2000" b="1" dirty="0" err="1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init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88274" y="4558654"/>
            <a:ext cx="9797143" cy="580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$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git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status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39817" y="3846285"/>
            <a:ext cx="9141097" cy="476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چند فایل ایجاد کنید</a:t>
            </a:r>
            <a:endParaRPr lang="en-US" sz="7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88274" y="5269854"/>
            <a:ext cx="9797143" cy="58057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$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git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add</a:t>
            </a:r>
          </a:p>
        </p:txBody>
      </p:sp>
    </p:spTree>
    <p:extLst>
      <p:ext uri="{BB962C8B-B14F-4D97-AF65-F5344CB8AC3E}">
        <p14:creationId xmlns:p14="http://schemas.microsoft.com/office/powerpoint/2010/main" val="3109833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274" y="974142"/>
            <a:ext cx="9144000" cy="73737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Source Code Pro" panose="020B0509030403020204" pitchFamily="49" charset="0"/>
              </a:rPr>
              <a:t>commit</a:t>
            </a:r>
            <a:endParaRPr lang="en-US" sz="1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88274" y="2873829"/>
            <a:ext cx="9797143" cy="7692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$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git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commit</a:t>
            </a:r>
          </a:p>
          <a:p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$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git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 commit -a</a:t>
            </a:r>
            <a:endParaRPr lang="en-US" sz="2000" b="1" dirty="0" smtClean="0">
              <a:solidFill>
                <a:schemeClr val="tx2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03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8274" y="974142"/>
            <a:ext cx="9144000" cy="73737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Source Code Pro" panose="020B0509030403020204" pitchFamily="49" charset="0"/>
              </a:rPr>
              <a:t>commit</a:t>
            </a:r>
            <a:endParaRPr lang="en-US" sz="1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84959" y="2104572"/>
            <a:ext cx="9144000" cy="13921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توجه: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اندازه پیام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عنوان و جزئیات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چند پیام را در کامیت قرار ندهید (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bug </a:t>
            </a:r>
            <a:r>
              <a:rPr lang="en-US" sz="2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fix,typo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, new </a:t>
            </a:r>
            <a:r>
              <a:rPr lang="en-US" sz="2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funciton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</a:p>
          <a:p>
            <a:pPr algn="r" rtl="1"/>
            <a:endParaRPr lang="en-US" sz="7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1199" y="4150864"/>
            <a:ext cx="7939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F00"/>
                </a:solidFill>
                <a:latin typeface="Source Code Pro" panose="020B0509030403020204" pitchFamily="49" charset="0"/>
              </a:rPr>
              <a:t>Fixed potential bug. Could have resulted in </a:t>
            </a:r>
            <a:r>
              <a:rPr lang="fa-IR" dirty="0" smtClean="0">
                <a:solidFill>
                  <a:srgbClr val="006F00"/>
                </a:solidFill>
                <a:latin typeface="Source Code Pro" panose="020B0509030403020204" pitchFamily="49" charset="0"/>
              </a:rPr>
              <a:t>a </a:t>
            </a:r>
            <a:r>
              <a:rPr lang="en-US" dirty="0" smtClean="0">
                <a:solidFill>
                  <a:srgbClr val="006F00"/>
                </a:solidFill>
                <a:latin typeface="Source Code Pro" panose="020B0509030403020204" pitchFamily="49" charset="0"/>
              </a:rPr>
              <a:t>division </a:t>
            </a:r>
            <a:r>
              <a:rPr lang="en-US" dirty="0">
                <a:solidFill>
                  <a:srgbClr val="006F00"/>
                </a:solidFill>
                <a:latin typeface="Source Code Pro" panose="020B0509030403020204" pitchFamily="49" charset="0"/>
              </a:rPr>
              <a:t>by zero. 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84959" y="3556293"/>
            <a:ext cx="9144000" cy="5350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مثال:</a:t>
            </a:r>
            <a:endParaRPr lang="en-US" sz="7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1198" y="4830973"/>
            <a:ext cx="9448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F00"/>
                </a:solidFill>
                <a:latin typeface="Source Code Pro" panose="020B0509030403020204" pitchFamily="49" charset="0"/>
              </a:rPr>
              <a:t>If user inputs included negative numbers, the sum of inputs may have resulted in zero. Added the “</a:t>
            </a:r>
            <a:r>
              <a:rPr lang="en-US" dirty="0" err="1">
                <a:solidFill>
                  <a:srgbClr val="006F00"/>
                </a:solidFill>
                <a:latin typeface="Source Code Pro" panose="020B0509030403020204" pitchFamily="49" charset="0"/>
              </a:rPr>
              <a:t>input_parser</a:t>
            </a:r>
            <a:r>
              <a:rPr lang="en-US" dirty="0">
                <a:solidFill>
                  <a:srgbClr val="006F00"/>
                </a:solidFill>
                <a:latin typeface="Source Code Pro" panose="020B0509030403020204" pitchFamily="49" charset="0"/>
              </a:rPr>
              <a:t>” function that prevents negative inputs. 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8432802" y="4797195"/>
            <a:ext cx="9144000" cy="5350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X</a:t>
            </a:r>
            <a:endParaRPr lang="en-US" sz="7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1198" y="6161359"/>
            <a:ext cx="7353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6F00"/>
                </a:solidFill>
                <a:latin typeface="Source Code Pro" panose="020B0509030403020204" pitchFamily="49" charset="0"/>
              </a:rPr>
              <a:t>Renamed “</a:t>
            </a:r>
            <a:r>
              <a:rPr lang="en-US" dirty="0" err="1" smtClean="0">
                <a:solidFill>
                  <a:srgbClr val="006F00"/>
                </a:solidFill>
                <a:latin typeface="Source Code Pro" panose="020B0509030403020204" pitchFamily="49" charset="0"/>
              </a:rPr>
              <a:t>input_parser</a:t>
            </a:r>
            <a:r>
              <a:rPr lang="en-US" dirty="0" smtClean="0">
                <a:solidFill>
                  <a:srgbClr val="006F00"/>
                </a:solidFill>
                <a:latin typeface="Source Code Pro" panose="020B0509030403020204" pitchFamily="49" charset="0"/>
              </a:rPr>
              <a:t>” to “"</a:t>
            </a:r>
            <a:r>
              <a:rPr lang="en-US" dirty="0" err="1" smtClean="0">
                <a:solidFill>
                  <a:srgbClr val="006F00"/>
                </a:solidFill>
                <a:latin typeface="Source Code Pro" panose="020B0509030403020204" pitchFamily="49" charset="0"/>
              </a:rPr>
              <a:t>ilter_negative_numbers</a:t>
            </a:r>
            <a:r>
              <a:rPr lang="en-US" dirty="0" smtClean="0">
                <a:solidFill>
                  <a:srgbClr val="006F00"/>
                </a:solidFill>
                <a:latin typeface="Source Code Pro" panose="020B0509030403020204" pitchFamily="49" charset="0"/>
              </a:rPr>
              <a:t>” 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584959" y="5492634"/>
            <a:ext cx="9144000" cy="5350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مثال:</a:t>
            </a:r>
            <a:endParaRPr lang="en-US" sz="7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68491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18478" y="2876321"/>
            <a:ext cx="6850743" cy="1059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19269" y="3113706"/>
            <a:ext cx="68499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Removing and renaming 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files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9569221" y="3448500"/>
            <a:ext cx="2622779" cy="1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3448500"/>
            <a:ext cx="2718082" cy="0"/>
          </a:xfrm>
          <a:prstGeom prst="line">
            <a:avLst/>
          </a:prstGeom>
          <a:ln w="2857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7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1074420"/>
            <a:ext cx="9144000" cy="737371"/>
          </a:xfrm>
        </p:spPr>
        <p:txBody>
          <a:bodyPr>
            <a:noAutofit/>
          </a:bodyPr>
          <a:lstStyle/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معرفی خود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25" y="2709906"/>
            <a:ext cx="10993384" cy="13336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25" y="6142636"/>
            <a:ext cx="1348186" cy="71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2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1074420"/>
            <a:ext cx="9144000" cy="737371"/>
          </a:xfrm>
        </p:spPr>
        <p:txBody>
          <a:bodyPr>
            <a:noAutofit/>
          </a:bodyPr>
          <a:lstStyle/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معرفی خود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42" y="2974842"/>
            <a:ext cx="10888595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1074420"/>
            <a:ext cx="9144000" cy="737371"/>
          </a:xfrm>
        </p:spPr>
        <p:txBody>
          <a:bodyPr>
            <a:noAutofit/>
          </a:bodyPr>
          <a:lstStyle/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معرفی خود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16" y="2692589"/>
            <a:ext cx="1090764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918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1074420"/>
            <a:ext cx="9144000" cy="737371"/>
          </a:xfrm>
        </p:spPr>
        <p:txBody>
          <a:bodyPr>
            <a:noAutofit/>
          </a:bodyPr>
          <a:lstStyle/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معرفی خود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27" y="2972245"/>
            <a:ext cx="11117226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49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1526" y="1779814"/>
            <a:ext cx="9144000" cy="737371"/>
          </a:xfrm>
        </p:spPr>
        <p:txBody>
          <a:bodyPr>
            <a:noAutofit/>
          </a:bodyPr>
          <a:lstStyle/>
          <a:p>
            <a:r>
              <a:rPr lang="en-US" sz="4000" dirty="0" smtClean="0"/>
              <a:t>Monitoring 1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235" y="3091950"/>
            <a:ext cx="1846581" cy="8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0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40" y="1074420"/>
            <a:ext cx="9144000" cy="737371"/>
          </a:xfrm>
        </p:spPr>
        <p:txBody>
          <a:bodyPr>
            <a:noAutofit/>
          </a:bodyPr>
          <a:lstStyle/>
          <a:p>
            <a:r>
              <a:rPr lang="fa-IR" sz="4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معرفی خود</a:t>
            </a:r>
            <a:endParaRPr lang="en-US" sz="1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07" y="3141170"/>
            <a:ext cx="11012437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3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305</Words>
  <Application>Microsoft Office PowerPoint</Application>
  <PresentationFormat>Widescreen</PresentationFormat>
  <Paragraphs>91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B Yekan</vt:lpstr>
      <vt:lpstr>Calibri</vt:lpstr>
      <vt:lpstr>Calibri Light</vt:lpstr>
      <vt:lpstr>Source Code Pro</vt:lpstr>
      <vt:lpstr>Times New Roman</vt:lpstr>
      <vt:lpstr>Office Theme</vt:lpstr>
      <vt:lpstr>Git is a distributed version control system </vt:lpstr>
      <vt:lpstr>معرفی خود</vt:lpstr>
      <vt:lpstr>معرفی خود</vt:lpstr>
      <vt:lpstr>معرفی خود</vt:lpstr>
      <vt:lpstr>معرفی خود</vt:lpstr>
      <vt:lpstr>معرفی خود</vt:lpstr>
      <vt:lpstr>معرفی خود</vt:lpstr>
      <vt:lpstr>Monitoring 1</vt:lpstr>
      <vt:lpstr>معرفی خود</vt:lpstr>
      <vt:lpstr>Committing</vt:lpstr>
      <vt:lpstr>Committing</vt:lpstr>
      <vt:lpstr>بدون ابزار کنترل ورژن</vt:lpstr>
      <vt:lpstr>معرفی (local)</vt:lpstr>
      <vt:lpstr>git</vt:lpstr>
      <vt:lpstr>چگونه کار می‌کند؟</vt:lpstr>
      <vt:lpstr>git</vt:lpstr>
      <vt:lpstr>git</vt:lpstr>
      <vt:lpstr>git</vt:lpstr>
      <vt:lpstr>استفاده از گیت</vt:lpstr>
      <vt:lpstr>PowerPoint Presentation</vt:lpstr>
      <vt:lpstr>PowerPoint Presentation</vt:lpstr>
      <vt:lpstr>Hands-on config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Hands-on init</vt:lpstr>
      <vt:lpstr>Hands-on init</vt:lpstr>
      <vt:lpstr>Hands-on init</vt:lpstr>
      <vt:lpstr>commit</vt:lpstr>
      <vt:lpstr>commit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Git ?</dc:title>
  <dc:creator>PC</dc:creator>
  <cp:lastModifiedBy>PC</cp:lastModifiedBy>
  <cp:revision>61</cp:revision>
  <dcterms:created xsi:type="dcterms:W3CDTF">2023-02-08T08:46:49Z</dcterms:created>
  <dcterms:modified xsi:type="dcterms:W3CDTF">2023-02-09T07:32:36Z</dcterms:modified>
</cp:coreProperties>
</file>