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9" r:id="rId3"/>
    <p:sldId id="412" r:id="rId4"/>
    <p:sldId id="410" r:id="rId5"/>
    <p:sldId id="411" r:id="rId6"/>
    <p:sldId id="267" r:id="rId7"/>
    <p:sldId id="291" r:id="rId8"/>
    <p:sldId id="290" r:id="rId9"/>
    <p:sldId id="389" r:id="rId10"/>
    <p:sldId id="390" r:id="rId11"/>
    <p:sldId id="405" r:id="rId12"/>
    <p:sldId id="406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292" r:id="rId25"/>
    <p:sldId id="294" r:id="rId26"/>
    <p:sldId id="293" r:id="rId27"/>
    <p:sldId id="404" r:id="rId28"/>
    <p:sldId id="296" r:id="rId29"/>
    <p:sldId id="297" r:id="rId30"/>
    <p:sldId id="298" r:id="rId31"/>
    <p:sldId id="299" r:id="rId32"/>
    <p:sldId id="300" r:id="rId33"/>
    <p:sldId id="391" r:id="rId34"/>
    <p:sldId id="301" r:id="rId35"/>
    <p:sldId id="302" r:id="rId36"/>
    <p:sldId id="407" r:id="rId37"/>
    <p:sldId id="408" r:id="rId38"/>
    <p:sldId id="303" r:id="rId39"/>
    <p:sldId id="305" r:id="rId40"/>
    <p:sldId id="316" r:id="rId41"/>
    <p:sldId id="318" r:id="rId42"/>
    <p:sldId id="319" r:id="rId43"/>
    <p:sldId id="403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4" r:id="rId58"/>
    <p:sldId id="335" r:id="rId59"/>
    <p:sldId id="333" r:id="rId60"/>
    <p:sldId id="336" r:id="rId61"/>
    <p:sldId id="337" r:id="rId62"/>
    <p:sldId id="340" r:id="rId63"/>
    <p:sldId id="338" r:id="rId64"/>
    <p:sldId id="339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9" r:id="rId73"/>
    <p:sldId id="350" r:id="rId74"/>
    <p:sldId id="351" r:id="rId75"/>
    <p:sldId id="352" r:id="rId76"/>
    <p:sldId id="348" r:id="rId77"/>
    <p:sldId id="353" r:id="rId78"/>
    <p:sldId id="354" r:id="rId79"/>
    <p:sldId id="355" r:id="rId80"/>
    <p:sldId id="357" r:id="rId81"/>
    <p:sldId id="356" r:id="rId82"/>
    <p:sldId id="358" r:id="rId83"/>
    <p:sldId id="359" r:id="rId84"/>
    <p:sldId id="360" r:id="rId85"/>
    <p:sldId id="361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82" r:id="rId103"/>
    <p:sldId id="378" r:id="rId104"/>
    <p:sldId id="379" r:id="rId105"/>
    <p:sldId id="380" r:id="rId106"/>
    <p:sldId id="381" r:id="rId107"/>
    <p:sldId id="383" r:id="rId108"/>
    <p:sldId id="384" r:id="rId109"/>
    <p:sldId id="385" r:id="rId110"/>
    <p:sldId id="386" r:id="rId111"/>
    <p:sldId id="387" r:id="rId112"/>
    <p:sldId id="388" r:id="rId113"/>
    <p:sldId id="308" r:id="rId114"/>
    <p:sldId id="309" r:id="rId115"/>
    <p:sldId id="310" r:id="rId116"/>
    <p:sldId id="311" r:id="rId117"/>
    <p:sldId id="312" r:id="rId118"/>
    <p:sldId id="313" r:id="rId119"/>
    <p:sldId id="314" r:id="rId120"/>
    <p:sldId id="315" r:id="rId121"/>
    <p:sldId id="306" r:id="rId122"/>
    <p:sldId id="413" r:id="rId123"/>
    <p:sldId id="414" r:id="rId124"/>
    <p:sldId id="415" r:id="rId125"/>
    <p:sldId id="416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91E42"/>
    <a:srgbClr val="FFC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2377" y="2468880"/>
            <a:ext cx="9144000" cy="1354592"/>
          </a:xfrm>
        </p:spPr>
        <p:txBody>
          <a:bodyPr/>
          <a:lstStyle/>
          <a:p>
            <a:r>
              <a:rPr lang="en-US" b="1" dirty="0" err="1" smtClean="0">
                <a:cs typeface="B Yekan" panose="00000400000000000000" pitchFamily="2" charset="-78"/>
              </a:rPr>
              <a:t>git</a:t>
            </a:r>
            <a:r>
              <a:rPr lang="en-US" b="1" dirty="0" smtClean="0">
                <a:cs typeface="B Yekan" panose="00000400000000000000" pitchFamily="2" charset="-78"/>
              </a:rPr>
              <a:t>/</a:t>
            </a:r>
            <a:r>
              <a:rPr lang="en-US" b="1" dirty="0" err="1" smtClean="0">
                <a:cs typeface="B Yekan" panose="00000400000000000000" pitchFamily="2" charset="-78"/>
              </a:rPr>
              <a:t>github</a:t>
            </a:r>
            <a:endParaRPr lang="en-US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090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4" y="2116431"/>
            <a:ext cx="11502624" cy="25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4" y="241164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/>
              <a:t>هر چیزی که تا الان گفتیم برای کار بر روی لوکال است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75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 smtClean="0"/>
              <a:t>کامندهای اصلی صحبت با سرور: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2031325" cy="2508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clone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fetch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pull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push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7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remotes/origin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 smtClean="0">
                <a:cs typeface="+mj-cs"/>
              </a:rPr>
              <a:t>محلی که گیت برای ریموت در نظر می‌گیرد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29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8629" y="3104047"/>
            <a:ext cx="10715171" cy="776123"/>
          </a:xfrm>
          <a:prstGeom prst="roundRect">
            <a:avLst/>
          </a:prstGeom>
          <a:solidFill>
            <a:srgbClr val="F5F5F5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2211" y="3261275"/>
            <a:ext cx="10508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git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clone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git@github.com:jima80525/</a:t>
            </a:r>
            <a:r>
              <a:rPr lang="en-US" sz="2400" dirty="0" err="1">
                <a:solidFill>
                  <a:srgbClr val="0070C0"/>
                </a:solidFill>
                <a:latin typeface="+mj-lt"/>
              </a:rPr>
              <a:t>github-playground.git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560457" y="2656114"/>
            <a:ext cx="0" cy="6051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1302657" y="1876378"/>
            <a:ext cx="10515600" cy="1041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3200" dirty="0" smtClean="0"/>
              <a:t>آدرس ریپو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0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28" y="2484210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/>
              <a:t>با این کار یک ریپو با کل کارهایی که تاکنون روی آن انجام شده بود را می‌گیریم.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3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>
                <a:solidFill>
                  <a:schemeClr val="accent2"/>
                </a:solidFill>
                <a:cs typeface="+mj-cs"/>
              </a:rPr>
              <a:t>آپدیت بدون مرج کردن</a:t>
            </a:r>
            <a:endParaRPr lang="fa-IR" dirty="0">
              <a:cs typeface="+mj-cs"/>
            </a:endParaRPr>
          </a:p>
          <a:p>
            <a:pPr marL="0" indent="0" algn="r" rtl="1">
              <a:buNone/>
            </a:pPr>
            <a:r>
              <a:rPr lang="fa-IR" dirty="0" smtClean="0">
                <a:cs typeface="+mj-cs"/>
              </a:rPr>
              <a:t>می‌توانیم ببینیم چه چیزی تغییر کرده است بدون اینکه مرجی رخ بدهد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51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2"/>
                </a:solidFill>
                <a:latin typeface="+mj-lt"/>
              </a:rPr>
              <a:t>fetch + merge</a:t>
            </a:r>
            <a:endParaRPr lang="en-US" sz="4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89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725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rgbClr val="FF0000"/>
                </a:solidFill>
              </a:rPr>
              <a:t>اجازه </a:t>
            </a:r>
            <a:r>
              <a:rPr lang="en-US" dirty="0" smtClean="0">
                <a:solidFill>
                  <a:srgbClr val="FF0000"/>
                </a:solidFill>
              </a:rPr>
              <a:t>pull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1942"/>
            <a:ext cx="10515600" cy="7921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+mj-cs"/>
              </a:rPr>
              <a:t>در هنگام وجود تغییرات در فایل‌های </a:t>
            </a:r>
            <a:r>
              <a:rPr lang="en-US" sz="2400" dirty="0" smtClean="0">
                <a:cs typeface="+mj-cs"/>
              </a:rPr>
              <a:t>local</a:t>
            </a:r>
            <a:r>
              <a:rPr lang="fa-IR" sz="2400" dirty="0" smtClean="0">
                <a:cs typeface="+mj-cs"/>
              </a:rPr>
              <a:t> گیت اجازه‌ی </a:t>
            </a:r>
            <a:r>
              <a:rPr lang="en-US" sz="2400" dirty="0" smtClean="0">
                <a:cs typeface="+mj-cs"/>
              </a:rPr>
              <a:t>pull</a:t>
            </a:r>
            <a:r>
              <a:rPr lang="fa-IR" sz="2400" dirty="0" smtClean="0">
                <a:cs typeface="+mj-cs"/>
              </a:rPr>
              <a:t> کردن را به ما نمی‌دهد</a:t>
            </a:r>
            <a:r>
              <a:rPr lang="en-US" sz="2400" dirty="0" smtClean="0">
                <a:cs typeface="+mj-cs"/>
              </a:rPr>
              <a:t>!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3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4725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solidFill>
                  <a:srgbClr val="FF0000"/>
                </a:solidFill>
              </a:rPr>
              <a:t>در حضور کامیت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1942"/>
            <a:ext cx="10515600" cy="79216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+mj-cs"/>
              </a:rPr>
              <a:t>چنانچه در لوکال کامیت داشته باشیم، گیت ماند قبل کامیت‌های ریموت را با لوکال در یک کامیت مرج می‌کند.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275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243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rebase instead of merge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2928" y="3004457"/>
            <a:ext cx="324614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git pull -</a:t>
            </a:r>
            <a:r>
              <a:rPr lang="en-US" sz="3600" dirty="0" smtClean="0">
                <a:latin typeface="+mj-lt"/>
              </a:rPr>
              <a:t>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19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از گیت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73320" y="1291769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تنهایی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solo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1288" y="1291767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گروه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collaboration</a:t>
            </a:r>
            <a:endParaRPr lang="en-US" sz="11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88661" y="2188795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داشتن تاریخچه‌ای از کد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مقایسه با ورژن‌های قبل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کدزنی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branch 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6742" y="2159762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مشترک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ادغام کار دیگران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چه کسی کدام قسمت از کد را انجام داده است و چرا؟ </a:t>
            </a:r>
          </a:p>
        </p:txBody>
      </p:sp>
    </p:spTree>
    <p:extLst>
      <p:ext uri="{BB962C8B-B14F-4D97-AF65-F5344CB8AC3E}">
        <p14:creationId xmlns:p14="http://schemas.microsoft.com/office/powerpoint/2010/main" val="2188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>
                <a:cs typeface="+mj-cs"/>
              </a:rPr>
              <a:t>کامیت‌های شما را به ریموت می‌برد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1583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بطور کلی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647146"/>
            <a:ext cx="11165114" cy="48332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status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Make sure your current area is clean.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pull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Get the latest version from the remote. This saves merging issues later.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Edit your files and make your changes. Remember to run your linter and do unit tests!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status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Find all files that are changed. Make sure to watch untracked files too!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add [files]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Add the changed files to the staging area.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commit -m "message"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Make your new commit.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git push origin [branch-name]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– Push your changes up to the remote.</a:t>
            </a:r>
          </a:p>
        </p:txBody>
      </p:sp>
    </p:spTree>
    <p:extLst>
      <p:ext uri="{BB962C8B-B14F-4D97-AF65-F5344CB8AC3E}">
        <p14:creationId xmlns:p14="http://schemas.microsoft.com/office/powerpoint/2010/main" val="917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69697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rgbClr val="002060"/>
                </a:solidFill>
              </a:rPr>
              <a:t>اصول کامیت کردن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29" y="2391978"/>
            <a:ext cx="784016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0" y="1919035"/>
            <a:ext cx="843080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7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93" y="1731023"/>
            <a:ext cx="865943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66" y="1472014"/>
            <a:ext cx="857369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3" y="1419169"/>
            <a:ext cx="83641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328444"/>
            <a:ext cx="852606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09663" y="1114794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7030" y="684874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command line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768487" y="1143824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نصب گیت</a:t>
            </a:r>
            <a:endParaRPr lang="en-US" sz="11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28260" y="3072216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سایت گیت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مک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ویندوز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628650" lvl="1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1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لینوکس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70830" y="3604431"/>
            <a:ext cx="1818197" cy="44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git bash</a:t>
            </a:r>
            <a:endParaRPr lang="fa-IR" sz="2000" dirty="0" smtClean="0">
              <a:solidFill>
                <a:srgbClr val="7030A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37030" y="2263218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GUIs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343" y="4352198"/>
            <a:ext cx="4833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Tower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(free for students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Git Kraken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Sourcetree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(Mac and Windows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029" y="2624687"/>
            <a:ext cx="6096000" cy="464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IDEs+code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editors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3986" y="3175444"/>
            <a:ext cx="3127779" cy="505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8175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1" y="240293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4101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7" y="141015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Pull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2331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 </a:t>
            </a:r>
            <a:r>
              <a:rPr lang="en-US" dirty="0" err="1" smtClean="0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2331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0" y="2586446"/>
            <a:ext cx="9536793" cy="175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372" cy="4689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86" y="420063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What is a Git SSH Key?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ssh</a:t>
            </a:r>
            <a:r>
              <a:rPr lang="en-US" dirty="0" smtClean="0"/>
              <a:t> keys: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9133"/>
            <a:ext cx="10515600" cy="15054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j-lt"/>
              </a:rPr>
              <a:t>private</a:t>
            </a:r>
          </a:p>
          <a:p>
            <a:r>
              <a:rPr lang="en-US" sz="4000" dirty="0" smtClean="0">
                <a:latin typeface="+mj-lt"/>
              </a:rPr>
              <a:t>public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9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0801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/>
              <a:t>برای اتصال در یک شبکه‌ی غیرامن از دو کلید استفاده می‌شود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2476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 smtClean="0"/>
              <a:t>private</a:t>
            </a:r>
            <a:r>
              <a:rPr lang="fa-IR" sz="2000" dirty="0" smtClean="0"/>
              <a:t>: نقش کلید را بازی می‌کند.</a:t>
            </a: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2171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 smtClean="0"/>
              <a:t>:public</a:t>
            </a:r>
            <a:r>
              <a:rPr lang="fa-IR" sz="2000" dirty="0" smtClean="0"/>
              <a:t>نقش قفل را بازی می‌کند (این کلید را به دیگران می‌دهیم).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3" y="2665388"/>
            <a:ext cx="3754619" cy="37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9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664" t="14636" r="2415" b="19503"/>
          <a:stretch/>
        </p:blipFill>
        <p:spPr>
          <a:xfrm>
            <a:off x="1375865" y="2873828"/>
            <a:ext cx="9035232" cy="1058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8834" y="4245238"/>
            <a:ext cx="886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command will create a new SSH key using the email as a label</a:t>
            </a:r>
          </a:p>
        </p:txBody>
      </p:sp>
    </p:spTree>
    <p:extLst>
      <p:ext uri="{BB962C8B-B14F-4D97-AF65-F5344CB8AC3E}">
        <p14:creationId xmlns:p14="http://schemas.microsoft.com/office/powerpoint/2010/main" val="38034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933" y="1292866"/>
            <a:ext cx="1190625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>
                <a:latin typeface="+mj-lt"/>
              </a:rPr>
              <a:t>ssh-keygen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This is the command to generate SSH key pairs.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j-lt"/>
              </a:rPr>
              <a:t>-t </a:t>
            </a:r>
            <a:r>
              <a:rPr lang="en-US" b="1" dirty="0" err="1">
                <a:latin typeface="+mj-lt"/>
              </a:rPr>
              <a:t>rsa</a:t>
            </a:r>
            <a:r>
              <a:rPr lang="en-US" b="1" dirty="0">
                <a:latin typeface="+mj-lt"/>
              </a:rPr>
              <a:t>: </a:t>
            </a:r>
            <a:r>
              <a:rPr lang="en-US" dirty="0">
                <a:latin typeface="+mj-lt"/>
              </a:rPr>
              <a:t>This option specifies the type of key algorithm to use. In this case, </a:t>
            </a:r>
            <a:r>
              <a:rPr lang="en-US" dirty="0" err="1">
                <a:latin typeface="+mj-lt"/>
              </a:rPr>
              <a:t>rsa</a:t>
            </a:r>
            <a:r>
              <a:rPr lang="en-US" dirty="0">
                <a:latin typeface="+mj-lt"/>
              </a:rPr>
              <a:t> is used, which stands for </a:t>
            </a:r>
            <a:r>
              <a:rPr lang="en-US" dirty="0" err="1">
                <a:latin typeface="+mj-lt"/>
              </a:rPr>
              <a:t>Rivest</a:t>
            </a:r>
            <a:r>
              <a:rPr lang="en-US" dirty="0">
                <a:latin typeface="+mj-lt"/>
              </a:rPr>
              <a:t>-Shamir-</a:t>
            </a:r>
            <a:r>
              <a:rPr lang="en-US" dirty="0" err="1">
                <a:latin typeface="+mj-lt"/>
              </a:rPr>
              <a:t>Adleman</a:t>
            </a:r>
            <a:r>
              <a:rPr lang="en-US" dirty="0">
                <a:latin typeface="+mj-lt"/>
              </a:rPr>
              <a:t>, a widely used asymmetric encryption algorithm.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j-lt"/>
              </a:rPr>
              <a:t>-b 4096: </a:t>
            </a:r>
            <a:r>
              <a:rPr lang="en-US" dirty="0">
                <a:latin typeface="+mj-lt"/>
              </a:rPr>
              <a:t>This option specifies the number of bits in the key. Larger key sizes generally provide higher security but may be slightly slower to generate and use. In this case, a key size of 4096 bits is chosen, which is considered strong and secure.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j-lt"/>
              </a:rPr>
              <a:t>-C "your_email@example.com": </a:t>
            </a:r>
            <a:r>
              <a:rPr lang="en-US" dirty="0">
                <a:latin typeface="+mj-lt"/>
              </a:rPr>
              <a:t>This option provides a comment that is added to the key. The comment is typically used to help identify the key's purpose or owner. In this case, it's recommended to replace "your_email@example.com" with your actual email address, which can help you identify the key later.</a:t>
            </a:r>
          </a:p>
        </p:txBody>
      </p:sp>
    </p:spTree>
    <p:extLst>
      <p:ext uri="{BB962C8B-B14F-4D97-AF65-F5344CB8AC3E}">
        <p14:creationId xmlns:p14="http://schemas.microsoft.com/office/powerpoint/2010/main" val="38832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324" y="2862342"/>
            <a:ext cx="11260184" cy="954107"/>
          </a:xfrm>
          <a:prstGeom prst="rect">
            <a:avLst/>
          </a:prstGeom>
          <a:solidFill>
            <a:srgbClr val="091E4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&gt; Enter a file in which to save the key (/Users/you/.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ssh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id_rsa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): [Press enter]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6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چگونه گروهی کار کنیم؟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2" y="1147472"/>
            <a:ext cx="2024743" cy="4696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92" y="1622581"/>
            <a:ext cx="1877307" cy="242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9" y="4884187"/>
            <a:ext cx="2897676" cy="17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3324" y="2739231"/>
            <a:ext cx="11260184" cy="1200329"/>
          </a:xfrm>
          <a:prstGeom prst="rect">
            <a:avLst/>
          </a:prstGeom>
          <a:solidFill>
            <a:srgbClr val="091E42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&gt; Enter passphrase (empty for no passphrase): [Type a passphrase]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+mj-lt"/>
              </a:rPr>
              <a:t>&gt; Enter same passphrase again: [Type passphrase again]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75611"/>
            <a:ext cx="11743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en-US" dirty="0" smtClean="0">
                <a:latin typeface="+mj-lt"/>
                <a:cs typeface="+mj-cs"/>
              </a:rPr>
              <a:t>افزودن یک لایه‌ی امنیتی دیگر، چنانچه شخصی کامپیوتر شما را که </a:t>
            </a:r>
            <a:r>
              <a:rPr lang="en-US" altLang="en-US" dirty="0" smtClean="0">
                <a:latin typeface="+mj-lt"/>
                <a:cs typeface="+mj-cs"/>
              </a:rPr>
              <a:t>private key</a:t>
            </a:r>
            <a:r>
              <a:rPr lang="fa-IR" altLang="en-US" dirty="0" smtClean="0">
                <a:latin typeface="+mj-lt"/>
                <a:cs typeface="+mj-cs"/>
              </a:rPr>
              <a:t> در آن ذخیره شده است را بیابد می‌تواند دسترسی داشته باش، اما این روش یک لایه دیگر اضافه می‌کند.</a:t>
            </a:r>
            <a:endParaRPr lang="en-US" alt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9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167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9476"/>
            <a:ext cx="10515600" cy="4351338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solidFill>
                  <a:schemeClr val="accent2"/>
                </a:solidFill>
                <a:cs typeface="+mj-cs"/>
              </a:rPr>
              <a:t>کلید دار سیستم</a:t>
            </a:r>
            <a:endParaRPr lang="en-US" dirty="0">
              <a:solidFill>
                <a:schemeClr val="accent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311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بررسی روشن بودن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016"/>
            <a:ext cx="10153869" cy="19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88085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افزودن کلید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881"/>
          <a:stretch/>
        </p:blipFill>
        <p:spPr>
          <a:xfrm>
            <a:off x="1699221" y="3030583"/>
            <a:ext cx="8793557" cy="11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2520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Basic </a:t>
            </a:r>
            <a:r>
              <a:rPr lang="en-US" dirty="0" smtClean="0"/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25204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Creating a New </a:t>
            </a:r>
            <a:r>
              <a:rPr lang="en-US" dirty="0" smtClean="0"/>
              <a:t>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25" y="4010297"/>
            <a:ext cx="10974332" cy="2724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4010297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7" y="0"/>
            <a:ext cx="8582297" cy="40191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2825" y="2238494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git init </a:t>
            </a:r>
          </a:p>
        </p:txBody>
      </p:sp>
    </p:spTree>
    <p:extLst>
      <p:ext uri="{BB962C8B-B14F-4D97-AF65-F5344CB8AC3E}">
        <p14:creationId xmlns:p14="http://schemas.microsoft.com/office/powerpoint/2010/main" val="5963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26" y="1779814"/>
            <a:ext cx="9144000" cy="737371"/>
          </a:xfrm>
        </p:spPr>
        <p:txBody>
          <a:bodyPr>
            <a:noAutofit/>
          </a:bodyPr>
          <a:lstStyle/>
          <a:p>
            <a:r>
              <a:rPr lang="en-US" sz="4000" smtClean="0"/>
              <a:t>Monitoring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35" y="3091950"/>
            <a:ext cx="1846581" cy="8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3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1742839"/>
            <a:ext cx="1091717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54" y="42487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Adding a New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248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69" y="-1"/>
            <a:ext cx="999312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چگونه گروهی کار کنیم؟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2" y="1147472"/>
            <a:ext cx="2024743" cy="46968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92" y="1622581"/>
            <a:ext cx="1877307" cy="2420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009" y="4884187"/>
            <a:ext cx="2897676" cy="175760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881051" y="2377440"/>
            <a:ext cx="248195" cy="15283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69770" y="2514963"/>
            <a:ext cx="2625636" cy="2461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17965" y="2377440"/>
            <a:ext cx="4800602" cy="730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33502" y="3175229"/>
            <a:ext cx="5489680" cy="11623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69770" y="3495899"/>
            <a:ext cx="5290459" cy="1385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13016" y="4578934"/>
            <a:ext cx="2511814" cy="1039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491740" y="2711430"/>
            <a:ext cx="78377" cy="1777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101840" y="3548743"/>
            <a:ext cx="2233749" cy="1841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739799" y="2742503"/>
            <a:ext cx="5443391" cy="653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245429" y="3172371"/>
            <a:ext cx="2454715" cy="2331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53417" y="3649194"/>
            <a:ext cx="1977075" cy="16791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45" y="2638314"/>
            <a:ext cx="1082191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1223654"/>
            <a:ext cx="9278645" cy="4410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09735" y="670952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untracked</a:t>
            </a:r>
          </a:p>
        </p:txBody>
      </p:sp>
    </p:spTree>
    <p:extLst>
      <p:ext uri="{BB962C8B-B14F-4D97-AF65-F5344CB8AC3E}">
        <p14:creationId xmlns:p14="http://schemas.microsoft.com/office/powerpoint/2010/main" val="6278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366549"/>
            <a:ext cx="923101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074"/>
            <a:ext cx="10515600" cy="1325563"/>
          </a:xfrm>
        </p:spPr>
        <p:txBody>
          <a:bodyPr/>
          <a:lstStyle/>
          <a:p>
            <a:r>
              <a:rPr lang="en-US" dirty="0" smtClean="0"/>
              <a:t>remove files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115381"/>
            <a:ext cx="111948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git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rm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filename.txt</a:t>
            </a:r>
            <a:r>
              <a:rPr lang="en-US" dirty="0">
                <a:latin typeface="+mj-lt"/>
              </a:rPr>
              <a:t>  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#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Remove file from working directory and stage the </a:t>
            </a:r>
            <a:r>
              <a:rPr lang="en-US" dirty="0" smtClean="0">
                <a:solidFill>
                  <a:schemeClr val="accent6"/>
                </a:solidFill>
                <a:latin typeface="+mj-lt"/>
              </a:rPr>
              <a:t>removal</a:t>
            </a:r>
            <a:endParaRPr lang="en-US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612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685681"/>
            <a:ext cx="9192908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974142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commit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4959" y="2104572"/>
            <a:ext cx="9144000" cy="1392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پیام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عنوان و جزئیات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پیام را در کامیت قرار ندهید (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bug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fix,typo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 new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funciton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</a:p>
          <a:p>
            <a:pPr algn="r" rtl="1"/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199" y="4150864"/>
            <a:ext cx="793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Fixed potential bug. Could have resulted in </a:t>
            </a:r>
            <a:r>
              <a:rPr lang="fa-IR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a 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division 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by zero.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4959" y="3556293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198" y="4830973"/>
            <a:ext cx="944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If user inputs included negative numbers, the sum of inputs may have resulted in zero. Added the “</a:t>
            </a:r>
            <a:r>
              <a:rPr lang="en-US" dirty="0" err="1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” function that prevents negative inputs.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432802" y="4797195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198" y="616135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Renamed “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to “"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ilter_negative_numbers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4959" y="5492634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992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032" y="369822"/>
            <a:ext cx="6849431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5" y="267725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The Staging </a:t>
            </a:r>
            <a:r>
              <a:rPr lang="en-US" b="1" dirty="0" smtClean="0"/>
              <a:t>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6089" y="1410788"/>
            <a:ext cx="3487783" cy="3487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5394" y="1410788"/>
            <a:ext cx="3487783" cy="34877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193177" y="3154680"/>
            <a:ext cx="3722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59036" y="2785347"/>
            <a:ext cx="13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git add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1489" y="2939235"/>
            <a:ext cx="2349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j-lt"/>
              </a:rPr>
              <a:t>staging area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17269" y="1698171"/>
            <a:ext cx="109728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97479" y="1698171"/>
            <a:ext cx="109728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97479" y="3339345"/>
            <a:ext cx="109728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7269" y="3339345"/>
            <a:ext cx="1097280" cy="1097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86496" y="2098068"/>
            <a:ext cx="13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.</a:t>
            </a:r>
            <a:r>
              <a:rPr lang="en-US" dirty="0" err="1" smtClean="0">
                <a:latin typeface="+mj-lt"/>
              </a:rPr>
              <a:t>py</a:t>
            </a:r>
            <a:endParaRPr lang="en-US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93619" y="2098068"/>
            <a:ext cx="13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.</a:t>
            </a:r>
            <a:r>
              <a:rPr lang="en-US" dirty="0" err="1" smtClean="0">
                <a:latin typeface="+mj-lt"/>
              </a:rPr>
              <a:t>py</a:t>
            </a:r>
            <a:endParaRPr lang="en-US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3619" y="3703319"/>
            <a:ext cx="13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.</a:t>
            </a:r>
            <a:r>
              <a:rPr lang="en-US" dirty="0" err="1" smtClean="0">
                <a:latin typeface="+mj-lt"/>
              </a:rPr>
              <a:t>py</a:t>
            </a:r>
            <a:endParaRPr lang="en-US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2815" y="3703319"/>
            <a:ext cx="13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.</a:t>
            </a:r>
            <a:r>
              <a:rPr lang="en-US" dirty="0" err="1" smtClean="0">
                <a:latin typeface="+mj-lt"/>
              </a:rPr>
              <a:t>py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3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16" y="1589478"/>
            <a:ext cx="6112059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307" y="2771392"/>
            <a:ext cx="114691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</a:rPr>
              <a:t> on hard </a:t>
            </a:r>
            <a:r>
              <a:rPr lang="en-US" sz="2400" dirty="0">
                <a:solidFill>
                  <a:srgbClr val="222222"/>
                </a:solidFill>
                <a:latin typeface="+mj-lt"/>
              </a:rPr>
              <a:t>drive that you are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</a:rPr>
              <a:t> on Git</a:t>
            </a:r>
            <a:r>
              <a:rPr lang="en-US" sz="2400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+mj-lt"/>
              </a:rPr>
              <a:t>staging </a:t>
            </a:r>
            <a:r>
              <a:rPr lang="en-US" sz="2400" dirty="0">
                <a:solidFill>
                  <a:srgbClr val="222222"/>
                </a:solidFill>
                <a:latin typeface="+mj-lt"/>
              </a:rPr>
              <a:t>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</a:rPr>
              <a:t> Checked </a:t>
            </a:r>
            <a:r>
              <a:rPr lang="en-US" sz="2400" dirty="0">
                <a:solidFill>
                  <a:srgbClr val="222222"/>
                </a:solidFill>
                <a:latin typeface="+mj-lt"/>
              </a:rPr>
              <a:t>in to the repo</a:t>
            </a:r>
            <a:endParaRPr lang="en-US" sz="24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07" y="1817803"/>
            <a:ext cx="11469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solidFill>
                  <a:srgbClr val="222222"/>
                </a:solidFill>
                <a:latin typeface="+mj-lt"/>
                <a:cs typeface="+mj-cs"/>
              </a:rPr>
              <a:t>فایل‌های موجود در طول پروسه</a:t>
            </a:r>
            <a:endParaRPr lang="en-US" sz="2400" i="0" dirty="0">
              <a:solidFill>
                <a:srgbClr val="222222"/>
              </a:solidFill>
              <a:effectLst/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54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2452551"/>
            <a:ext cx="927864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2114366"/>
            <a:ext cx="924054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4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Apa itu Gitignore dan Bagaimana Cara Menggunakannya? - Reezz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3016"/>
            <a:ext cx="7296150" cy="410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4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995287"/>
            <a:ext cx="934532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961680"/>
            <a:ext cx="904048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1199839"/>
            <a:ext cx="9269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2566867"/>
            <a:ext cx="911669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1995287"/>
            <a:ext cx="9392961" cy="286742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30513" y="1229438"/>
            <a:ext cx="233910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__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pycache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__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38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2838367"/>
            <a:ext cx="930722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github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44" y="1605374"/>
            <a:ext cx="6010204" cy="4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2028629"/>
            <a:ext cx="9240540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2423972"/>
            <a:ext cx="934532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3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76869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add </a:t>
            </a:r>
            <a:r>
              <a:rPr lang="fa-IR" dirty="0" smtClean="0"/>
              <a:t>.</a:t>
            </a:r>
            <a:r>
              <a:rPr lang="en-US" dirty="0" err="1" smtClean="0"/>
              <a:t>venv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2295367"/>
            <a:ext cx="927864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6102" y="1951108"/>
            <a:ext cx="9283311" cy="2137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6101" y="2835224"/>
            <a:ext cx="928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Only put </a:t>
            </a:r>
            <a:r>
              <a:rPr lang="en-US" altLang="en-US" b="1" dirty="0">
                <a:solidFill>
                  <a:srgbClr val="00B050"/>
                </a:solidFill>
                <a:latin typeface="+mj-lt"/>
              </a:rPr>
              <a:t>source</a:t>
            </a:r>
            <a:r>
              <a:rPr lang="en-US" altLang="en-US" dirty="0">
                <a:latin typeface="+mj-lt"/>
              </a:rPr>
              <a:t> files into version control, never </a:t>
            </a:r>
            <a:r>
              <a:rPr lang="en-US" altLang="en-US" b="1" dirty="0">
                <a:solidFill>
                  <a:srgbClr val="FF0000"/>
                </a:solidFill>
                <a:latin typeface="+mj-lt"/>
              </a:rPr>
              <a:t>generated</a:t>
            </a:r>
            <a:r>
              <a:rPr lang="en-US" altLang="en-US" dirty="0">
                <a:latin typeface="+mj-lt"/>
              </a:rPr>
              <a:t> files.</a:t>
            </a:r>
          </a:p>
        </p:txBody>
      </p:sp>
    </p:spTree>
    <p:extLst>
      <p:ext uri="{BB962C8B-B14F-4D97-AF65-F5344CB8AC3E}">
        <p14:creationId xmlns:p14="http://schemas.microsoft.com/office/powerpoint/2010/main" val="4187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51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source file: </a:t>
            </a:r>
            <a:r>
              <a:rPr lang="fa-IR" sz="2800" dirty="0" smtClean="0"/>
              <a:t>فایلی که خودتان ایجاد می‌کنید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40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generated file: </a:t>
            </a:r>
            <a:r>
              <a:rPr lang="fa-IR" sz="2400" dirty="0" smtClean="0"/>
              <a:t>فایلی که سیستم ایجاد می‌کند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460556" y="361877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 .</a:t>
            </a:r>
            <a:r>
              <a:rPr lang="en-US" dirty="0" err="1">
                <a:latin typeface="+mj-lt"/>
              </a:rPr>
              <a:t>pyc</a:t>
            </a:r>
            <a:endParaRPr lang="en-US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60556" y="229321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 .</a:t>
            </a:r>
            <a:r>
              <a:rPr lang="en-US" dirty="0" err="1" smtClean="0">
                <a:latin typeface="+mj-lt"/>
              </a:rPr>
              <a:t>py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85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2" y="2807376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/>
              <a:t>گیت معمولا الگوریتم‌های پیچیده‌ای برای ذخیره سازی فایل‌های تکست استفاده می‌کند، اما برای فایل‌های باینری بطور کلی خودشان را ذخیره می‌کند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28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2" y="2807376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>
                <a:solidFill>
                  <a:srgbClr val="FF0000"/>
                </a:solidFill>
              </a:rPr>
              <a:t>هیچوقت</a:t>
            </a:r>
            <a:r>
              <a:rPr lang="fa-IR" sz="2800" dirty="0" smtClean="0"/>
              <a:t> فایل‌های حساس را در </a:t>
            </a:r>
            <a:r>
              <a:rPr lang="en-US" sz="2800" dirty="0" smtClean="0"/>
              <a:t>repository</a:t>
            </a:r>
            <a:r>
              <a:rPr lang="fa-IR" sz="2800" dirty="0" smtClean="0"/>
              <a:t> اضافه نکنید، بالاخره کی پیدا خواهد کرد!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 smtClean="0"/>
              <a:t>SHA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311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3200" dirty="0" smtClean="0"/>
              <a:t>هر فایل و فولدر در گیت هش می‌شود و تغییرات آن‌ها سبب تغییر در هش خواهد شد.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281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71" y="2690629"/>
            <a:ext cx="9231013" cy="666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130" y="4331930"/>
            <a:ext cx="9221487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104355"/>
            <a:ext cx="9144000" cy="782502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onsolas" panose="020B060902020403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8721" y="1759676"/>
            <a:ext cx="9144000" cy="3318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Free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Open source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Easy merging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B Yekan" panose="00000400000000000000" pitchFamily="2" charset="-78"/>
              </a:rPr>
              <a:t>Fast!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458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507433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 smtClean="0"/>
              <a:t> هر موقع تغییری در ریپو می‌کند، گیت یک </a:t>
            </a:r>
            <a:r>
              <a:rPr lang="en-US" sz="2800" dirty="0" err="1" smtClean="0"/>
              <a:t>sha</a:t>
            </a:r>
            <a:r>
              <a:rPr lang="fa-IR" sz="2800" dirty="0" smtClean="0"/>
              <a:t> می‌دهد که نشان دهنده‌ی حالت ریپو است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6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Git </a:t>
            </a:r>
            <a:r>
              <a:rPr lang="en-US" b="1" dirty="0" smtClean="0"/>
              <a:t>Log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1447" y="1809045"/>
            <a:ext cx="3770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shows you the history of the commits that you have made up to this point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042" y="1809045"/>
            <a:ext cx="758295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222222"/>
                </a:solidFill>
              </a:rPr>
              <a:t>Going Back In Time</a:t>
            </a:r>
            <a:r>
              <a:rPr lang="en-US" sz="2400" b="1" dirty="0" smtClean="0">
                <a:solidFill>
                  <a:srgbClr val="222222"/>
                </a:solidFill>
              </a:rPr>
              <a:t>:</a:t>
            </a:r>
            <a:r>
              <a:rPr lang="en-US" sz="2000" dirty="0" smtClean="0">
                <a:solidFill>
                  <a:srgbClr val="222222"/>
                </a:solidFill>
              </a:rPr>
              <a:t/>
            </a:r>
            <a:br>
              <a:rPr lang="en-US" sz="2000" dirty="0" smtClean="0">
                <a:solidFill>
                  <a:srgbClr val="222222"/>
                </a:solidFill>
              </a:rPr>
            </a:br>
            <a:r>
              <a:rPr lang="en-US" sz="2000" dirty="0" smtClean="0">
                <a:solidFill>
                  <a:srgbClr val="222222"/>
                </a:solidFill>
              </a:rPr>
              <a:t>Checking </a:t>
            </a:r>
            <a:r>
              <a:rPr lang="en-US" sz="2000" dirty="0">
                <a:solidFill>
                  <a:srgbClr val="222222"/>
                </a:solidFill>
              </a:rPr>
              <a:t>Out a Particular Version of Your Code</a:t>
            </a:r>
            <a:br>
              <a:rPr lang="en-US" sz="2000" dirty="0">
                <a:solidFill>
                  <a:srgbClr val="222222"/>
                </a:solidFill>
              </a:rPr>
            </a:b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917791"/>
            <a:ext cx="74295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files.realpython.com/media/git_diag_before_checkout.05348d1952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51" y="136615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7051" y="719819"/>
            <a:ext cx="1021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9"/>
            <a:ext cx="376737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checkout</a:t>
            </a:r>
            <a:r>
              <a: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8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30" y="1750423"/>
            <a:ext cx="9706874" cy="46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0431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latin typeface="+mj-lt"/>
                <a:cs typeface="+mj-cs"/>
              </a:rPr>
              <a:t>نامی که گیت برای هر </a:t>
            </a:r>
            <a:r>
              <a:rPr lang="en-US" dirty="0" err="1" smtClean="0">
                <a:latin typeface="+mj-lt"/>
                <a:cs typeface="+mj-cs"/>
              </a:rPr>
              <a:t>sha</a:t>
            </a:r>
            <a:r>
              <a:rPr lang="fa-IR" dirty="0" smtClean="0">
                <a:latin typeface="+mj-lt"/>
                <a:cs typeface="+mj-cs"/>
              </a:rPr>
              <a:t>ای که به آن نگاه می‌کنید می‌گذارد</a:t>
            </a:r>
            <a:r>
              <a:rPr lang="en-US" dirty="0" smtClean="0">
                <a:latin typeface="+mj-lt"/>
                <a:cs typeface="+mj-cs"/>
              </a:rPr>
              <a:t>.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39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4043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fa-IR" dirty="0" smtClean="0">
                <a:latin typeface="+mj-lt"/>
                <a:cs typeface="+mj-cs"/>
              </a:rPr>
              <a:t>برای الان – برچسبی بر روی </a:t>
            </a:r>
            <a:r>
              <a:rPr lang="en-US" dirty="0" err="1" smtClean="0">
                <a:latin typeface="+mj-lt"/>
                <a:cs typeface="+mj-cs"/>
              </a:rPr>
              <a:t>sha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41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detached 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dirty="0" smtClean="0">
                <a:cs typeface="+mj-cs"/>
              </a:rPr>
              <a:t>HEAD</a:t>
            </a:r>
            <a:r>
              <a:rPr lang="fa-IR" dirty="0" smtClean="0">
                <a:cs typeface="+mj-cs"/>
              </a:rPr>
              <a:t>ای که برچسب ندارد و به برنچی متصل نمی‌باشد.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06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it status after checking out a specific SH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1" y="109791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34098" y="3238637"/>
            <a:ext cx="3315789" cy="473437"/>
          </a:xfrm>
        </p:spPr>
        <p:txBody>
          <a:bodyPr>
            <a:normAutofit fontScale="77500" lnSpcReduction="20000"/>
          </a:bodyPr>
          <a:lstStyle/>
          <a:p>
            <a:pPr marL="0" indent="0" algn="r" rtl="1">
              <a:buNone/>
            </a:pPr>
            <a:r>
              <a:rPr lang="fa-IR" dirty="0" smtClean="0">
                <a:cs typeface="+mj-cs"/>
              </a:rPr>
              <a:t>قبل از ایجاد </a:t>
            </a:r>
            <a:r>
              <a:rPr lang="en-US" dirty="0" smtClean="0">
                <a:cs typeface="+mj-cs"/>
              </a:rPr>
              <a:t>.</a:t>
            </a:r>
            <a:r>
              <a:rPr lang="en-US" sz="3100" dirty="0" err="1" smtClean="0">
                <a:latin typeface="+mj-lt"/>
                <a:cs typeface="+mj-cs"/>
              </a:rPr>
              <a:t>gitignore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3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بازگشت به حال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30421" y="3335774"/>
            <a:ext cx="49311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 git checkout 1cada8f</a:t>
            </a:r>
          </a:p>
        </p:txBody>
      </p:sp>
    </p:spTree>
    <p:extLst>
      <p:ext uri="{BB962C8B-B14F-4D97-AF65-F5344CB8AC3E}">
        <p14:creationId xmlns:p14="http://schemas.microsoft.com/office/powerpoint/2010/main" val="6769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7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14018"/>
            <a:ext cx="121920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</a:rPr>
              <a:t>Version </a:t>
            </a:r>
            <a:r>
              <a:rPr lang="en-US" dirty="0" smtClean="0">
                <a:latin typeface="+mj-lt"/>
              </a:rPr>
              <a:t>Control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14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بازگشت به برنچ اصلی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2198" y="3325388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+mj-lt"/>
              </a:rPr>
              <a:t>checkout master</a:t>
            </a:r>
            <a:endParaRPr lang="en-US" sz="3200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17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000" dirty="0" smtClean="0">
                <a:solidFill>
                  <a:srgbClr val="002060"/>
                </a:solidFill>
              </a:rPr>
              <a:t>گیت همیشه ما را به ابتدای آن برنچ بازمی‌گرداند.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138" y="25335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Branching </a:t>
            </a:r>
            <a:r>
              <a:rPr lang="en-US" b="1" dirty="0" smtClean="0"/>
              <a:t>Basics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5138" y="3382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>
                <a:solidFill>
                  <a:schemeClr val="accent2"/>
                </a:solidFill>
              </a:rPr>
              <a:t>برای تیم ضروری است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27198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600" dirty="0" smtClean="0"/>
              <a:t>در صورت وجود یک کد خوب، چگونه یک ویژگی اضافه کنیم؟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5138" y="33826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how to add a new feature?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46" y="27198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600" dirty="0" smtClean="0"/>
              <a:t>در صورت وجود یک کد خوب، چگونه یک باگ را رفع کنیم؟</a:t>
            </a:r>
            <a:endParaRPr lang="en-US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1446" y="3382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how to fix a bug?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50" y="2498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2800" dirty="0" smtClean="0"/>
              <a:t>فرض کنید که در حال انجام کارهایی هستید و یک باگ پیدا شده است!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06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550" y="2647949"/>
            <a:ext cx="110299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3200" dirty="0">
                <a:cs typeface="+mj-cs"/>
              </a:rPr>
              <a:t>صبر می‌کنید کار تمام شود بعد از آن باگ را رفع می‌کنید تا کامیت زود هنگام نداشته باشید؟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497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wordpress-sync/image1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952636"/>
            <a:ext cx="9388475" cy="29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11" y="2286000"/>
            <a:ext cx="9971113" cy="21384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596640" y="1927860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80361" y="1552932"/>
            <a:ext cx="208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+mj-cs"/>
              </a:rPr>
              <a:t>ایجاد برنچ جدید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134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961680"/>
            <a:ext cx="745911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1947183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لاگ ما دقیقا مانند قبل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77" y="2520497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</a:rPr>
              <a:t>Distributed Version </a:t>
            </a:r>
            <a:r>
              <a:rPr lang="en-US" dirty="0" smtClean="0">
                <a:latin typeface="+mj-lt"/>
              </a:rPr>
              <a:t>Control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66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43" y="2484211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بیایید روی فیچر جدید کار 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9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6" y="2670629"/>
            <a:ext cx="10217888" cy="120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94" y="1944914"/>
            <a:ext cx="9064111" cy="31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12" y="3120572"/>
            <a:ext cx="9933353" cy="108568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8165" y="1192439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برگردیم به مستر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8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اوضاع برنچ‌ها چگونه است؟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06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branch states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1525"/>
            <a:ext cx="10572167" cy="25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* checked out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! others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-- </a:t>
            </a:r>
            <a:r>
              <a:rPr lang="en-US" dirty="0" err="1" smtClean="0">
                <a:latin typeface="+mj-lt"/>
              </a:rPr>
              <a:t>seperator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811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1" y="1463472"/>
            <a:ext cx="11251115" cy="4385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3594" y="5849257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+mj-lt"/>
              </a:rPr>
              <a:t>[my_new_feature~2]</a:t>
            </a: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2402" y="5849257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22222"/>
                </a:solidFill>
                <a:latin typeface="+mj-lt"/>
                <a:cs typeface="+mj-cs"/>
              </a:rPr>
              <a:t>یک مدل نوشتن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04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18" y="1866492"/>
            <a:ext cx="10875125" cy="43113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17388" y="1277257"/>
            <a:ext cx="2853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solidFill>
                  <a:srgbClr val="222222"/>
                </a:solidFill>
                <a:latin typeface="+mj-lt"/>
                <a:cs typeface="+mj-cs"/>
              </a:rPr>
              <a:t>چنانچه</a:t>
            </a:r>
            <a:r>
              <a:rPr lang="en-US" dirty="0" err="1" smtClean="0">
                <a:solidFill>
                  <a:srgbClr val="222222"/>
                </a:solidFill>
                <a:latin typeface="+mj-lt"/>
                <a:cs typeface="+mj-cs"/>
              </a:rPr>
              <a:t>sha</a:t>
            </a:r>
            <a:r>
              <a:rPr lang="en-US" dirty="0" smtClean="0">
                <a:solidFill>
                  <a:srgbClr val="222222"/>
                </a:solidFill>
                <a:latin typeface="+mj-lt"/>
                <a:cs typeface="+mj-cs"/>
              </a:rPr>
              <a:t> </a:t>
            </a:r>
            <a:r>
              <a:rPr lang="fa-IR" dirty="0" smtClean="0">
                <a:solidFill>
                  <a:srgbClr val="222222"/>
                </a:solidFill>
                <a:latin typeface="+mj-lt"/>
                <a:cs typeface="+mj-cs"/>
              </a:rPr>
              <a:t> را ترجیح می‌دهید:</a:t>
            </a:r>
            <a:endParaRPr lang="en-US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3271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5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3200" dirty="0" smtClean="0"/>
              <a:t>فیچر آماده شد، حالا چطور وارد کار کنیم؟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34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سه روش وجود دارد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6800"/>
            <a:ext cx="10515600" cy="2112962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merging</a:t>
            </a:r>
            <a:endParaRPr lang="fa-IR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rebasing</a:t>
            </a:r>
            <a:endParaRPr lang="fa-IR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cherry-picking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1228" y="5334392"/>
            <a:ext cx="6949338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4400" dirty="0">
                <a:latin typeface="+mj-lt"/>
              </a:rPr>
              <a:t>https://git-scm.com/</a:t>
            </a:r>
          </a:p>
        </p:txBody>
      </p:sp>
      <p:pic>
        <p:nvPicPr>
          <p:cNvPr id="23554" name="Picture 2" descr="https://git-scm.com/images/branching-illustration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404" y="0"/>
            <a:ext cx="741045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0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343" y="3442153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accent2"/>
                </a:solidFill>
              </a:rPr>
              <a:t>ادغام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83343" y="25810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331359"/>
            <a:ext cx="10515600" cy="1460500"/>
          </a:xfrm>
        </p:spPr>
        <p:txBody>
          <a:bodyPr>
            <a:normAutofit/>
          </a:bodyPr>
          <a:lstStyle/>
          <a:p>
            <a:pPr algn="ctr" rtl="1"/>
            <a:r>
              <a:rPr lang="en-US" sz="3600" dirty="0" err="1" smtClean="0"/>
              <a:t>sha</a:t>
            </a:r>
            <a:r>
              <a:rPr lang="fa-IR" sz="3600" dirty="0" smtClean="0"/>
              <a:t>  هر دو را با هم ادغام می‌کند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39800" y="3122841"/>
            <a:ext cx="1051560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400" dirty="0" smtClean="0">
                <a:solidFill>
                  <a:schemeClr val="accent2"/>
                </a:solidFill>
              </a:rPr>
              <a:t>اگر کامیت‌های دیگر ریپوها قبل از این برنچ باشد خیلی راحت کار انجام می‌شود.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9" y="2322286"/>
            <a:ext cx="11394273" cy="27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9" y="2046515"/>
            <a:ext cx="11039477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58" y="1555920"/>
            <a:ext cx="9002781" cy="41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15" y="1642381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زندگی همیشه به این راحتی نیست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715" y="34856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/>
              <a:t>تغییر یک جا در دو برنچ سبب کانفلیکت می‌شود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6129" y="4581752"/>
            <a:ext cx="5228771" cy="747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2"/>
                </a:solidFill>
              </a:rPr>
              <a:t> merge conflict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7639"/>
            <a:ext cx="10515600" cy="1325563"/>
          </a:xfrm>
        </p:spPr>
        <p:txBody>
          <a:bodyPr/>
          <a:lstStyle/>
          <a:p>
            <a:r>
              <a:rPr lang="en-US" dirty="0" smtClean="0"/>
              <a:t>Rebasing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4"/>
            <a:ext cx="10515600" cy="278062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>
                <a:cs typeface="+mj-cs"/>
              </a:rPr>
              <a:t>در </a:t>
            </a:r>
            <a:r>
              <a:rPr lang="en-US" sz="2400" dirty="0" smtClean="0">
                <a:cs typeface="+mj-cs"/>
              </a:rPr>
              <a:t>merge</a:t>
            </a:r>
            <a:r>
              <a:rPr lang="fa-IR" sz="2400" dirty="0" smtClean="0">
                <a:cs typeface="+mj-cs"/>
              </a:rPr>
              <a:t> دو برنچ با یک کامیت نهایی به هم می‌رسند.</a:t>
            </a:r>
          </a:p>
          <a:p>
            <a:pPr marL="0" indent="0" algn="r" rtl="1">
              <a:buNone/>
            </a:pPr>
            <a:r>
              <a:rPr lang="fa-IR" sz="2400" dirty="0" smtClean="0">
                <a:cs typeface="+mj-cs"/>
              </a:rPr>
              <a:t>در </a:t>
            </a:r>
            <a:r>
              <a:rPr lang="en-US" sz="2400" dirty="0" smtClean="0">
                <a:cs typeface="+mj-cs"/>
              </a:rPr>
              <a:t>rebase</a:t>
            </a:r>
            <a:r>
              <a:rPr lang="fa-IR" sz="2400" dirty="0" smtClean="0">
                <a:cs typeface="+mj-cs"/>
              </a:rPr>
              <a:t>، گیت کامیت‌های برنچ را پشت سر هم بر روی برنچ دیگر توزیع می‌کند.</a:t>
            </a:r>
            <a:endParaRPr lang="en-US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3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686" y="9602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Cherry-Picking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3686" y="25858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 smtClean="0"/>
              <a:t>در این روش ما به گیت می‌گوییم دقیقا کدام کامیت‌ها را می‌خواهیم.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67" y="4211410"/>
            <a:ext cx="10630803" cy="7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سایت جالب برای این کار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https://learngitbranching.js.org/</a:t>
            </a:r>
          </a:p>
        </p:txBody>
      </p:sp>
    </p:spTree>
    <p:extLst>
      <p:ext uri="{BB962C8B-B14F-4D97-AF65-F5344CB8AC3E}">
        <p14:creationId xmlns:p14="http://schemas.microsoft.com/office/powerpoint/2010/main" val="401862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64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Working with Remote </a:t>
            </a:r>
            <a:r>
              <a:rPr lang="en-US" sz="3200" dirty="0" smtClean="0"/>
              <a:t>Repos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86" y="2190099"/>
            <a:ext cx="5106113" cy="46679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85887" y="0"/>
            <a:ext cx="5106113" cy="2190099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311400" y="839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3200" dirty="0" smtClean="0">
                <a:solidFill>
                  <a:schemeClr val="accent2"/>
                </a:solidFill>
              </a:rPr>
              <a:t>ریپو ریموت (از راه دور)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Code Pro"/>
        <a:ea typeface=""/>
        <a:cs typeface="B Yekan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1225</Words>
  <Application>Microsoft Office PowerPoint</Application>
  <PresentationFormat>Widescreen</PresentationFormat>
  <Paragraphs>204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1" baseType="lpstr">
      <vt:lpstr>Arial</vt:lpstr>
      <vt:lpstr>B Yekan</vt:lpstr>
      <vt:lpstr>Calibri</vt:lpstr>
      <vt:lpstr>Consolas</vt:lpstr>
      <vt:lpstr>Source Code Pro</vt:lpstr>
      <vt:lpstr>Office Theme</vt:lpstr>
      <vt:lpstr>git/github</vt:lpstr>
      <vt:lpstr>چگونه گروهی کار کنیم؟</vt:lpstr>
      <vt:lpstr>چگونه گروهی کار کنیم؟</vt:lpstr>
      <vt:lpstr>git</vt:lpstr>
      <vt:lpstr>github</vt:lpstr>
      <vt:lpstr>git</vt:lpstr>
      <vt:lpstr>Version Control</vt:lpstr>
      <vt:lpstr>Distributed Version Control</vt:lpstr>
      <vt:lpstr>install</vt:lpstr>
      <vt:lpstr>PowerPoint Presentation</vt:lpstr>
      <vt:lpstr>استفاده از گیت</vt:lpstr>
      <vt:lpstr>PowerPoint Presentation</vt:lpstr>
      <vt:lpstr>PowerPoint Presentation</vt:lpstr>
      <vt:lpstr>What is a Git SSH Key? </vt:lpstr>
      <vt:lpstr>ssh keys:</vt:lpstr>
      <vt:lpstr>برای اتصال در یک شبکه‌ی غیرامن از دو کلید استفاده می‌شود</vt:lpstr>
      <vt:lpstr>PowerPoint Presentation</vt:lpstr>
      <vt:lpstr>PowerPoint Presentation</vt:lpstr>
      <vt:lpstr>PowerPoint Presentation</vt:lpstr>
      <vt:lpstr>PowerPoint Presentation</vt:lpstr>
      <vt:lpstr>ssh-agent</vt:lpstr>
      <vt:lpstr>بررسی روشن بودن</vt:lpstr>
      <vt:lpstr>افزودن کلید</vt:lpstr>
      <vt:lpstr>Basic Usage</vt:lpstr>
      <vt:lpstr>Creating a New Repo</vt:lpstr>
      <vt:lpstr>PowerPoint Presentation</vt:lpstr>
      <vt:lpstr>Monitoring</vt:lpstr>
      <vt:lpstr>PowerPoint Presentation</vt:lpstr>
      <vt:lpstr>Adding a New File</vt:lpstr>
      <vt:lpstr>PowerPoint Presentation</vt:lpstr>
      <vt:lpstr>PowerPoint Presentation</vt:lpstr>
      <vt:lpstr>PowerPoint Presentation</vt:lpstr>
      <vt:lpstr>remove files</vt:lpstr>
      <vt:lpstr>PowerPoint Presentation</vt:lpstr>
      <vt:lpstr>PowerPoint Presentation</vt:lpstr>
      <vt:lpstr>commit</vt:lpstr>
      <vt:lpstr>PowerPoint Presentation</vt:lpstr>
      <vt:lpstr>The Staging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 .venv</vt:lpstr>
      <vt:lpstr>PowerPoint Presentation</vt:lpstr>
      <vt:lpstr>PowerPoint Presentation</vt:lpstr>
      <vt:lpstr>source file: فایلی که خودتان ایجاد می‌کنید</vt:lpstr>
      <vt:lpstr>گیت معمولا الگوریتم‌های پیچیده‌ای برای ذخیره سازی فایل‌های تکست استفاده می‌کند، اما برای فایل‌های باینری بطور کلی خودشان را ذخیره می‌کند</vt:lpstr>
      <vt:lpstr>هیچوقت فایل‌های حساس را در repository اضافه نکنید، بالاخره کی پیدا خواهد کرد!</vt:lpstr>
      <vt:lpstr>What is a SHA?</vt:lpstr>
      <vt:lpstr>PowerPoint Presentation</vt:lpstr>
      <vt:lpstr> هر موقع تغییری در ریپو می‌کند، گیت یک sha می‌دهد که نشان دهنده‌ی حالت ریپو است</vt:lpstr>
      <vt:lpstr>Git Log</vt:lpstr>
      <vt:lpstr>Going Back In Time: Checking Out a Particular Version of Your Code </vt:lpstr>
      <vt:lpstr>PowerPoint Presentation</vt:lpstr>
      <vt:lpstr>checkout  </vt:lpstr>
      <vt:lpstr>HEAD</vt:lpstr>
      <vt:lpstr>branch</vt:lpstr>
      <vt:lpstr> detached HEAD</vt:lpstr>
      <vt:lpstr>PowerPoint Presentation</vt:lpstr>
      <vt:lpstr>بازگشت به حال</vt:lpstr>
      <vt:lpstr>بازگشت به برنچ اصلی</vt:lpstr>
      <vt:lpstr>Branching Basics</vt:lpstr>
      <vt:lpstr>در صورت وجود یک کد خوب، چگونه یک ویژگی اضافه کنیم؟</vt:lpstr>
      <vt:lpstr>در صورت وجود یک کد خوب، چگونه یک باگ را رفع کنیم؟</vt:lpstr>
      <vt:lpstr>فرض کنید که در حال انجام کارهایی هستید و یک باگ پیدا شده است!</vt:lpstr>
      <vt:lpstr>PowerPoint Presentation</vt:lpstr>
      <vt:lpstr>PowerPoint Presentation</vt:lpstr>
      <vt:lpstr>PowerPoint Presentation</vt:lpstr>
      <vt:lpstr>PowerPoint Presentation</vt:lpstr>
      <vt:lpstr>لاگ ما دقیقا مانند قبل است</vt:lpstr>
      <vt:lpstr>بیایید روی فیچر جدید کار کنیم</vt:lpstr>
      <vt:lpstr>PowerPoint Presentation</vt:lpstr>
      <vt:lpstr>PowerPoint Presentation</vt:lpstr>
      <vt:lpstr>برگردیم به مستر</vt:lpstr>
      <vt:lpstr>اوضاع برنچ‌ها چگونه است؟</vt:lpstr>
      <vt:lpstr>PowerPoint Presentation</vt:lpstr>
      <vt:lpstr>PowerPoint Presentation</vt:lpstr>
      <vt:lpstr>PowerPoint Presentation</vt:lpstr>
      <vt:lpstr>فیچر آماده شد، حالا چطور وارد کار کنیم؟</vt:lpstr>
      <vt:lpstr>سه روش وجود دارد</vt:lpstr>
      <vt:lpstr>ادغام</vt:lpstr>
      <vt:lpstr>sha  هر دو را با هم ادغام می‌کند</vt:lpstr>
      <vt:lpstr>PowerPoint Presentation</vt:lpstr>
      <vt:lpstr>PowerPoint Presentation</vt:lpstr>
      <vt:lpstr>PowerPoint Presentation</vt:lpstr>
      <vt:lpstr>زندگی همیشه به این راحتی نیست</vt:lpstr>
      <vt:lpstr>Rebasing</vt:lpstr>
      <vt:lpstr>Cherry-Picking</vt:lpstr>
      <vt:lpstr>سایت جالب برای این کار</vt:lpstr>
      <vt:lpstr>Working with Remote Repos</vt:lpstr>
      <vt:lpstr>هر چیزی که تا الان گفتیم برای کار بر روی لوکال است</vt:lpstr>
      <vt:lpstr>کامندهای اصلی صحبت با سرور:</vt:lpstr>
      <vt:lpstr>remotes/origin</vt:lpstr>
      <vt:lpstr>Clone</vt:lpstr>
      <vt:lpstr>با این کار یک ریپو با کل کارهایی که تاکنون روی آن انجام شده بود را می‌گیریم.</vt:lpstr>
      <vt:lpstr>Fetch</vt:lpstr>
      <vt:lpstr>Pull</vt:lpstr>
      <vt:lpstr>اجازه pull</vt:lpstr>
      <vt:lpstr>در حضور کامیت</vt:lpstr>
      <vt:lpstr>rebase instead of merge</vt:lpstr>
      <vt:lpstr>Push</vt:lpstr>
      <vt:lpstr>بطور کلی</vt:lpstr>
      <vt:lpstr>اصول کامیت کردن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README.md</vt:lpstr>
      <vt:lpstr>ISSUES</vt:lpstr>
      <vt:lpstr>Pull Requests</vt:lpstr>
      <vt:lpstr>in VSCode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 در پایتون</dc:title>
  <dc:creator>PC</dc:creator>
  <cp:lastModifiedBy>PC</cp:lastModifiedBy>
  <cp:revision>398</cp:revision>
  <dcterms:created xsi:type="dcterms:W3CDTF">2023-07-13T06:56:54Z</dcterms:created>
  <dcterms:modified xsi:type="dcterms:W3CDTF">2023-08-17T07:20:14Z</dcterms:modified>
</cp:coreProperties>
</file>