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C7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6273E-4FB1-4BF2-BCC5-0301E32AF38B}" type="datetimeFigureOut">
              <a:rPr lang="en-US" smtClean="0"/>
              <a:t>8/30/2023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54032-7C22-43E0-A1F3-62E7DFCDFDD7}" type="slidenum">
              <a:rPr lang="en-US" smtClean="0"/>
              <a:t>‹#›</a:t>
            </a:fld>
            <a:endParaRPr lang="en-US"/>
          </a:p>
        </p:txBody>
      </p:sp>
    </p:spTree>
    <p:extLst>
      <p:ext uri="{BB962C8B-B14F-4D97-AF65-F5344CB8AC3E}">
        <p14:creationId xmlns:p14="http://schemas.microsoft.com/office/powerpoint/2010/main" val="4017935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B54032-7C22-43E0-A1F3-62E7DFCDFDD7}" type="slidenum">
              <a:rPr lang="en-US" smtClean="0"/>
              <a:t>12</a:t>
            </a:fld>
            <a:endParaRPr lang="en-US"/>
          </a:p>
        </p:txBody>
      </p:sp>
    </p:spTree>
    <p:extLst>
      <p:ext uri="{BB962C8B-B14F-4D97-AF65-F5344CB8AC3E}">
        <p14:creationId xmlns:p14="http://schemas.microsoft.com/office/powerpoint/2010/main" val="3679938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D8A9E3-034D-42F4-8C06-573A7B45FBA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4075973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8A9E3-034D-42F4-8C06-573A7B45FBA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385742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8A9E3-034D-42F4-8C06-573A7B45FBA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302235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D8A9E3-034D-42F4-8C06-573A7B45FBA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77697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D8A9E3-034D-42F4-8C06-573A7B45FBA8}"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2676987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D8A9E3-034D-42F4-8C06-573A7B45FBA8}"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2612497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D8A9E3-034D-42F4-8C06-573A7B45FBA8}" type="datetimeFigureOut">
              <a:rPr lang="en-US" smtClean="0"/>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3404892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D8A9E3-034D-42F4-8C06-573A7B45FBA8}" type="datetimeFigureOut">
              <a:rPr lang="en-US" smtClean="0"/>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251981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D8A9E3-034D-42F4-8C06-573A7B45FBA8}" type="datetimeFigureOut">
              <a:rPr lang="en-US" smtClean="0"/>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312261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D8A9E3-034D-42F4-8C06-573A7B45FBA8}"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228229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5D8A9E3-034D-42F4-8C06-573A7B45FBA8}" type="datetimeFigureOut">
              <a:rPr lang="en-US" smtClean="0"/>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28ACC8-08B2-411D-BA89-01CC84A01565}" type="slidenum">
              <a:rPr lang="en-US" smtClean="0"/>
              <a:t>‹#›</a:t>
            </a:fld>
            <a:endParaRPr lang="en-US"/>
          </a:p>
        </p:txBody>
      </p:sp>
    </p:spTree>
    <p:extLst>
      <p:ext uri="{BB962C8B-B14F-4D97-AF65-F5344CB8AC3E}">
        <p14:creationId xmlns:p14="http://schemas.microsoft.com/office/powerpoint/2010/main" val="3464802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D8A9E3-034D-42F4-8C06-573A7B45FBA8}" type="datetimeFigureOut">
              <a:rPr lang="en-US" smtClean="0"/>
              <a:t>8/30/2023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28ACC8-08B2-411D-BA89-01CC84A01565}" type="slidenum">
              <a:rPr lang="en-US" smtClean="0"/>
              <a:t>‹#›</a:t>
            </a:fld>
            <a:endParaRPr lang="en-US"/>
          </a:p>
        </p:txBody>
      </p:sp>
    </p:spTree>
    <p:extLst>
      <p:ext uri="{BB962C8B-B14F-4D97-AF65-F5344CB8AC3E}">
        <p14:creationId xmlns:p14="http://schemas.microsoft.com/office/powerpoint/2010/main" val="234515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3400900"/>
          </a:xfrm>
          <a:prstGeom prst="rect">
            <a:avLst/>
          </a:prstGeom>
          <a:solidFill>
            <a:srgbClr val="E6C7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6C7AA"/>
              </a:solidFill>
            </a:endParaRPr>
          </a:p>
        </p:txBody>
      </p:sp>
      <p:sp>
        <p:nvSpPr>
          <p:cNvPr id="2" name="Title 1"/>
          <p:cNvSpPr>
            <a:spLocks noGrp="1"/>
          </p:cNvSpPr>
          <p:nvPr>
            <p:ph type="ctrTitle"/>
          </p:nvPr>
        </p:nvSpPr>
        <p:spPr>
          <a:xfrm>
            <a:off x="1523999" y="2207100"/>
            <a:ext cx="9144000" cy="2387600"/>
          </a:xfrm>
        </p:spPr>
        <p:txBody>
          <a:bodyPr/>
          <a:lstStyle/>
          <a:p>
            <a:r>
              <a:rPr lang="en-US" dirty="0" smtClean="0"/>
              <a:t>logging</a:t>
            </a:r>
            <a:endParaRPr lang="en-US" dirty="0"/>
          </a:p>
        </p:txBody>
      </p:sp>
      <p:pic>
        <p:nvPicPr>
          <p:cNvPr id="4" name="Picture 3"/>
          <p:cNvPicPr>
            <a:picLocks noChangeAspect="1"/>
          </p:cNvPicPr>
          <p:nvPr/>
        </p:nvPicPr>
        <p:blipFill>
          <a:blip r:embed="rId2"/>
          <a:stretch>
            <a:fillRect/>
          </a:stretch>
        </p:blipFill>
        <p:spPr>
          <a:xfrm>
            <a:off x="2752258" y="0"/>
            <a:ext cx="6687483" cy="3400900"/>
          </a:xfrm>
          <a:prstGeom prst="rect">
            <a:avLst/>
          </a:prstGeom>
        </p:spPr>
      </p:pic>
    </p:spTree>
    <p:extLst>
      <p:ext uri="{BB962C8B-B14F-4D97-AF65-F5344CB8AC3E}">
        <p14:creationId xmlns:p14="http://schemas.microsoft.com/office/powerpoint/2010/main" val="230493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3" y="2581853"/>
            <a:ext cx="10515600" cy="1325563"/>
          </a:xfrm>
        </p:spPr>
        <p:txBody>
          <a:bodyPr/>
          <a:lstStyle/>
          <a:p>
            <a:pPr algn="ctr"/>
            <a:r>
              <a:rPr lang="en-US" dirty="0" smtClean="0">
                <a:solidFill>
                  <a:schemeClr val="accent6"/>
                </a:solidFill>
              </a:rPr>
              <a:t>default: </a:t>
            </a:r>
            <a:r>
              <a:rPr lang="en-US" dirty="0" smtClean="0"/>
              <a:t>WARNING or above</a:t>
            </a:r>
            <a:endParaRPr lang="en-US" dirty="0"/>
          </a:p>
        </p:txBody>
      </p:sp>
    </p:spTree>
    <p:extLst>
      <p:ext uri="{BB962C8B-B14F-4D97-AF65-F5344CB8AC3E}">
        <p14:creationId xmlns:p14="http://schemas.microsoft.com/office/powerpoint/2010/main" val="22314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090" y="1722870"/>
            <a:ext cx="10882746" cy="4234584"/>
          </a:xfrm>
        </p:spPr>
        <p:style>
          <a:lnRef idx="2">
            <a:schemeClr val="dk1"/>
          </a:lnRef>
          <a:fillRef idx="1">
            <a:schemeClr val="lt1"/>
          </a:fillRef>
          <a:effectRef idx="0">
            <a:schemeClr val="dk1"/>
          </a:effectRef>
          <a:fontRef idx="minor">
            <a:schemeClr val="dk1"/>
          </a:fontRef>
        </p:style>
        <p:txBody>
          <a:bodyPr>
            <a:noAutofit/>
          </a:bodyPr>
          <a:lstStyle/>
          <a:p>
            <a:pPr algn="justLow"/>
            <a:r>
              <a:rPr lang="en-US" sz="2400" dirty="0" smtClean="0">
                <a:latin typeface="Consolas" panose="020B0609020204030204" pitchFamily="49" charset="0"/>
                <a:cs typeface="Times New Roman" panose="02020603050405020304" pitchFamily="18" charset="0"/>
              </a:rPr>
              <a:t>“You will notice that the logging module breaks PEP8 </a:t>
            </a:r>
            <a:r>
              <a:rPr lang="en-US" sz="2400" dirty="0" err="1" smtClean="0">
                <a:latin typeface="Consolas" panose="020B0609020204030204" pitchFamily="49" charset="0"/>
                <a:cs typeface="Times New Roman" panose="02020603050405020304" pitchFamily="18" charset="0"/>
              </a:rPr>
              <a:t>styleguide</a:t>
            </a:r>
            <a:r>
              <a:rPr lang="en-US" sz="2400" dirty="0" smtClean="0">
                <a:latin typeface="Consolas" panose="020B0609020204030204" pitchFamily="49" charset="0"/>
                <a:cs typeface="Times New Roman" panose="02020603050405020304" pitchFamily="18" charset="0"/>
              </a:rPr>
              <a:t> and uses </a:t>
            </a:r>
            <a:r>
              <a:rPr lang="en-US" sz="2400" dirty="0" err="1" smtClean="0">
                <a:latin typeface="Consolas" panose="020B0609020204030204" pitchFamily="49" charset="0"/>
                <a:cs typeface="Times New Roman" panose="02020603050405020304" pitchFamily="18" charset="0"/>
              </a:rPr>
              <a:t>camelCase</a:t>
            </a:r>
            <a:r>
              <a:rPr lang="en-US" sz="2400" dirty="0" smtClean="0">
                <a:latin typeface="Consolas" panose="020B0609020204030204" pitchFamily="49" charset="0"/>
                <a:cs typeface="Times New Roman" panose="02020603050405020304" pitchFamily="18" charset="0"/>
              </a:rPr>
              <a:t> naming conventions. This is because it was adopted from Log4j, a logging utility in Java. It is a known issue in the package but by the time it was decided to add it to the standard library, it had already been adopted by users and changing it to meet PEP8 requirements would cause backwards compatibility issues.”</a:t>
            </a:r>
            <a:endParaRPr lang="en-US" sz="24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6440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basicConfig</a:t>
            </a:r>
            <a:r>
              <a:rPr lang="en-US" dirty="0" smtClean="0"/>
              <a:t>()</a:t>
            </a:r>
            <a:endParaRPr lang="en-US" dirty="0"/>
          </a:p>
        </p:txBody>
      </p:sp>
      <p:sp>
        <p:nvSpPr>
          <p:cNvPr id="3" name="Content Placeholder 2"/>
          <p:cNvSpPr>
            <a:spLocks noGrp="1"/>
          </p:cNvSpPr>
          <p:nvPr>
            <p:ph idx="1"/>
          </p:nvPr>
        </p:nvSpPr>
        <p:spPr>
          <a:xfrm>
            <a:off x="838200" y="2729346"/>
            <a:ext cx="10515600" cy="2729346"/>
          </a:xfrm>
        </p:spPr>
        <p:txBody>
          <a:bodyPr>
            <a:normAutofit/>
          </a:bodyPr>
          <a:lstStyle/>
          <a:p>
            <a:r>
              <a:rPr lang="en-US" sz="2400" b="1" dirty="0" smtClean="0">
                <a:latin typeface="+mj-lt"/>
              </a:rPr>
              <a:t>level</a:t>
            </a:r>
            <a:r>
              <a:rPr lang="en-US" sz="2400" dirty="0" smtClean="0">
                <a:latin typeface="+mj-lt"/>
              </a:rPr>
              <a:t>: The root logger will be set to the specified severity level.</a:t>
            </a:r>
          </a:p>
          <a:p>
            <a:r>
              <a:rPr lang="en-US" sz="2400" b="1" dirty="0" smtClean="0">
                <a:latin typeface="+mj-lt"/>
              </a:rPr>
              <a:t>filename</a:t>
            </a:r>
            <a:r>
              <a:rPr lang="en-US" sz="2400" dirty="0" smtClean="0">
                <a:latin typeface="+mj-lt"/>
              </a:rPr>
              <a:t>: This specifies the file.</a:t>
            </a:r>
          </a:p>
          <a:p>
            <a:r>
              <a:rPr lang="en-US" sz="2400" b="1" dirty="0" err="1" smtClean="0">
                <a:latin typeface="+mj-lt"/>
              </a:rPr>
              <a:t>filemode</a:t>
            </a:r>
            <a:r>
              <a:rPr lang="en-US" sz="2400" dirty="0" smtClean="0">
                <a:latin typeface="+mj-lt"/>
              </a:rPr>
              <a:t>: If filename is given, the file is opened in this mode. The default is a, which means append.</a:t>
            </a:r>
          </a:p>
          <a:p>
            <a:r>
              <a:rPr lang="en-US" sz="2400" b="1" dirty="0" smtClean="0">
                <a:latin typeface="+mj-lt"/>
              </a:rPr>
              <a:t>format</a:t>
            </a:r>
            <a:r>
              <a:rPr lang="en-US" sz="2400" dirty="0" smtClean="0">
                <a:latin typeface="+mj-lt"/>
              </a:rPr>
              <a:t>: This is the format of the log message.</a:t>
            </a:r>
            <a:endParaRPr lang="en-US" sz="2400" dirty="0">
              <a:latin typeface="+mj-lt"/>
            </a:endParaRPr>
          </a:p>
        </p:txBody>
      </p:sp>
    </p:spTree>
    <p:extLst>
      <p:ext uri="{BB962C8B-B14F-4D97-AF65-F5344CB8AC3E}">
        <p14:creationId xmlns:p14="http://schemas.microsoft.com/office/powerpoint/2010/main" val="4163524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6000" y="1562177"/>
            <a:ext cx="10269383" cy="2043397"/>
          </a:xfrm>
          <a:prstGeom prst="rect">
            <a:avLst/>
          </a:prstGeom>
        </p:spPr>
      </p:pic>
      <p:pic>
        <p:nvPicPr>
          <p:cNvPr id="5" name="Picture 4"/>
          <p:cNvPicPr>
            <a:picLocks noChangeAspect="1"/>
          </p:cNvPicPr>
          <p:nvPr/>
        </p:nvPicPr>
        <p:blipFill rotWithShape="1">
          <a:blip r:embed="rId3"/>
          <a:srcRect r="3007" b="-2321"/>
          <a:stretch/>
        </p:blipFill>
        <p:spPr>
          <a:xfrm>
            <a:off x="1086638" y="3926714"/>
            <a:ext cx="10255332" cy="879217"/>
          </a:xfrm>
          <a:prstGeom prst="rect">
            <a:avLst/>
          </a:prstGeom>
        </p:spPr>
      </p:pic>
    </p:spTree>
    <p:extLst>
      <p:ext uri="{BB962C8B-B14F-4D97-AF65-F5344CB8AC3E}">
        <p14:creationId xmlns:p14="http://schemas.microsoft.com/office/powerpoint/2010/main" val="1636492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3482" y="2022765"/>
            <a:ext cx="10060838" cy="2412548"/>
          </a:xfrm>
          <a:prstGeom prst="rect">
            <a:avLst/>
          </a:prstGeom>
        </p:spPr>
      </p:pic>
      <p:pic>
        <p:nvPicPr>
          <p:cNvPr id="5" name="Picture 4"/>
          <p:cNvPicPr>
            <a:picLocks noChangeAspect="1"/>
          </p:cNvPicPr>
          <p:nvPr/>
        </p:nvPicPr>
        <p:blipFill>
          <a:blip r:embed="rId3"/>
          <a:stretch>
            <a:fillRect/>
          </a:stretch>
        </p:blipFill>
        <p:spPr>
          <a:xfrm>
            <a:off x="1440819" y="4642089"/>
            <a:ext cx="6982799" cy="704948"/>
          </a:xfrm>
          <a:prstGeom prst="rect">
            <a:avLst/>
          </a:prstGeom>
        </p:spPr>
      </p:pic>
    </p:spTree>
    <p:extLst>
      <p:ext uri="{BB962C8B-B14F-4D97-AF65-F5344CB8AC3E}">
        <p14:creationId xmlns:p14="http://schemas.microsoft.com/office/powerpoint/2010/main" val="428448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473" y="1016287"/>
            <a:ext cx="10515600" cy="1325563"/>
          </a:xfrm>
        </p:spPr>
        <p:txBody>
          <a:bodyPr>
            <a:normAutofit/>
          </a:bodyPr>
          <a:lstStyle/>
          <a:p>
            <a:pPr algn="ctr"/>
            <a:r>
              <a:rPr lang="en-US" sz="3600" dirty="0" err="1"/>
              <a:t>basicConfig</a:t>
            </a:r>
            <a:r>
              <a:rPr lang="en-US" sz="3600" dirty="0" smtClean="0"/>
              <a:t>()</a:t>
            </a:r>
            <a:r>
              <a:rPr lang="fa-IR" sz="3600" dirty="0" smtClean="0"/>
              <a:t/>
            </a:r>
            <a:br>
              <a:rPr lang="fa-IR" sz="3600" dirty="0" smtClean="0"/>
            </a:br>
            <a:r>
              <a:rPr lang="en-US" sz="3600" dirty="0" smtClean="0"/>
              <a:t> </a:t>
            </a:r>
            <a:r>
              <a:rPr lang="fa-IR" sz="3600" dirty="0" smtClean="0"/>
              <a:t>تنها یک دفعه می‌تواند صدا زده شود</a:t>
            </a:r>
            <a:endParaRPr lang="en-US" sz="3600" dirty="0"/>
          </a:p>
        </p:txBody>
      </p:sp>
      <p:sp>
        <p:nvSpPr>
          <p:cNvPr id="4" name="Title 1"/>
          <p:cNvSpPr txBox="1">
            <a:spLocks/>
          </p:cNvSpPr>
          <p:nvPr/>
        </p:nvSpPr>
        <p:spPr>
          <a:xfrm>
            <a:off x="907473" y="2673927"/>
            <a:ext cx="10515600" cy="37268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3600" dirty="0" smtClean="0"/>
              <a:t>به این معنا که </a:t>
            </a:r>
          </a:p>
          <a:p>
            <a:pPr algn="r" rtl="1"/>
            <a:r>
              <a:rPr lang="en-US" sz="2800" dirty="0" smtClean="0"/>
              <a:t>debug()</a:t>
            </a:r>
            <a:endParaRPr lang="fa-IR" sz="2800" dirty="0" smtClean="0"/>
          </a:p>
          <a:p>
            <a:pPr algn="r" rtl="1"/>
            <a:r>
              <a:rPr lang="en-US" sz="2800" dirty="0" smtClean="0"/>
              <a:t>info()</a:t>
            </a:r>
            <a:endParaRPr lang="fa-IR" sz="2800" dirty="0" smtClean="0"/>
          </a:p>
          <a:p>
            <a:pPr algn="r" rtl="1"/>
            <a:r>
              <a:rPr lang="en-US" sz="2800" dirty="0" smtClean="0"/>
              <a:t>warning()</a:t>
            </a:r>
            <a:endParaRPr lang="fa-IR" sz="2800" dirty="0" smtClean="0"/>
          </a:p>
          <a:p>
            <a:pPr algn="r" rtl="1"/>
            <a:r>
              <a:rPr lang="en-US" sz="2800" dirty="0" smtClean="0"/>
              <a:t>error()</a:t>
            </a:r>
            <a:endParaRPr lang="fa-IR" sz="2800" dirty="0" smtClean="0"/>
          </a:p>
          <a:p>
            <a:pPr algn="r" rtl="1"/>
            <a:r>
              <a:rPr lang="en-US" sz="2800" dirty="0" smtClean="0"/>
              <a:t>critical()</a:t>
            </a:r>
            <a:endParaRPr lang="fa-IR" sz="4000" dirty="0" smtClean="0"/>
          </a:p>
          <a:p>
            <a:pPr algn="r" rtl="1"/>
            <a:r>
              <a:rPr lang="fa-IR" sz="3600" dirty="0" smtClean="0"/>
              <a:t>به اولین </a:t>
            </a:r>
            <a:r>
              <a:rPr lang="en-US" sz="3600" dirty="0" err="1" smtClean="0"/>
              <a:t>basicConfig</a:t>
            </a:r>
            <a:r>
              <a:rPr lang="fa-IR" sz="3600" dirty="0" smtClean="0"/>
              <a:t> ارجاع داده می‌شوند.</a:t>
            </a:r>
            <a:endParaRPr lang="en-US" sz="3600" dirty="0"/>
          </a:p>
        </p:txBody>
      </p:sp>
    </p:spTree>
    <p:extLst>
      <p:ext uri="{BB962C8B-B14F-4D97-AF65-F5344CB8AC3E}">
        <p14:creationId xmlns:p14="http://schemas.microsoft.com/office/powerpoint/2010/main" val="324633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57882" y="2972627"/>
            <a:ext cx="8826991" cy="982659"/>
          </a:xfrm>
          <a:prstGeom prst="rect">
            <a:avLst/>
          </a:prstGeom>
        </p:spPr>
      </p:pic>
      <p:sp>
        <p:nvSpPr>
          <p:cNvPr id="7" name="Title 1"/>
          <p:cNvSpPr>
            <a:spLocks noGrp="1"/>
          </p:cNvSpPr>
          <p:nvPr>
            <p:ph type="title"/>
          </p:nvPr>
        </p:nvSpPr>
        <p:spPr>
          <a:xfrm>
            <a:off x="907473" y="1016287"/>
            <a:ext cx="10515600" cy="1325563"/>
          </a:xfrm>
        </p:spPr>
        <p:txBody>
          <a:bodyPr>
            <a:normAutofit/>
          </a:bodyPr>
          <a:lstStyle/>
          <a:p>
            <a:pPr algn="ctr"/>
            <a:r>
              <a:rPr lang="fa-IR" sz="3600" dirty="0" smtClean="0"/>
              <a:t>حالت پیش‌فرض</a:t>
            </a:r>
            <a:endParaRPr lang="en-US" sz="3600" dirty="0"/>
          </a:p>
        </p:txBody>
      </p:sp>
    </p:spTree>
    <p:extLst>
      <p:ext uri="{BB962C8B-B14F-4D97-AF65-F5344CB8AC3E}">
        <p14:creationId xmlns:p14="http://schemas.microsoft.com/office/powerpoint/2010/main" val="447213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process ID</a:t>
            </a:r>
            <a:endParaRPr lang="en-US" dirty="0"/>
          </a:p>
        </p:txBody>
      </p:sp>
      <p:pic>
        <p:nvPicPr>
          <p:cNvPr id="4" name="Picture 3"/>
          <p:cNvPicPr>
            <a:picLocks noChangeAspect="1"/>
          </p:cNvPicPr>
          <p:nvPr/>
        </p:nvPicPr>
        <p:blipFill>
          <a:blip r:embed="rId2"/>
          <a:stretch>
            <a:fillRect/>
          </a:stretch>
        </p:blipFill>
        <p:spPr>
          <a:xfrm>
            <a:off x="719321" y="1946286"/>
            <a:ext cx="10634479" cy="4307637"/>
          </a:xfrm>
          <a:prstGeom prst="rect">
            <a:avLst/>
          </a:prstGeom>
        </p:spPr>
      </p:pic>
    </p:spTree>
    <p:extLst>
      <p:ext uri="{BB962C8B-B14F-4D97-AF65-F5344CB8AC3E}">
        <p14:creationId xmlns:p14="http://schemas.microsoft.com/office/powerpoint/2010/main" val="1777025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time:</a:t>
            </a:r>
            <a:endParaRPr lang="en-US" dirty="0"/>
          </a:p>
        </p:txBody>
      </p:sp>
      <p:pic>
        <p:nvPicPr>
          <p:cNvPr id="5" name="Picture 4"/>
          <p:cNvPicPr>
            <a:picLocks noChangeAspect="1"/>
          </p:cNvPicPr>
          <p:nvPr/>
        </p:nvPicPr>
        <p:blipFill>
          <a:blip r:embed="rId2"/>
          <a:stretch>
            <a:fillRect/>
          </a:stretch>
        </p:blipFill>
        <p:spPr>
          <a:xfrm>
            <a:off x="751729" y="2273163"/>
            <a:ext cx="10688542" cy="4029637"/>
          </a:xfrm>
          <a:prstGeom prst="rect">
            <a:avLst/>
          </a:prstGeom>
        </p:spPr>
      </p:pic>
    </p:spTree>
    <p:extLst>
      <p:ext uri="{BB962C8B-B14F-4D97-AF65-F5344CB8AC3E}">
        <p14:creationId xmlns:p14="http://schemas.microsoft.com/office/powerpoint/2010/main" val="32647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a:t>
            </a:r>
            <a:r>
              <a:rPr lang="en-US" sz="3600" dirty="0" smtClean="0"/>
              <a:t>nother format of time (like the </a:t>
            </a:r>
            <a:r>
              <a:rPr lang="en-US" sz="3600" dirty="0" err="1" smtClean="0"/>
              <a:t>datetime</a:t>
            </a:r>
            <a:r>
              <a:rPr lang="en-US" sz="3600" dirty="0" smtClean="0"/>
              <a:t> module)</a:t>
            </a:r>
            <a:endParaRPr lang="en-US" sz="3600" dirty="0"/>
          </a:p>
        </p:txBody>
      </p:sp>
      <p:pic>
        <p:nvPicPr>
          <p:cNvPr id="4" name="Picture 3"/>
          <p:cNvPicPr>
            <a:picLocks noChangeAspect="1"/>
          </p:cNvPicPr>
          <p:nvPr/>
        </p:nvPicPr>
        <p:blipFill>
          <a:blip r:embed="rId2"/>
          <a:stretch>
            <a:fillRect/>
          </a:stretch>
        </p:blipFill>
        <p:spPr>
          <a:xfrm>
            <a:off x="690508" y="1858046"/>
            <a:ext cx="10810984" cy="3960862"/>
          </a:xfrm>
          <a:prstGeom prst="rect">
            <a:avLst/>
          </a:prstGeom>
        </p:spPr>
      </p:pic>
    </p:spTree>
    <p:extLst>
      <p:ext uri="{BB962C8B-B14F-4D97-AF65-F5344CB8AC3E}">
        <p14:creationId xmlns:p14="http://schemas.microsoft.com/office/powerpoint/2010/main" val="2780031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6909" y="2341417"/>
            <a:ext cx="9781309" cy="1168545"/>
          </a:xfrm>
        </p:spPr>
        <p:txBody>
          <a:bodyPr>
            <a:noAutofit/>
          </a:bodyPr>
          <a:lstStyle/>
          <a:p>
            <a:r>
              <a:rPr lang="en-US" sz="3200" dirty="0"/>
              <a:t>discover scenarios that you might not even have thought of while </a:t>
            </a:r>
            <a:r>
              <a:rPr lang="en-US" sz="3200" dirty="0" smtClean="0"/>
              <a:t>developing</a:t>
            </a:r>
            <a:endParaRPr lang="en-US" sz="3200" dirty="0"/>
          </a:p>
        </p:txBody>
      </p:sp>
    </p:spTree>
    <p:extLst>
      <p:ext uri="{BB962C8B-B14F-4D97-AF65-F5344CB8AC3E}">
        <p14:creationId xmlns:p14="http://schemas.microsoft.com/office/powerpoint/2010/main" val="3750464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2651125"/>
            <a:ext cx="10515600" cy="1325563"/>
          </a:xfrm>
        </p:spPr>
        <p:txBody>
          <a:bodyPr/>
          <a:lstStyle/>
          <a:p>
            <a:r>
              <a:rPr lang="en-US" dirty="0" smtClean="0"/>
              <a:t>Logging Variable Data</a:t>
            </a:r>
            <a:endParaRPr lang="en-US" dirty="0"/>
          </a:p>
        </p:txBody>
      </p:sp>
    </p:spTree>
    <p:extLst>
      <p:ext uri="{BB962C8B-B14F-4D97-AF65-F5344CB8AC3E}">
        <p14:creationId xmlns:p14="http://schemas.microsoft.com/office/powerpoint/2010/main" val="598083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61440" y="1789994"/>
            <a:ext cx="9269119" cy="3915321"/>
          </a:xfrm>
          <a:prstGeom prst="rect">
            <a:avLst/>
          </a:prstGeom>
        </p:spPr>
      </p:pic>
    </p:spTree>
    <p:extLst>
      <p:ext uri="{BB962C8B-B14F-4D97-AF65-F5344CB8AC3E}">
        <p14:creationId xmlns:p14="http://schemas.microsoft.com/office/powerpoint/2010/main" val="4258049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4283" y="1328444"/>
            <a:ext cx="9383434" cy="4201111"/>
          </a:xfrm>
          <a:prstGeom prst="rect">
            <a:avLst/>
          </a:prstGeom>
        </p:spPr>
      </p:pic>
    </p:spTree>
    <p:extLst>
      <p:ext uri="{BB962C8B-B14F-4D97-AF65-F5344CB8AC3E}">
        <p14:creationId xmlns:p14="http://schemas.microsoft.com/office/powerpoint/2010/main" val="314675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2637271"/>
            <a:ext cx="10515600" cy="1325563"/>
          </a:xfrm>
        </p:spPr>
        <p:txBody>
          <a:bodyPr>
            <a:normAutofit/>
          </a:bodyPr>
          <a:lstStyle/>
          <a:p>
            <a:pPr algn="ctr"/>
            <a:r>
              <a:rPr lang="en-US" dirty="0"/>
              <a:t>Capturing Stack </a:t>
            </a:r>
            <a:r>
              <a:rPr lang="en-US" dirty="0" smtClean="0"/>
              <a:t>Traces</a:t>
            </a:r>
            <a:endParaRPr lang="en-US" dirty="0"/>
          </a:p>
        </p:txBody>
      </p:sp>
    </p:spTree>
    <p:extLst>
      <p:ext uri="{BB962C8B-B14F-4D97-AF65-F5344CB8AC3E}">
        <p14:creationId xmlns:p14="http://schemas.microsoft.com/office/powerpoint/2010/main" val="1269284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7783" y="415637"/>
            <a:ext cx="8516083" cy="5829656"/>
          </a:xfrm>
          <a:prstGeom prst="rect">
            <a:avLst/>
          </a:prstGeom>
        </p:spPr>
      </p:pic>
      <p:pic>
        <p:nvPicPr>
          <p:cNvPr id="5" name="Picture 4"/>
          <p:cNvPicPr>
            <a:picLocks noChangeAspect="1"/>
          </p:cNvPicPr>
          <p:nvPr/>
        </p:nvPicPr>
        <p:blipFill>
          <a:blip r:embed="rId3"/>
          <a:stretch>
            <a:fillRect/>
          </a:stretch>
        </p:blipFill>
        <p:spPr>
          <a:xfrm rot="5400000">
            <a:off x="8391333" y="2932843"/>
            <a:ext cx="6086667" cy="795243"/>
          </a:xfrm>
          <a:prstGeom prst="rect">
            <a:avLst/>
          </a:prstGeom>
        </p:spPr>
      </p:pic>
      <p:cxnSp>
        <p:nvCxnSpPr>
          <p:cNvPr id="7" name="Straight Arrow Connector 6"/>
          <p:cNvCxnSpPr/>
          <p:nvPr/>
        </p:nvCxnSpPr>
        <p:spPr>
          <a:xfrm flipV="1">
            <a:off x="6289964" y="2466109"/>
            <a:ext cx="4747081" cy="59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rot="21168913">
            <a:off x="8575963" y="2273717"/>
            <a:ext cx="2114681" cy="369332"/>
          </a:xfrm>
          <a:prstGeom prst="rect">
            <a:avLst/>
          </a:prstGeom>
          <a:noFill/>
        </p:spPr>
        <p:txBody>
          <a:bodyPr wrap="none" rtlCol="0">
            <a:spAutoFit/>
          </a:bodyPr>
          <a:lstStyle/>
          <a:p>
            <a:r>
              <a:rPr lang="en-US" dirty="0" err="1" smtClean="0">
                <a:latin typeface="+mj-lt"/>
              </a:rPr>
              <a:t>exc_info</a:t>
            </a:r>
            <a:r>
              <a:rPr lang="en-US" dirty="0" smtClean="0">
                <a:latin typeface="+mj-lt"/>
              </a:rPr>
              <a:t>=False</a:t>
            </a:r>
            <a:endParaRPr lang="en-US" dirty="0">
              <a:latin typeface="+mj-lt"/>
            </a:endParaRPr>
          </a:p>
        </p:txBody>
      </p:sp>
    </p:spTree>
    <p:extLst>
      <p:ext uri="{BB962C8B-B14F-4D97-AF65-F5344CB8AC3E}">
        <p14:creationId xmlns:p14="http://schemas.microsoft.com/office/powerpoint/2010/main" val="3204798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1142902"/>
            <a:ext cx="7994073" cy="5576552"/>
          </a:xfrm>
          <a:prstGeom prst="rect">
            <a:avLst/>
          </a:prstGeom>
        </p:spPr>
      </p:pic>
      <p:sp>
        <p:nvSpPr>
          <p:cNvPr id="5" name="Title 1"/>
          <p:cNvSpPr>
            <a:spLocks noGrp="1"/>
          </p:cNvSpPr>
          <p:nvPr>
            <p:ph type="title"/>
          </p:nvPr>
        </p:nvSpPr>
        <p:spPr>
          <a:xfrm>
            <a:off x="907474" y="0"/>
            <a:ext cx="10515600" cy="1325563"/>
          </a:xfrm>
        </p:spPr>
        <p:txBody>
          <a:bodyPr>
            <a:normAutofit/>
          </a:bodyPr>
          <a:lstStyle/>
          <a:p>
            <a:pPr algn="ctr" rtl="1"/>
            <a:r>
              <a:rPr lang="en-US" sz="2800" dirty="0" err="1" smtClean="0"/>
              <a:t>logging.exception</a:t>
            </a:r>
            <a:r>
              <a:rPr lang="en-US" sz="2800" dirty="0" smtClean="0"/>
              <a:t>()</a:t>
            </a:r>
            <a:br>
              <a:rPr lang="en-US" sz="2800" dirty="0" smtClean="0"/>
            </a:br>
            <a:r>
              <a:rPr lang="fa-IR" sz="2800" dirty="0" smtClean="0"/>
              <a:t>بهتر است، البته باید در </a:t>
            </a:r>
            <a:r>
              <a:rPr lang="en-US" sz="2800" dirty="0" smtClean="0"/>
              <a:t>except</a:t>
            </a:r>
            <a:r>
              <a:rPr lang="fa-IR" sz="2800" dirty="0" smtClean="0"/>
              <a:t> استفاده شود</a:t>
            </a:r>
            <a:endParaRPr lang="en-US" sz="2800" dirty="0"/>
          </a:p>
        </p:txBody>
      </p:sp>
    </p:spTree>
    <p:extLst>
      <p:ext uri="{BB962C8B-B14F-4D97-AF65-F5344CB8AC3E}">
        <p14:creationId xmlns:p14="http://schemas.microsoft.com/office/powerpoint/2010/main" val="1182229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6909" y="2341417"/>
            <a:ext cx="9781309" cy="1168545"/>
          </a:xfrm>
        </p:spPr>
        <p:txBody>
          <a:bodyPr>
            <a:noAutofit/>
          </a:bodyPr>
          <a:lstStyle/>
          <a:p>
            <a:r>
              <a:rPr lang="fa-IR" sz="3200" dirty="0" smtClean="0"/>
              <a:t>با لاگ کردن چه اطلاعاتی به دولوپر افزوده می‌شود؟</a:t>
            </a:r>
            <a:endParaRPr lang="en-US" sz="3200" dirty="0"/>
          </a:p>
        </p:txBody>
      </p:sp>
    </p:spTree>
    <p:extLst>
      <p:ext uri="{BB962C8B-B14F-4D97-AF65-F5344CB8AC3E}">
        <p14:creationId xmlns:p14="http://schemas.microsoft.com/office/powerpoint/2010/main" val="251908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3782" y="2895599"/>
            <a:ext cx="9781309" cy="1168545"/>
          </a:xfrm>
        </p:spPr>
        <p:txBody>
          <a:bodyPr>
            <a:noAutofit/>
          </a:bodyPr>
          <a:lstStyle/>
          <a:p>
            <a:pPr algn="r" rtl="1"/>
            <a:r>
              <a:rPr lang="fa-IR" sz="3200" dirty="0" smtClean="0"/>
              <a:t>- حالت قبل از رسیدن به خطا راحت‌تر دیده می‌شود.</a:t>
            </a:r>
            <a:br>
              <a:rPr lang="fa-IR" sz="3200" dirty="0" smtClean="0"/>
            </a:br>
            <a:r>
              <a:rPr lang="fa-IR" sz="3200" dirty="0" smtClean="0"/>
              <a:t>- نقطه نظر دیگری به دولوپر داده می‌شود.</a:t>
            </a:r>
            <a:br>
              <a:rPr lang="fa-IR" sz="3200" dirty="0" smtClean="0"/>
            </a:br>
            <a:r>
              <a:rPr lang="fa-IR" sz="3200" dirty="0" smtClean="0"/>
              <a:t>- شیوه‌ی استفاده از اپلیکیشن دیده می‌شود.</a:t>
            </a:r>
            <a:endParaRPr lang="en-US" sz="3200" dirty="0"/>
          </a:p>
        </p:txBody>
      </p:sp>
    </p:spTree>
    <p:extLst>
      <p:ext uri="{BB962C8B-B14F-4D97-AF65-F5344CB8AC3E}">
        <p14:creationId xmlns:p14="http://schemas.microsoft.com/office/powerpoint/2010/main" val="220353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923308" y="2951018"/>
            <a:ext cx="6525491" cy="79447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US" sz="4400" dirty="0" smtClean="0">
                <a:latin typeface="+mj-lt"/>
              </a:rPr>
              <a:t>import logging</a:t>
            </a:r>
            <a:endParaRPr lang="en-US" sz="4400" dirty="0">
              <a:latin typeface="+mj-lt"/>
            </a:endParaRPr>
          </a:p>
        </p:txBody>
      </p:sp>
    </p:spTree>
    <p:extLst>
      <p:ext uri="{BB962C8B-B14F-4D97-AF65-F5344CB8AC3E}">
        <p14:creationId xmlns:p14="http://schemas.microsoft.com/office/powerpoint/2010/main" val="225092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923308" y="2951018"/>
            <a:ext cx="6525491" cy="794471"/>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rmAutofit/>
          </a:bodyPr>
          <a:lstStyle/>
          <a:p>
            <a:r>
              <a:rPr lang="en-US" sz="4400" dirty="0" smtClean="0">
                <a:latin typeface="+mj-lt"/>
              </a:rPr>
              <a:t>logger</a:t>
            </a:r>
            <a:endParaRPr lang="en-US" sz="4400" dirty="0">
              <a:latin typeface="+mj-lt"/>
            </a:endParaRPr>
          </a:p>
        </p:txBody>
      </p:sp>
      <p:sp>
        <p:nvSpPr>
          <p:cNvPr id="5" name="Title 1"/>
          <p:cNvSpPr txBox="1">
            <a:spLocks/>
          </p:cNvSpPr>
          <p:nvPr/>
        </p:nvSpPr>
        <p:spPr>
          <a:xfrm>
            <a:off x="0" y="3348253"/>
            <a:ext cx="9781309" cy="11685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r>
              <a:rPr lang="fa-IR" sz="3200" dirty="0" smtClean="0"/>
              <a:t>شیوه‌ی استفاده از لاگ کردن برای ارسال پیغام</a:t>
            </a:r>
            <a:endParaRPr lang="en-US" sz="3200" dirty="0"/>
          </a:p>
        </p:txBody>
      </p:sp>
    </p:spTree>
    <p:extLst>
      <p:ext uri="{BB962C8B-B14F-4D97-AF65-F5344CB8AC3E}">
        <p14:creationId xmlns:p14="http://schemas.microsoft.com/office/powerpoint/2010/main" val="11256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149927" y="1034544"/>
            <a:ext cx="9781309" cy="116854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r>
              <a:rPr lang="fa-IR" sz="3200" dirty="0" smtClean="0"/>
              <a:t>بطور کلی 5 سطح شدت رخداد وجود دارد:</a:t>
            </a:r>
          </a:p>
          <a:p>
            <a:pPr algn="r" rtl="1"/>
            <a:endParaRPr lang="en-US" sz="3200" dirty="0"/>
          </a:p>
        </p:txBody>
      </p:sp>
      <p:sp>
        <p:nvSpPr>
          <p:cNvPr id="6" name="Title 1"/>
          <p:cNvSpPr txBox="1">
            <a:spLocks/>
          </p:cNvSpPr>
          <p:nvPr/>
        </p:nvSpPr>
        <p:spPr>
          <a:xfrm>
            <a:off x="1149927" y="2516981"/>
            <a:ext cx="9781309" cy="255378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14350" indent="-514350" algn="l">
              <a:buFont typeface="+mj-lt"/>
              <a:buAutoNum type="arabicPeriod"/>
            </a:pPr>
            <a:r>
              <a:rPr lang="en-US" sz="3200" dirty="0" smtClean="0"/>
              <a:t>DEBUG</a:t>
            </a:r>
          </a:p>
          <a:p>
            <a:pPr marL="514350" indent="-514350" algn="l">
              <a:buFont typeface="+mj-lt"/>
              <a:buAutoNum type="arabicPeriod"/>
            </a:pPr>
            <a:r>
              <a:rPr lang="en-US" sz="3200" dirty="0" smtClean="0"/>
              <a:t>INFO</a:t>
            </a:r>
          </a:p>
          <a:p>
            <a:pPr marL="514350" indent="-514350" algn="l">
              <a:buFont typeface="+mj-lt"/>
              <a:buAutoNum type="arabicPeriod"/>
            </a:pPr>
            <a:r>
              <a:rPr lang="en-US" sz="3200" dirty="0" smtClean="0"/>
              <a:t>WARNING</a:t>
            </a:r>
          </a:p>
          <a:p>
            <a:pPr marL="514350" indent="-514350" algn="l">
              <a:buFont typeface="+mj-lt"/>
              <a:buAutoNum type="arabicPeriod"/>
            </a:pPr>
            <a:r>
              <a:rPr lang="en-US" sz="3200" dirty="0" smtClean="0"/>
              <a:t>ERROR</a:t>
            </a:r>
          </a:p>
          <a:p>
            <a:pPr marL="514350" indent="-514350" algn="l">
              <a:buFont typeface="+mj-lt"/>
              <a:buAutoNum type="arabicPeriod"/>
            </a:pPr>
            <a:r>
              <a:rPr lang="en-US" sz="3200" dirty="0" smtClean="0"/>
              <a:t>CRITICAL</a:t>
            </a:r>
            <a:endParaRPr lang="en-US" sz="3200" dirty="0"/>
          </a:p>
        </p:txBody>
      </p:sp>
    </p:spTree>
    <p:extLst>
      <p:ext uri="{BB962C8B-B14F-4D97-AF65-F5344CB8AC3E}">
        <p14:creationId xmlns:p14="http://schemas.microsoft.com/office/powerpoint/2010/main" val="324601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3292" y="896865"/>
            <a:ext cx="7744906" cy="3124636"/>
          </a:xfrm>
          <a:prstGeom prst="rect">
            <a:avLst/>
          </a:prstGeom>
        </p:spPr>
      </p:pic>
      <p:pic>
        <p:nvPicPr>
          <p:cNvPr id="5" name="Picture 4"/>
          <p:cNvPicPr>
            <a:picLocks noChangeAspect="1"/>
          </p:cNvPicPr>
          <p:nvPr/>
        </p:nvPicPr>
        <p:blipFill>
          <a:blip r:embed="rId3"/>
          <a:stretch>
            <a:fillRect/>
          </a:stretch>
        </p:blipFill>
        <p:spPr>
          <a:xfrm>
            <a:off x="533292" y="4655445"/>
            <a:ext cx="7306695" cy="1648055"/>
          </a:xfrm>
          <a:prstGeom prst="rect">
            <a:avLst/>
          </a:prstGeom>
        </p:spPr>
      </p:pic>
    </p:spTree>
    <p:extLst>
      <p:ext uri="{BB962C8B-B14F-4D97-AF65-F5344CB8AC3E}">
        <p14:creationId xmlns:p14="http://schemas.microsoft.com/office/powerpoint/2010/main" val="80764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06543"/>
            <a:ext cx="10515600" cy="1325563"/>
          </a:xfrm>
        </p:spPr>
        <p:txBody>
          <a:bodyPr>
            <a:normAutofit/>
          </a:bodyPr>
          <a:lstStyle/>
          <a:p>
            <a:pPr algn="r" rtl="1"/>
            <a:r>
              <a:rPr lang="fa-IR" sz="2400" dirty="0" smtClean="0"/>
              <a:t>این حالت پیش‌فرض است و می‌توان تنظیمات را تغییر داد تا شماره خط، تاریخ و زمان و جزئیات دیگری را شامل شود.</a:t>
            </a:r>
            <a:endParaRPr lang="en-US" sz="2400" dirty="0"/>
          </a:p>
        </p:txBody>
      </p:sp>
    </p:spTree>
    <p:extLst>
      <p:ext uri="{BB962C8B-B14F-4D97-AF65-F5344CB8AC3E}">
        <p14:creationId xmlns:p14="http://schemas.microsoft.com/office/powerpoint/2010/main" val="1299233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5">
      <a:majorFont>
        <a:latin typeface="Source Code Pro"/>
        <a:ea typeface=""/>
        <a:cs typeface="B Yekan"/>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272</Words>
  <Application>Microsoft Office PowerPoint</Application>
  <PresentationFormat>Widescreen</PresentationFormat>
  <Paragraphs>38</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 Yekan</vt:lpstr>
      <vt:lpstr>Calibri</vt:lpstr>
      <vt:lpstr>Consolas</vt:lpstr>
      <vt:lpstr>Source Code Pro</vt:lpstr>
      <vt:lpstr>Times New Roman</vt:lpstr>
      <vt:lpstr>Office Theme</vt:lpstr>
      <vt:lpstr>logging</vt:lpstr>
      <vt:lpstr>discover scenarios that you might not even have thought of while developing</vt:lpstr>
      <vt:lpstr>با لاگ کردن چه اطلاعاتی به دولوپر افزوده می‌شود؟</vt:lpstr>
      <vt:lpstr>- حالت قبل از رسیدن به خطا راحت‌تر دیده می‌شود. - نقطه نظر دیگری به دولوپر داده می‌شود. - شیوه‌ی استفاده از اپلیکیشن دیده می‌شود.</vt:lpstr>
      <vt:lpstr>import logging</vt:lpstr>
      <vt:lpstr>logger</vt:lpstr>
      <vt:lpstr>PowerPoint Presentation</vt:lpstr>
      <vt:lpstr>PowerPoint Presentation</vt:lpstr>
      <vt:lpstr>این حالت پیش‌فرض است و می‌توان تنظیمات را تغییر داد تا شماره خط، تاریخ و زمان و جزئیات دیگری را شامل شود.</vt:lpstr>
      <vt:lpstr>default: WARNING or above</vt:lpstr>
      <vt:lpstr>“You will notice that the logging module breaks PEP8 styleguide and uses camelCase naming conventions. This is because it was adopted from Log4j, a logging utility in Java. It is a known issue in the package but by the time it was decided to add it to the standard library, it had already been adopted by users and changing it to meet PEP8 requirements would cause backwards compatibility issues.”</vt:lpstr>
      <vt:lpstr>basicConfig()</vt:lpstr>
      <vt:lpstr>PowerPoint Presentation</vt:lpstr>
      <vt:lpstr>PowerPoint Presentation</vt:lpstr>
      <vt:lpstr>basicConfig()  تنها یک دفعه می‌تواند صدا زده شود</vt:lpstr>
      <vt:lpstr>حالت پیش‌فرض</vt:lpstr>
      <vt:lpstr>add process ID</vt:lpstr>
      <vt:lpstr>add time:</vt:lpstr>
      <vt:lpstr>Another format of time (like the datetime module)</vt:lpstr>
      <vt:lpstr>Logging Variable Data</vt:lpstr>
      <vt:lpstr>PowerPoint Presentation</vt:lpstr>
      <vt:lpstr>PowerPoint Presentation</vt:lpstr>
      <vt:lpstr>Capturing Stack Traces</vt:lpstr>
      <vt:lpstr>PowerPoint Presentation</vt:lpstr>
      <vt:lpstr>logging.exception() بهتر است، البته باید در except استفاده شود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logging</dc:title>
  <dc:creator>PC</dc:creator>
  <cp:lastModifiedBy>PC</cp:lastModifiedBy>
  <cp:revision>40</cp:revision>
  <dcterms:created xsi:type="dcterms:W3CDTF">2023-08-30T12:22:24Z</dcterms:created>
  <dcterms:modified xsi:type="dcterms:W3CDTF">2023-08-30T13:15:02Z</dcterms:modified>
</cp:coreProperties>
</file>