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94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89" r:id="rId36"/>
    <p:sldId id="292" r:id="rId37"/>
    <p:sldId id="291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-94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2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5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3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80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9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0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2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6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BE614-A909-4609-B63B-6F880FC89001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6B77F-5625-4DA6-A9BE-C85B82CD0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7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0191"/>
            <a:ext cx="9144000" cy="2387600"/>
          </a:xfrm>
        </p:spPr>
        <p:txBody>
          <a:bodyPr/>
          <a:lstStyle/>
          <a:p>
            <a:pPr rtl="1"/>
            <a:r>
              <a:rPr lang="fa-IR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تکرار</a:t>
            </a:r>
            <a:r>
              <a:rPr lang="en-US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/>
            </a:r>
            <a:br>
              <a:rPr lang="en-US" b="1" dirty="0" smtClean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en-US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iteration</a:t>
            </a:r>
            <a:endParaRPr lang="en-US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89860" y="365329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4800" b="1" dirty="0" smtClean="0">
                <a:cs typeface="B Yekan" panose="00000400000000000000" pitchFamily="2" charset="-78"/>
              </a:rPr>
              <a:t>موضوعات:</a:t>
            </a:r>
          </a:p>
          <a:p>
            <a:pPr algn="r" rtl="1"/>
            <a:r>
              <a:rPr lang="fa-IR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کاربرد متدهایی از رشته</a:t>
            </a:r>
          </a:p>
          <a:p>
            <a:pPr algn="r" rtl="1"/>
            <a:r>
              <a:rPr lang="fa-IR" sz="4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چرخیدن حول رشته با </a:t>
            </a:r>
            <a:r>
              <a:rPr lang="en-US" sz="4400" b="1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endParaRPr lang="en-US" sz="4400" b="1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847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97280"/>
            <a:ext cx="9144000" cy="2387600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cs typeface="B Yekan" panose="00000400000000000000" pitchFamily="2" charset="-78"/>
              </a:rPr>
              <a:t>2. برنامه‌ای بنویسید که حرف اول یک رشته را بزرگ کند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718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97280"/>
            <a:ext cx="9144000" cy="2387600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cs typeface="B Yekan" panose="00000400000000000000" pitchFamily="2" charset="-78"/>
              </a:rPr>
              <a:t>3. برنامه‌ای بنویسید که حرف از کاربر بپرسد که آیا رشته حاوی عدد است؟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6848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920240"/>
            <a:ext cx="11049000" cy="1724660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cs typeface="B Yekan" panose="00000400000000000000" pitchFamily="2" charset="-78"/>
              </a:rPr>
              <a:t>سوال: برنامه بنویسید که تعداد عددهای درون یک رشته را حساب کند.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965" y="4154753"/>
            <a:ext cx="4258269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1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58148"/>
            <a:ext cx="8196668" cy="413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4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09600" y="1920240"/>
            <a:ext cx="11049000" cy="1724660"/>
          </a:xfrm>
        </p:spPr>
        <p:txBody>
          <a:bodyPr>
            <a:normAutofit/>
          </a:bodyPr>
          <a:lstStyle/>
          <a:p>
            <a:pPr rtl="1"/>
            <a:r>
              <a:rPr lang="fa-IR" sz="3200" dirty="0" smtClean="0">
                <a:cs typeface="B Yekan" panose="00000400000000000000" pitchFamily="2" charset="-78"/>
              </a:rPr>
              <a:t>حلقه‌ی 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3200" dirty="0" smtClean="0">
                <a:cs typeface="B Yekan" panose="00000400000000000000" pitchFamily="2" charset="-78"/>
              </a:rPr>
              <a:t> </a:t>
            </a:r>
            <a:r>
              <a:rPr lang="en-US" sz="3200" dirty="0" smtClean="0">
                <a:cs typeface="B Yekan" panose="00000400000000000000" pitchFamily="2" charset="-78"/>
              </a:rPr>
              <a:t> </a:t>
            </a:r>
            <a:r>
              <a:rPr lang="fa-IR" sz="3200" dirty="0" smtClean="0">
                <a:cs typeface="B Yekan" panose="00000400000000000000" pitchFamily="2" charset="-78"/>
              </a:rPr>
              <a:t>چگونه کار می‌کند؟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048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39" y="1331455"/>
            <a:ext cx="10070283" cy="445212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-1051560" y="2598420"/>
            <a:ext cx="11049000" cy="1724660"/>
          </a:xfrm>
        </p:spPr>
        <p:txBody>
          <a:bodyPr>
            <a:normAutofit/>
          </a:bodyPr>
          <a:lstStyle/>
          <a:p>
            <a:pPr rtl="1"/>
            <a:r>
              <a:rPr lang="en-US" sz="3200" b="1" dirty="0" smtClean="0">
                <a:cs typeface="B Yekan" panose="00000400000000000000" pitchFamily="2" charset="-78"/>
              </a:rPr>
              <a:t>(    )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2883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cs typeface="B Yekan" panose="00000400000000000000" pitchFamily="2" charset="-78"/>
              </a:rPr>
              <a:t>مساله اعداد در رشته 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507" y="2219960"/>
            <a:ext cx="7105985" cy="38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35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cs typeface="B Yekan" panose="00000400000000000000" pitchFamily="2" charset="-78"/>
              </a:rPr>
              <a:t>مساله اعداد در رشته 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62" y="2372360"/>
            <a:ext cx="7235676" cy="38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80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cs typeface="B Yekan" panose="00000400000000000000" pitchFamily="2" charset="-78"/>
              </a:rPr>
              <a:t>مساله اعداد در رشته 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17" y="2262006"/>
            <a:ext cx="8325565" cy="432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89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cs typeface="B Yekan" panose="00000400000000000000" pitchFamily="2" charset="-78"/>
              </a:rPr>
              <a:t>مساله اعداد در رشته 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803" y="2362024"/>
            <a:ext cx="8385393" cy="407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9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10191"/>
            <a:ext cx="9144000" cy="2387600"/>
          </a:xfrm>
        </p:spPr>
        <p:txBody>
          <a:bodyPr/>
          <a:lstStyle/>
          <a:p>
            <a:pPr rtl="1"/>
            <a:r>
              <a:rPr lang="fa-IR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تکرار</a:t>
            </a:r>
            <a:r>
              <a:rPr lang="en-US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/>
            </a:r>
            <a:br>
              <a:rPr lang="en-US" b="1" dirty="0" smtClean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en-US" sz="4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iteration</a:t>
            </a:r>
            <a:endParaRPr lang="en-US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9599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cs typeface="B Yekan" panose="00000400000000000000" pitchFamily="2" charset="-78"/>
              </a:rPr>
              <a:t>مساله اعداد در رشته 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78" y="2090558"/>
            <a:ext cx="8234722" cy="40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12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cs typeface="B Yekan" panose="00000400000000000000" pitchFamily="2" charset="-78"/>
              </a:rPr>
              <a:t>مساله اعداد در رشته 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38" y="2061982"/>
            <a:ext cx="8253762" cy="42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81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cs typeface="B Yekan" panose="00000400000000000000" pitchFamily="2" charset="-78"/>
              </a:rPr>
              <a:t>مساله اعداد در رشته 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49" y="2014358"/>
            <a:ext cx="8348076" cy="425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16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cs typeface="B Yekan" panose="00000400000000000000" pitchFamily="2" charset="-78"/>
              </a:rPr>
              <a:t>مساله اعداد در رشته 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28" y="2247722"/>
            <a:ext cx="9068172" cy="43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28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cs typeface="B Yekan" panose="00000400000000000000" pitchFamily="2" charset="-78"/>
              </a:rPr>
              <a:t>مساله اعداد در رشته 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77" y="1947687"/>
            <a:ext cx="8982773" cy="449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96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cs typeface="B Yekan" panose="00000400000000000000" pitchFamily="2" charset="-78"/>
              </a:rPr>
              <a:t>مساله اعداد در رشته 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48" y="1934210"/>
            <a:ext cx="9058952" cy="473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92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cs typeface="B Yekan" panose="00000400000000000000" pitchFamily="2" charset="-78"/>
              </a:rPr>
              <a:t>مساله اعداد در رشته 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31" y="2161997"/>
            <a:ext cx="8715738" cy="424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37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cs typeface="B Yekan" panose="00000400000000000000" pitchFamily="2" charset="-78"/>
              </a:rPr>
              <a:t>مساله اعداد در رشته 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57" y="2228680"/>
            <a:ext cx="7833466" cy="388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32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33350" y="167640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cs typeface="B Yekan" panose="00000400000000000000" pitchFamily="2" charset="-78"/>
              </a:rPr>
              <a:t>با حلقه 10 مقدار از کاربر بگیرید.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3231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33350" y="167640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cs typeface="B Yekan" panose="00000400000000000000" pitchFamily="2" charset="-78"/>
              </a:rPr>
              <a:t>تمرین: حروف گرفته شده از کاربر را یک در میان بزرگ و کوچک کنید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139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-324349"/>
            <a:ext cx="9144000" cy="2387600"/>
          </a:xfrm>
        </p:spPr>
        <p:txBody>
          <a:bodyPr/>
          <a:lstStyle/>
          <a:p>
            <a:pPr rtl="1"/>
            <a:r>
              <a:rPr lang="fa-IR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حلقه‌ی </a:t>
            </a:r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endParaRPr lang="en-US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12" y="2862183"/>
            <a:ext cx="10707616" cy="21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09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33350" y="167640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cs typeface="B Yekan" panose="00000400000000000000" pitchFamily="2" charset="-78"/>
              </a:rPr>
              <a:t>تفاوت حلقه‌ی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2800" b="1" dirty="0" smtClean="0">
                <a:cs typeface="B Yekan" panose="00000400000000000000" pitchFamily="2" charset="-78"/>
              </a:rPr>
              <a:t> و</a:t>
            </a:r>
            <a:r>
              <a:rPr lang="en-US" sz="2800" b="1" dirty="0" smtClean="0">
                <a:cs typeface="B Yekan" panose="00000400000000000000" pitchFamily="2" charset="-78"/>
              </a:rPr>
              <a:t> </a:t>
            </a:r>
            <a:r>
              <a:rPr lang="fa-IR" sz="2800" b="1" dirty="0" smtClean="0">
                <a:cs typeface="B Yekan" panose="00000400000000000000" pitchFamily="2" charset="-78"/>
              </a:rPr>
              <a:t> حلقه‌ی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while</a:t>
            </a:r>
            <a:r>
              <a:rPr lang="fa-IR" sz="2800" b="1" dirty="0" smtClean="0">
                <a:cs typeface="B Yekan" panose="00000400000000000000" pitchFamily="2" charset="-78"/>
              </a:rPr>
              <a:t> در چیست؟ 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9298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133350" y="167640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cs typeface="B Yekan" panose="00000400000000000000" pitchFamily="2" charset="-78"/>
              </a:rPr>
              <a:t>با حلقه‌ی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2800" b="1" dirty="0" smtClean="0">
                <a:cs typeface="B Yekan" panose="00000400000000000000" pitchFamily="2" charset="-78"/>
              </a:rPr>
              <a:t> شکل زیر را درست کنید.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453390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a-IR" sz="3600" b="1" dirty="0" smtClean="0">
                <a:cs typeface="B Yekan" panose="00000400000000000000" pitchFamily="2" charset="-78"/>
              </a:rPr>
              <a:t>*</a:t>
            </a:r>
          </a:p>
          <a:p>
            <a:pPr algn="l"/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**</a:t>
            </a:r>
          </a:p>
          <a:p>
            <a:pPr algn="l"/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***</a:t>
            </a:r>
          </a:p>
          <a:p>
            <a:pPr algn="l"/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****</a:t>
            </a:r>
          </a:p>
          <a:p>
            <a:pPr algn="l"/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*****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9246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61950" y="80010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cs typeface="B Yekan" panose="00000400000000000000" pitchFamily="2" charset="-78"/>
              </a:rPr>
              <a:t>با حلقه‌ی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2800" b="1" dirty="0" smtClean="0">
                <a:cs typeface="B Yekan" panose="00000400000000000000" pitchFamily="2" charset="-78"/>
              </a:rPr>
              <a:t> شکل زیر را درست کنید.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453390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a-IR" sz="3600" b="1" dirty="0" smtClean="0">
                <a:cs typeface="B Yekan" panose="00000400000000000000" pitchFamily="2" charset="-78"/>
              </a:rPr>
              <a:t>*</a:t>
            </a:r>
          </a:p>
          <a:p>
            <a:pPr algn="l"/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**</a:t>
            </a:r>
          </a:p>
          <a:p>
            <a:pPr algn="l"/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***</a:t>
            </a:r>
          </a:p>
          <a:p>
            <a:pPr algn="l"/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****</a:t>
            </a:r>
          </a:p>
          <a:p>
            <a:pPr algn="l"/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*****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5830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09550" y="1866900"/>
            <a:ext cx="977265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cs typeface="B Yekan" panose="00000400000000000000" pitchFamily="2" charset="-78"/>
              </a:rPr>
              <a:t>با حلقه‌ی </a:t>
            </a:r>
            <a:r>
              <a:rPr lang="en-US" sz="2800" b="1" dirty="0" smtClean="0">
                <a:cs typeface="B Yekan" panose="00000400000000000000" pitchFamily="2" charset="-78"/>
              </a:rPr>
              <a:t>for</a:t>
            </a:r>
            <a:r>
              <a:rPr lang="fa-IR" sz="2800" b="1" dirty="0" smtClean="0">
                <a:cs typeface="B Yekan" panose="00000400000000000000" pitchFamily="2" charset="-78"/>
              </a:rPr>
              <a:t> ده بار از کاربر مقدار بگیرید و به او بگویید چند عدد در رشته‌اش دارد 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9655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61950" y="80010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cs typeface="B Yekan" panose="00000400000000000000" pitchFamily="2" charset="-78"/>
              </a:rPr>
              <a:t>با حلقه‌ی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2800" b="1" dirty="0" smtClean="0">
                <a:cs typeface="B Yekan" panose="00000400000000000000" pitchFamily="2" charset="-78"/>
              </a:rPr>
              <a:t> شکل زیر را درست کنید.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3314700"/>
            <a:ext cx="11049000" cy="294386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latin typeface="Source Code Pro" panose="020B0509030403020204" pitchFamily="49" charset="0"/>
                <a:cs typeface="B Yekan" panose="00000400000000000000" pitchFamily="2" charset="-78"/>
              </a:rPr>
              <a:t>1</a:t>
            </a:r>
            <a:endParaRPr lang="en-US" sz="36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l"/>
            <a:r>
              <a:rPr lang="en-US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1 2</a:t>
            </a:r>
          </a:p>
          <a:p>
            <a:pPr algn="l"/>
            <a:r>
              <a:rPr lang="en-US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1 2 3</a:t>
            </a:r>
            <a:endParaRPr lang="fa-IR" sz="36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l"/>
            <a:r>
              <a:rPr lang="en-US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1 2 3 4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49578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61950" y="190500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cs typeface="B Yekan" panose="00000400000000000000" pitchFamily="2" charset="-78"/>
              </a:rPr>
              <a:t>با حلقه‌ی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r>
              <a:rPr lang="fa-IR" sz="2800" b="1" dirty="0" smtClean="0">
                <a:cs typeface="B Yekan" panose="00000400000000000000" pitchFamily="2" charset="-78"/>
              </a:rPr>
              <a:t> با استفاده از </a:t>
            </a:r>
            <a:r>
              <a:rPr lang="en-US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turtle</a:t>
            </a:r>
            <a:r>
              <a:rPr lang="fa-IR" sz="2800" b="1" dirty="0" smtClean="0">
                <a:cs typeface="B Yekan" panose="00000400000000000000" pitchFamily="2" charset="-78"/>
              </a:rPr>
              <a:t> یک مربع ایجاد کنید.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6333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-304800" y="192405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54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pyautogui</a:t>
            </a:r>
            <a:endParaRPr lang="en-US" sz="5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9161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18825" y="-17145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54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pyautogui</a:t>
            </a:r>
            <a:endParaRPr lang="en-US" sz="5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3420" y="1802371"/>
            <a:ext cx="480580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smtClean="0">
                <a:ln>
                  <a:noFill/>
                </a:ln>
                <a:solidFill>
                  <a:srgbClr val="007020"/>
                </a:solidFill>
                <a:effectLst/>
                <a:latin typeface="Source Code Pro" panose="020B0509030403020204" pitchFamily="49" charset="0"/>
              </a:rPr>
              <a:t>import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3600" b="1" i="0" u="none" strike="noStrike" cap="none" normalizeH="0" baseline="0" dirty="0" err="1" smtClean="0">
                <a:ln>
                  <a:noFill/>
                </a:ln>
                <a:solidFill>
                  <a:srgbClr val="0E84B5"/>
                </a:solidFill>
                <a:effectLst/>
                <a:latin typeface="Source Code Pro" panose="020B0509030403020204" pitchFamily="49" charset="0"/>
              </a:rPr>
              <a:t>pyautogui</a:t>
            </a:r>
            <a:r>
              <a:rPr kumimoji="0" lang="en-US" altLang="en-US" sz="4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93420" y="3307981"/>
            <a:ext cx="10130979" cy="170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Source Code Pro" panose="020B0509030403020204" pitchFamily="49" charset="0"/>
              </a:rPr>
              <a:t>&gt;&gt;&gt;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screenWidth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screenHeight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pyautogui</a:t>
            </a:r>
            <a:r>
              <a:rPr kumimoji="0" lang="en-US" altLang="en-US" sz="40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size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()</a:t>
            </a:r>
          </a:p>
          <a:p>
            <a:pPr lvl="0"/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Source Code Pro" panose="020B0509030403020204" pitchFamily="49" charset="0"/>
              </a:rPr>
              <a:t>&gt;&gt;&gt;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currentMouseX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currentMouseY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=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pyautogui</a:t>
            </a:r>
            <a:r>
              <a:rPr kumimoji="0" lang="en-US" altLang="en-US" sz="36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position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ource Code Pro" panose="020B0509030403020204" pitchFamily="49" charset="0"/>
              </a:rPr>
              <a:t>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91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18825" y="-171450"/>
            <a:ext cx="11049000" cy="1724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5400" b="1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pyautogui</a:t>
            </a:r>
            <a:endParaRPr lang="en-US" sz="5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45820" y="2625919"/>
            <a:ext cx="537352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C65D09"/>
                </a:solidFill>
                <a:effectLst/>
                <a:latin typeface="SFMono-Regular"/>
              </a:rPr>
              <a:t>&gt;&gt;&gt;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pyautogui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moveTo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(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100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,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08050"/>
                </a:solidFill>
                <a:effectLst/>
                <a:latin typeface="SFMono-Regular"/>
              </a:rPr>
              <a:t>150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SFMono-Regular"/>
              </a:rPr>
              <a:t>)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86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-324349"/>
            <a:ext cx="9144000" cy="2387600"/>
          </a:xfrm>
        </p:spPr>
        <p:txBody>
          <a:bodyPr/>
          <a:lstStyle/>
          <a:p>
            <a:pPr rtl="1"/>
            <a:r>
              <a:rPr lang="fa-IR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حلقه‌ی </a:t>
            </a:r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endParaRPr lang="en-US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2555017"/>
            <a:ext cx="8732520" cy="272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-324349"/>
            <a:ext cx="9144000" cy="2387600"/>
          </a:xfrm>
        </p:spPr>
        <p:txBody>
          <a:bodyPr/>
          <a:lstStyle/>
          <a:p>
            <a:pPr rtl="1"/>
            <a:r>
              <a:rPr lang="fa-IR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حلقه‌ی </a:t>
            </a:r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endParaRPr lang="en-US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53" y="2770754"/>
            <a:ext cx="10262574" cy="21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54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-324349"/>
            <a:ext cx="9144000" cy="2387600"/>
          </a:xfrm>
        </p:spPr>
        <p:txBody>
          <a:bodyPr/>
          <a:lstStyle/>
          <a:p>
            <a:pPr rtl="1"/>
            <a:r>
              <a:rPr lang="fa-IR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با </a:t>
            </a:r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while</a:t>
            </a:r>
            <a:endParaRPr lang="en-US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86840" y="150445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while</a:t>
            </a:r>
            <a:endParaRPr lang="en-US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86840" y="265838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endParaRPr lang="en-US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66463" y="1504451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fa-IR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نامعین</a:t>
            </a:r>
            <a:endParaRPr lang="en-US" b="1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166463" y="253641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1"/>
            <a:r>
              <a:rPr lang="fa-IR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معین</a:t>
            </a:r>
            <a:endParaRPr lang="en-US" b="1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845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97280"/>
            <a:ext cx="9144000" cy="238760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چندتایی‌ها می‌توانند هر شی‌ای باشند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321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97280"/>
            <a:ext cx="9144000" cy="2387600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یادآوری رشته‌ها</a:t>
            </a:r>
            <a:b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</a:br>
            <a:r>
              <a:rPr lang="fa-IR" sz="4400" b="1" dirty="0" smtClean="0">
                <a:cs typeface="B Yekan" panose="00000400000000000000" pitchFamily="2" charset="-78"/>
              </a:rPr>
              <a:t>تمرین</a:t>
            </a:r>
            <a:endParaRPr lang="en-US" sz="4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473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97280"/>
            <a:ext cx="9144000" cy="2387600"/>
          </a:xfrm>
        </p:spPr>
        <p:txBody>
          <a:bodyPr>
            <a:normAutofit/>
          </a:bodyPr>
          <a:lstStyle/>
          <a:p>
            <a:pPr rtl="1"/>
            <a:r>
              <a:rPr lang="fa-IR" sz="3200" b="1" dirty="0" smtClean="0">
                <a:cs typeface="B Yekan" panose="00000400000000000000" pitchFamily="2" charset="-78"/>
              </a:rPr>
              <a:t>1. برنامه‌ای بنویسید که یک رشته را در عددی ضرب کند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2647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276</Words>
  <Application>Microsoft Office PowerPoint</Application>
  <PresentationFormat>Widescreen</PresentationFormat>
  <Paragraphs>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 Yekan</vt:lpstr>
      <vt:lpstr>Calibri</vt:lpstr>
      <vt:lpstr>Calibri Light</vt:lpstr>
      <vt:lpstr>SFMono-Regular</vt:lpstr>
      <vt:lpstr>Source Code Pro</vt:lpstr>
      <vt:lpstr>Office Theme</vt:lpstr>
      <vt:lpstr>تکرار iteration</vt:lpstr>
      <vt:lpstr>تکرار iteration</vt:lpstr>
      <vt:lpstr>حلقه‌ی for</vt:lpstr>
      <vt:lpstr>حلقه‌ی for</vt:lpstr>
      <vt:lpstr>حلقه‌ی for</vt:lpstr>
      <vt:lpstr>تفاوت با while</vt:lpstr>
      <vt:lpstr>چندتایی‌ها می‌توانند هر شی‌ای باشند</vt:lpstr>
      <vt:lpstr>یادآوری رشته‌ها تمرین</vt:lpstr>
      <vt:lpstr>1. برنامه‌ای بنویسید که یک رشته را در عددی ضرب کند</vt:lpstr>
      <vt:lpstr>2. برنامه‌ای بنویسید که حرف اول یک رشته را بزرگ کند</vt:lpstr>
      <vt:lpstr>3. برنامه‌ای بنویسید که حرف از کاربر بپرسد که آیا رشته حاوی عدد است؟</vt:lpstr>
      <vt:lpstr>سوال: برنامه بنویسید که تعداد عددهای درون یک رشته را حساب کند.</vt:lpstr>
      <vt:lpstr>PowerPoint Presentation</vt:lpstr>
      <vt:lpstr>حلقه‌ی for  چگونه کار می‌کند؟</vt:lpstr>
      <vt:lpstr>(    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تکرار iteration</dc:title>
  <dc:creator>PC</dc:creator>
  <cp:lastModifiedBy>PC</cp:lastModifiedBy>
  <cp:revision>65</cp:revision>
  <dcterms:created xsi:type="dcterms:W3CDTF">2023-01-29T06:42:44Z</dcterms:created>
  <dcterms:modified xsi:type="dcterms:W3CDTF">2023-01-29T10:44:48Z</dcterms:modified>
</cp:coreProperties>
</file>