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283" r:id="rId5"/>
    <p:sldId id="301" r:id="rId6"/>
    <p:sldId id="302" r:id="rId7"/>
    <p:sldId id="303" r:id="rId8"/>
    <p:sldId id="304" r:id="rId9"/>
    <p:sldId id="305" r:id="rId10"/>
    <p:sldId id="260" r:id="rId11"/>
    <p:sldId id="264" r:id="rId12"/>
    <p:sldId id="265" r:id="rId13"/>
    <p:sldId id="266" r:id="rId14"/>
    <p:sldId id="261" r:id="rId15"/>
    <p:sldId id="284" r:id="rId16"/>
    <p:sldId id="257" r:id="rId17"/>
    <p:sldId id="306" r:id="rId18"/>
    <p:sldId id="307" r:id="rId19"/>
    <p:sldId id="308" r:id="rId20"/>
    <p:sldId id="309" r:id="rId21"/>
    <p:sldId id="310" r:id="rId22"/>
    <p:sldId id="258" r:id="rId23"/>
    <p:sldId id="259" r:id="rId24"/>
    <p:sldId id="262" r:id="rId25"/>
    <p:sldId id="263" r:id="rId26"/>
    <p:sldId id="267" r:id="rId27"/>
    <p:sldId id="268" r:id="rId28"/>
    <p:sldId id="269" r:id="rId29"/>
    <p:sldId id="270" r:id="rId30"/>
    <p:sldId id="271" r:id="rId31"/>
    <p:sldId id="285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80" r:id="rId40"/>
    <p:sldId id="282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4" r:id="rId49"/>
    <p:sldId id="296" r:id="rId50"/>
    <p:sldId id="297" r:id="rId51"/>
    <p:sldId id="312" r:id="rId52"/>
    <p:sldId id="31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معرفی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071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کلاس</a:t>
            </a:r>
          </a:p>
          <a:p>
            <a:pPr algn="r" rtl="1"/>
            <a:r>
              <a:rPr lang="en-US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Constructor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مثال: ایجاد </a:t>
            </a:r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شخص!</a:t>
            </a:r>
            <a:endParaRPr lang="fa-IR" sz="3600" dirty="0" smtClean="0">
              <a:solidFill>
                <a:schemeClr val="tx2"/>
              </a:solidFill>
              <a:cs typeface="B Yekan" panose="00000400000000000000" pitchFamily="2" charset="-78"/>
            </a:endParaRPr>
          </a:p>
          <a:p>
            <a:pPr algn="r" rtl="1"/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3218" y="979714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 نوع داده (</a:t>
            </a:r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type</a:t>
            </a:r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)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9680" y="2766458"/>
            <a:ext cx="11187546" cy="168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نوع داده = </a:t>
            </a:r>
            <a:r>
              <a:rPr lang="fa-IR" sz="32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مقدار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و </a:t>
            </a:r>
            <a:r>
              <a:rPr lang="fa-IR" sz="32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عملگرهایی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که روی آن اعمال می‌شود.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5633" y="3022265"/>
            <a:ext cx="56156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>
                <a:latin typeface="Source Code Pro" panose="020B0509030403020204" pitchFamily="49" charset="0"/>
              </a:rPr>
              <a:t>int</a:t>
            </a:r>
            <a:r>
              <a:rPr lang="en-US" sz="3200" dirty="0" smtClean="0">
                <a:latin typeface="Source Code Pro" panose="020B0509030403020204" pitchFamily="49" charset="0"/>
              </a:rPr>
              <a:t>, float, </a:t>
            </a:r>
            <a:r>
              <a:rPr lang="en-US" sz="3200" dirty="0" err="1" smtClean="0">
                <a:latin typeface="Source Code Pro" panose="020B0509030403020204" pitchFamily="49" charset="0"/>
              </a:rPr>
              <a:t>str</a:t>
            </a:r>
            <a:r>
              <a:rPr lang="en-US" sz="3200" dirty="0" smtClean="0">
                <a:latin typeface="Source Code Pro" panose="020B0509030403020204" pitchFamily="49" charset="0"/>
              </a:rPr>
              <a:t>, bool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81445" y="4602097"/>
            <a:ext cx="11187546" cy="8451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به گونه‌ای راهی برای تعریف نوع جدید داده است.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7836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09" y="1363300"/>
            <a:ext cx="8940639" cy="520731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4228" y="23254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واقعا چیست؟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1209675"/>
            <a:ext cx="31432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552" y="830852"/>
            <a:ext cx="4110174" cy="58040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4228" y="23254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واقعا چیست؟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62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04" y="739129"/>
            <a:ext cx="3010281" cy="425088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64228" y="23254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واقعا چیست؟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7" y="1624540"/>
            <a:ext cx="3010281" cy="4250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44" y="2415646"/>
            <a:ext cx="3010281" cy="42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8207" y="279286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چگونه یک کلاس تعریف کنیم؟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625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94" y="2481943"/>
            <a:ext cx="3075592" cy="1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32" y="536253"/>
            <a:ext cx="9144000" cy="1222180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تعریف کلاس ساده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28" y="2464674"/>
            <a:ext cx="6710551" cy="22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32" y="536253"/>
            <a:ext cx="9144000" cy="1222180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تعریف کلاس ساده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07" y="2206300"/>
            <a:ext cx="639216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212" y="-366886"/>
            <a:ext cx="9144000" cy="1222180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نحوه‌ی کار: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" y="2098339"/>
            <a:ext cx="6392167" cy="2467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070" y="2286000"/>
            <a:ext cx="5285777" cy="1761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3"/>
          </p:cNvCxnSpPr>
          <p:nvPr/>
        </p:nvCxnSpPr>
        <p:spPr>
          <a:xfrm flipV="1">
            <a:off x="5499847" y="3166782"/>
            <a:ext cx="298524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00" y="1270618"/>
            <a:ext cx="2685554" cy="37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212" y="-366886"/>
            <a:ext cx="9144000" cy="1222180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نحوه‌ی کار: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2091" y="6192641"/>
            <a:ext cx="9144000" cy="581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کلاس را می‌توان برای ارتباط به چندین داده استفاده کرد.</a:t>
            </a:r>
            <a:endParaRPr lang="en-US" sz="2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0" y="2098339"/>
            <a:ext cx="6392167" cy="24673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070" y="2286000"/>
            <a:ext cx="5285777" cy="176156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11212" y="4336676"/>
            <a:ext cx="298524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189" y="3000376"/>
            <a:ext cx="1840662" cy="25741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8419" y="3637751"/>
            <a:ext cx="138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Mohammad </a:t>
            </a:r>
            <a:r>
              <a:rPr lang="en-US" sz="1200" dirty="0" err="1" smtClean="0"/>
              <a:t>Rezaei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13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653" y="1920240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شخص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03218" y="3050981"/>
            <a:ext cx="9144000" cy="547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cs typeface="B Yekan" panose="00000400000000000000" pitchFamily="2" charset="-78"/>
              </a:rPr>
              <a:t>اپلیکیشن یا ...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638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02324" y="2938504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self.name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470595" y="762667"/>
            <a:ext cx="9144000" cy="1222180"/>
          </a:xfrm>
        </p:spPr>
        <p:txBody>
          <a:bodyPr>
            <a:normAutofit/>
          </a:bodyPr>
          <a:lstStyle/>
          <a:p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 خالی نام در فرم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6992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112" y="2938504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self.name = name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352001" y="1018161"/>
            <a:ext cx="9144000" cy="1222180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با </a:t>
            </a:r>
            <a:r>
              <a:rPr lang="en-US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name</a:t>
            </a:r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 پر شود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888" y="4712868"/>
            <a:ext cx="605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self.name = </a:t>
            </a:r>
            <a:r>
              <a:rPr lang="fa-IR" sz="36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"</a:t>
            </a:r>
            <a:r>
              <a:rPr lang="en-US" sz="36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Mohammad</a:t>
            </a:r>
            <a:r>
              <a:rPr lang="fa-IR" sz="3600" dirty="0" smtClean="0">
                <a:solidFill>
                  <a:schemeClr val="accent6"/>
                </a:solidFill>
                <a:latin typeface="Source Code Pro" panose="020B0509030403020204" pitchFamily="49" charset="0"/>
              </a:rPr>
              <a:t>"</a:t>
            </a:r>
            <a:endParaRPr lang="en-US" sz="3600" dirty="0">
              <a:solidFill>
                <a:schemeClr val="accent6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19283" y="4137019"/>
            <a:ext cx="2547646" cy="1222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مثلا: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0299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454" y="2261548"/>
            <a:ext cx="9144000" cy="1681163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دلیل تعریف کلاس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996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009" y="1078208"/>
            <a:ext cx="9144000" cy="1681163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نگاه سطح بالا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4236" y="3801097"/>
            <a:ext cx="11187546" cy="168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به جای 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اسم‌های افراد یک شخص داریم.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3247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824" y="1656393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دلیل تعریف کلاس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3091238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کلاس راهی برای تعبیه داده برای ما فراهم می‌کند.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28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824" y="2165844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بخش‌های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083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824" y="58850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سازنده (</a:t>
            </a:r>
            <a:r>
              <a:rPr lang="en-US" sz="4800" dirty="0">
                <a:solidFill>
                  <a:srgbClr val="FF0000"/>
                </a:solidFill>
                <a:cs typeface="B Yekan" panose="00000400000000000000" pitchFamily="2" charset="-78"/>
              </a:rPr>
              <a:t>constructor</a:t>
            </a:r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)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0824" y="5010967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سازنده (</a:t>
            </a:r>
            <a:r>
              <a:rPr lang="en-US" sz="2800" dirty="0" smtClean="0">
                <a:cs typeface="B Yekan" panose="00000400000000000000" pitchFamily="2" charset="-78"/>
              </a:rPr>
              <a:t>constructor</a:t>
            </a:r>
            <a:r>
              <a:rPr lang="fa-IR" sz="2800" dirty="0" smtClean="0">
                <a:cs typeface="B Yekan" panose="00000400000000000000" pitchFamily="2" charset="-78"/>
              </a:rPr>
              <a:t>) راهی برای تعبیه‌ی داده در کلاس است.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872" y="1863783"/>
            <a:ext cx="7165904" cy="23424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5269" y="2560320"/>
            <a:ext cx="6387737" cy="16459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4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کلاس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نام این کلاس </a:t>
            </a:r>
            <a:r>
              <a:rPr lang="en-US" sz="2800" dirty="0" smtClean="0">
                <a:cs typeface="B Yekan" panose="00000400000000000000" pitchFamily="2" charset="-78"/>
              </a:rPr>
              <a:t>Person</a:t>
            </a:r>
            <a:r>
              <a:rPr lang="fa-IR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است.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64" y="2208180"/>
            <a:ext cx="7762226" cy="2442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5531" y="2521132"/>
            <a:ext cx="1293223" cy="444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3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818" y="882820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sz="4800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init</a:t>
            </a:r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دوتا </a:t>
            </a:r>
            <a:r>
              <a:rPr lang="en-US" sz="2800" dirty="0" smtClean="0">
                <a:cs typeface="B Yekan" panose="00000400000000000000" pitchFamily="2" charset="-78"/>
              </a:rPr>
              <a:t>underline</a:t>
            </a:r>
            <a:r>
              <a:rPr lang="fa-IR" sz="2800" dirty="0" smtClean="0">
                <a:cs typeface="B Yekan" panose="00000400000000000000" pitchFamily="2" charset="-78"/>
              </a:rPr>
              <a:t> دارد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99" y="2808516"/>
            <a:ext cx="6883802" cy="14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72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init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60824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cs typeface="B Yekan" panose="00000400000000000000" pitchFamily="2" charset="-78"/>
              </a:rPr>
              <a:t>Self</a:t>
            </a:r>
            <a:r>
              <a:rPr lang="fa-IR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همیشه آرگومان متدها در کلاس است.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40" y="2690949"/>
            <a:ext cx="7009207" cy="146025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867243" y="3174274"/>
            <a:ext cx="0" cy="188023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9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344" y="1750424"/>
            <a:ext cx="9144000" cy="2515404"/>
          </a:xfrm>
        </p:spPr>
        <p:txBody>
          <a:bodyPr>
            <a:no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شخص: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نام و نام خانوادگی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سن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کد ملی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شماره تلفن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....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020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تابع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init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2777" y="5054509"/>
            <a:ext cx="9144000" cy="1013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ویژگی‌های کلاس</a:t>
            </a:r>
            <a:r>
              <a:rPr lang="en-US" sz="2800" dirty="0" smtClean="0">
                <a:cs typeface="B Yekan" panose="00000400000000000000" pitchFamily="2" charset="-78"/>
              </a:rPr>
              <a:t>attributes </a:t>
            </a:r>
            <a:r>
              <a:rPr lang="fa-IR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مقادیر داده شده هستند.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69" y="2625634"/>
            <a:ext cx="6632997" cy="13818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537268" y="3264319"/>
            <a:ext cx="100584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37268" y="3695393"/>
            <a:ext cx="1005840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6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390" y="284793"/>
            <a:ext cx="9144000" cy="1013175"/>
          </a:xfrm>
        </p:spPr>
        <p:txBody>
          <a:bodyPr/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83" y="2183630"/>
            <a:ext cx="5928146" cy="1003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83" y="3391119"/>
            <a:ext cx="6301121" cy="12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459" y="2456582"/>
            <a:ext cx="9144000" cy="101317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 به ما شی می‌دهد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41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97" y="1249556"/>
            <a:ext cx="7962775" cy="51368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64345" y="5499464"/>
            <a:ext cx="5039975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نام سازنده همان نام کلاس است.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2462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97" y="1249556"/>
            <a:ext cx="7962775" cy="513684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64345" y="5499464"/>
            <a:ext cx="5039975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این کد یک نقطه ایجاد می‌کند.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58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60321" y="5499464"/>
            <a:ext cx="9144000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سازنده ارجاعی برمی‌گرداند، در اینجا همان فلش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قرمز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34" y="1285191"/>
            <a:ext cx="8238560" cy="42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7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صدا کردن سازنده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60321" y="5499464"/>
            <a:ext cx="9144000" cy="543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cs typeface="B Yekan" panose="00000400000000000000" pitchFamily="2" charset="-78"/>
              </a:rPr>
              <a:t>سازنده ارجاعی برمی‌گرداند، در اینجا همان فلش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قرمز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34" y="1285191"/>
            <a:ext cx="8238560" cy="42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0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191" y="809898"/>
            <a:ext cx="5039975" cy="543676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نمایش ویژگی‌ها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63" y="1545639"/>
            <a:ext cx="6369106" cy="41087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64345" y="4767943"/>
            <a:ext cx="5340421" cy="1350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cs typeface="B Yekan" panose="00000400000000000000" pitchFamily="2" charset="-78"/>
              </a:rPr>
              <a:t>X</a:t>
            </a:r>
            <a:r>
              <a:rPr lang="fa-IR" sz="2000" dirty="0" smtClean="0"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cs typeface="B Yekan" panose="00000400000000000000" pitchFamily="2" charset="-78"/>
              </a:rPr>
              <a:t>y</a:t>
            </a:r>
            <a:r>
              <a:rPr lang="fa-IR" sz="2000" dirty="0" smtClean="0">
                <a:cs typeface="B Yekan" panose="00000400000000000000" pitchFamily="2" charset="-78"/>
              </a:rPr>
              <a:t> ویژگی هستند،</a:t>
            </a:r>
          </a:p>
          <a:p>
            <a:pPr rtl="1"/>
            <a:r>
              <a:rPr lang="fa-IR" sz="2000" dirty="0" smtClean="0">
                <a:cs typeface="B Yekan" panose="00000400000000000000" pitchFamily="2" charset="-78"/>
              </a:rPr>
              <a:t>ویژگی‌ها متغیرهایی هستند که در کلاس زندگی می‌کنند.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3889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202" y="1443446"/>
            <a:ext cx="5039975" cy="1131505"/>
          </a:xfrm>
        </p:spPr>
        <p:txBody>
          <a:bodyPr>
            <a:normAutofit fontScale="90000"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دسترسی به ویژگی‌ها</a:t>
            </a:r>
            <a:b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.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4286" y="3226525"/>
            <a:ext cx="11181806" cy="5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cs typeface="B Yekan" panose="00000400000000000000" pitchFamily="2" charset="-78"/>
              </a:rPr>
              <a:t>قبلا </a:t>
            </a:r>
            <a:r>
              <a:rPr lang="fa-IR" sz="2000" dirty="0" smtClean="0">
                <a:solidFill>
                  <a:srgbClr val="FF0000"/>
                </a:solidFill>
                <a:cs typeface="B Yekan" panose="00000400000000000000" pitchFamily="2" charset="-78"/>
              </a:rPr>
              <a:t>.</a:t>
            </a:r>
            <a:r>
              <a:rPr lang="fa-IR" sz="2000" dirty="0" smtClean="0">
                <a:cs typeface="B Yekan" panose="00000400000000000000" pitchFamily="2" charset="-78"/>
              </a:rPr>
              <a:t> رو دیده بودیم نه؟ اتفاقی نیست ماژول‌ها شی هستند.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8944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دسترسی به ویژگی‌ها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8342" y="5399843"/>
            <a:ext cx="11181806" cy="5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mohammad.x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یک متغیر است و می‌توان آن را در هر جایی که متغیرها </a:t>
            </a:r>
            <a:r>
              <a:rPr lang="fa-IR" sz="2000" dirty="0" smtClean="0">
                <a:cs typeface="B Yekan" panose="00000400000000000000" pitchFamily="2" charset="-78"/>
              </a:rPr>
              <a:t>می‌توانند </a:t>
            </a:r>
            <a:r>
              <a:rPr lang="fa-IR" sz="2000" dirty="0" smtClean="0">
                <a:cs typeface="B Yekan" panose="00000400000000000000" pitchFamily="2" charset="-78"/>
              </a:rPr>
              <a:t>باشند، مشاهده کرد.</a:t>
            </a:r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704" y="1767418"/>
            <a:ext cx="5788613" cy="35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ذخیره کردن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50" y="2495007"/>
            <a:ext cx="8215844" cy="14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3" y="2669227"/>
            <a:ext cx="3747531" cy="237210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46379" y="646612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نمونه‌ها متفاوت‌اند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2079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کلاس و ویژگی‌های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86" y="2466601"/>
            <a:ext cx="6425967" cy="224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77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646824" y="463732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آرگومان‌های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35" y="2668143"/>
            <a:ext cx="10056227" cy="189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نمونه سازی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443" y="2672947"/>
            <a:ext cx="5752034" cy="12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ویژگی‌های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38" y="2091648"/>
            <a:ext cx="2910730" cy="3677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762" y="3124157"/>
            <a:ext cx="180047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ویژگی‌های کلاس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601" y="2706146"/>
            <a:ext cx="4159931" cy="14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0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تغییر ویژگی‌ها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587" y="2226005"/>
            <a:ext cx="5494690" cy="25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72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69" y="1962598"/>
            <a:ext cx="6462267" cy="40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0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نمونه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50" y="2110033"/>
            <a:ext cx="4913505" cy="3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88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5385" y="711926"/>
            <a:ext cx="5039975" cy="1131505"/>
          </a:xfrm>
        </p:spPr>
        <p:txBody>
          <a:bodyPr>
            <a:normAutofit/>
          </a:bodyPr>
          <a:lstStyle/>
          <a:p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چاپ کردن نمونه‌ها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45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اینگونه چطور؟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9" y="2475141"/>
            <a:ext cx="1023127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4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437819" y="267789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en-US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r>
              <a:rPr lang="en-US" sz="3200" b="1" dirty="0" err="1" smtClean="0">
                <a:solidFill>
                  <a:srgbClr val="FF0000"/>
                </a:solidFill>
                <a:cs typeface="B Yekan" panose="00000400000000000000" pitchFamily="2" charset="-78"/>
              </a:rPr>
              <a:t>str</a:t>
            </a:r>
            <a:r>
              <a:rPr lang="en-US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__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82" y="2508068"/>
            <a:ext cx="8644935" cy="23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45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55385" y="711926"/>
            <a:ext cx="5039975" cy="1131505"/>
          </a:xfrm>
        </p:spPr>
        <p:txBody>
          <a:bodyPr>
            <a:normAutofit/>
          </a:bodyPr>
          <a:lstStyle/>
          <a:p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جمع کردن نمونه‌ها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0355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228813" y="218803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en-US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__add__</a:t>
            </a:r>
            <a:endParaRPr lang="en-US" sz="44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79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316" y="424543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اینگونه چطور؟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14" y="2284900"/>
            <a:ext cx="865943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9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0859" y="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بطور کلی:</a:t>
            </a:r>
            <a:endParaRPr lang="en-US" sz="32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68" y="4728926"/>
            <a:ext cx="7952483" cy="19334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68" y="2706980"/>
            <a:ext cx="8792809" cy="1661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8" y="948625"/>
            <a:ext cx="7090334" cy="12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8295" y="418011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شخص علاوه بر اطلاعات حرف هم می‌زند! </a:t>
            </a:r>
            <a:endParaRPr lang="en-US" sz="2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70" y="2339319"/>
            <a:ext cx="840222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8295" y="914400"/>
            <a:ext cx="5039975" cy="113150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هدف از کلاس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8295" y="2860766"/>
            <a:ext cx="5039975" cy="1131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cs typeface="B Yekan" panose="00000400000000000000" pitchFamily="2" charset="-78"/>
              </a:rPr>
              <a:t>تعریف نوع جدیدی از داده است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002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410</Words>
  <Application>Microsoft Office PowerPoint</Application>
  <PresentationFormat>Widescreen</PresentationFormat>
  <Paragraphs>84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 Yekan</vt:lpstr>
      <vt:lpstr>Calibri</vt:lpstr>
      <vt:lpstr>Calibri Light</vt:lpstr>
      <vt:lpstr>Source Code Pro</vt:lpstr>
      <vt:lpstr>Office Theme</vt:lpstr>
      <vt:lpstr>معرفی کلاس</vt:lpstr>
      <vt:lpstr>یک شخص</vt:lpstr>
      <vt:lpstr>شخص: نام و نام خانوادگی سن کد ملی شماره تلفن ....</vt:lpstr>
      <vt:lpstr>ذخیره کردن</vt:lpstr>
      <vt:lpstr>اینگونه چطور؟</vt:lpstr>
      <vt:lpstr>اینگونه چطور؟</vt:lpstr>
      <vt:lpstr>بطور کلی:</vt:lpstr>
      <vt:lpstr>یک شخص علاوه بر اطلاعات حرف هم می‌زند! </vt:lpstr>
      <vt:lpstr>هدف از کلاس</vt:lpstr>
      <vt:lpstr>کلاس و نوع داده (type)</vt:lpstr>
      <vt:lpstr>کلاس واقعا چیست؟</vt:lpstr>
      <vt:lpstr>کلاس واقعا چیست؟</vt:lpstr>
      <vt:lpstr>کلاس واقعا چیست؟</vt:lpstr>
      <vt:lpstr>چگونه یک کلاس تعریف کنیم؟</vt:lpstr>
      <vt:lpstr>PowerPoint Presentation</vt:lpstr>
      <vt:lpstr>تعریف کلاس ساده</vt:lpstr>
      <vt:lpstr>تعریف کلاس ساده</vt:lpstr>
      <vt:lpstr>نحوه‌ی کار:</vt:lpstr>
      <vt:lpstr>نحوه‌ی کار:</vt:lpstr>
      <vt:lpstr>جای خالی نام در فرم</vt:lpstr>
      <vt:lpstr>با name پر شود</vt:lpstr>
      <vt:lpstr>دلیل تعریف کلاس</vt:lpstr>
      <vt:lpstr>نگاه سطح بالا</vt:lpstr>
      <vt:lpstr>دلیل تعریف کلاس</vt:lpstr>
      <vt:lpstr>بخش‌های کلاس</vt:lpstr>
      <vt:lpstr>سازنده (constructor)</vt:lpstr>
      <vt:lpstr>نام کلاس</vt:lpstr>
      <vt:lpstr>متد __init__</vt:lpstr>
      <vt:lpstr>متد __init__</vt:lpstr>
      <vt:lpstr>تابع __init__</vt:lpstr>
      <vt:lpstr>صدا کردن کلاس</vt:lpstr>
      <vt:lpstr>صدا کردن سازنده به ما شی می‌دهد</vt:lpstr>
      <vt:lpstr>صدا کردن سازنده</vt:lpstr>
      <vt:lpstr>صدا کردن سازنده</vt:lpstr>
      <vt:lpstr>صدا کردن سازنده</vt:lpstr>
      <vt:lpstr>صدا کردن سازنده</vt:lpstr>
      <vt:lpstr>نمایش ویژگی‌ها</vt:lpstr>
      <vt:lpstr>دسترسی به ویژگی‌ها .</vt:lpstr>
      <vt:lpstr>دسترسی به ویژگی‌ها</vt:lpstr>
      <vt:lpstr>نمونه‌ها متفاوت‌اند</vt:lpstr>
      <vt:lpstr>کلاس و ویژگی‌های نمونه</vt:lpstr>
      <vt:lpstr>آرگومان‌های نمونه</vt:lpstr>
      <vt:lpstr>نمونه سازی</vt:lpstr>
      <vt:lpstr>ویژگی‌های نمونه</vt:lpstr>
      <vt:lpstr>ویژگی‌های کلاس</vt:lpstr>
      <vt:lpstr>تغییر ویژگی‌ها</vt:lpstr>
      <vt:lpstr>متدهای نمونه</vt:lpstr>
      <vt:lpstr>متدهای نمونه</vt:lpstr>
      <vt:lpstr>چاپ کردن نمونه‌ها</vt:lpstr>
      <vt:lpstr>__str__</vt:lpstr>
      <vt:lpstr>جمع کردن نمونه‌ها</vt:lpstr>
      <vt:lpstr>__add__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143</cp:revision>
  <dcterms:created xsi:type="dcterms:W3CDTF">2023-01-04T18:03:08Z</dcterms:created>
  <dcterms:modified xsi:type="dcterms:W3CDTF">2023-02-19T07:46:05Z</dcterms:modified>
</cp:coreProperties>
</file>