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307" r:id="rId16"/>
    <p:sldId id="306" r:id="rId17"/>
    <p:sldId id="308" r:id="rId18"/>
    <p:sldId id="387" r:id="rId19"/>
    <p:sldId id="310" r:id="rId20"/>
    <p:sldId id="309" r:id="rId21"/>
    <p:sldId id="312" r:id="rId22"/>
    <p:sldId id="313" r:id="rId23"/>
    <p:sldId id="311" r:id="rId24"/>
    <p:sldId id="314" r:id="rId25"/>
    <p:sldId id="315" r:id="rId26"/>
    <p:sldId id="316" r:id="rId27"/>
    <p:sldId id="317" r:id="rId28"/>
    <p:sldId id="318" r:id="rId29"/>
    <p:sldId id="319" r:id="rId30"/>
    <p:sldId id="322" r:id="rId31"/>
    <p:sldId id="320" r:id="rId32"/>
    <p:sldId id="321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56" r:id="rId56"/>
    <p:sldId id="346" r:id="rId57"/>
    <p:sldId id="347" r:id="rId58"/>
    <p:sldId id="348" r:id="rId59"/>
    <p:sldId id="349" r:id="rId60"/>
    <p:sldId id="350" r:id="rId61"/>
    <p:sldId id="351" r:id="rId62"/>
    <p:sldId id="352" r:id="rId63"/>
    <p:sldId id="353" r:id="rId64"/>
    <p:sldId id="354" r:id="rId65"/>
    <p:sldId id="355" r:id="rId66"/>
    <p:sldId id="357" r:id="rId67"/>
    <p:sldId id="358" r:id="rId68"/>
    <p:sldId id="359" r:id="rId69"/>
    <p:sldId id="361" r:id="rId70"/>
    <p:sldId id="360" r:id="rId71"/>
    <p:sldId id="362" r:id="rId72"/>
    <p:sldId id="363" r:id="rId73"/>
    <p:sldId id="364" r:id="rId74"/>
    <p:sldId id="365" r:id="rId75"/>
    <p:sldId id="367" r:id="rId76"/>
    <p:sldId id="366" r:id="rId77"/>
    <p:sldId id="368" r:id="rId78"/>
    <p:sldId id="369" r:id="rId79"/>
    <p:sldId id="370" r:id="rId80"/>
    <p:sldId id="371" r:id="rId81"/>
    <p:sldId id="372" r:id="rId82"/>
    <p:sldId id="373" r:id="rId83"/>
    <p:sldId id="374" r:id="rId84"/>
    <p:sldId id="376" r:id="rId85"/>
    <p:sldId id="375" r:id="rId86"/>
    <p:sldId id="378" r:id="rId87"/>
    <p:sldId id="379" r:id="rId88"/>
    <p:sldId id="381" r:id="rId89"/>
    <p:sldId id="380" r:id="rId90"/>
    <p:sldId id="257" r:id="rId91"/>
    <p:sldId id="287" r:id="rId92"/>
    <p:sldId id="288" r:id="rId93"/>
    <p:sldId id="289" r:id="rId94"/>
    <p:sldId id="290" r:id="rId95"/>
    <p:sldId id="291" r:id="rId96"/>
    <p:sldId id="292" r:id="rId97"/>
    <p:sldId id="293" r:id="rId98"/>
    <p:sldId id="294" r:id="rId99"/>
    <p:sldId id="298" r:id="rId100"/>
    <p:sldId id="295" r:id="rId101"/>
    <p:sldId id="296" r:id="rId102"/>
    <p:sldId id="297" r:id="rId103"/>
    <p:sldId id="382" r:id="rId104"/>
    <p:sldId id="299" r:id="rId105"/>
    <p:sldId id="300" r:id="rId106"/>
    <p:sldId id="302" r:id="rId107"/>
    <p:sldId id="301" r:id="rId108"/>
    <p:sldId id="303" r:id="rId109"/>
    <p:sldId id="383" r:id="rId110"/>
    <p:sldId id="305" r:id="rId111"/>
    <p:sldId id="384" r:id="rId112"/>
    <p:sldId id="304" r:id="rId113"/>
    <p:sldId id="385" r:id="rId114"/>
    <p:sldId id="258" r:id="rId115"/>
    <p:sldId id="259" r:id="rId116"/>
    <p:sldId id="260" r:id="rId117"/>
    <p:sldId id="261" r:id="rId118"/>
    <p:sldId id="262" r:id="rId119"/>
    <p:sldId id="263" r:id="rId120"/>
    <p:sldId id="264" r:id="rId121"/>
    <p:sldId id="265" r:id="rId122"/>
    <p:sldId id="266" r:id="rId123"/>
    <p:sldId id="267" r:id="rId124"/>
    <p:sldId id="268" r:id="rId125"/>
    <p:sldId id="269" r:id="rId126"/>
    <p:sldId id="270" r:id="rId127"/>
    <p:sldId id="271" r:id="rId128"/>
    <p:sldId id="272" r:id="rId129"/>
    <p:sldId id="273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1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2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4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49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53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25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3C5B9-27F0-4E1E-A3F5-FFB56AD743E2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45F7E-D437-4241-B098-9C6C1F3F7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properties-vs-getters-and-setters.php" TargetMode="Externa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implementing-a-custom-property-class.php" TargetMode="Externa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introduction-to-descriptors.php" TargetMode="Externa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inheritance.php" TargetMode="Externa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multiple-inheritance.php" TargetMode="Externa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multiple-inheritance-example.php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magic-methods.php" TargetMode="Externa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callable-instances-classes.php" TargetMode="Externa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inheritance-example.php" TargetMode="Externa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slots-avoiding-dynamically-created-attributes.php" TargetMode="Externa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polynomial-class.php" TargetMode="Externa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dynamically-creating-classes-with-type.php" TargetMode="Externa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road-to-metaclasses.php" TargetMode="Externa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metaclasses.php" TargetMode="Externa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-course.eu/oop/count-function-calls-with-help-metaclass.php" TargetMode="Externa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2629" y="1244976"/>
            <a:ext cx="9144000" cy="2387600"/>
          </a:xfrm>
        </p:spPr>
        <p:txBody>
          <a:bodyPr/>
          <a:lstStyle/>
          <a:p>
            <a:r>
              <a:rPr lang="en-US" dirty="0"/>
              <a:t>1. Object Oriented Programming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700" y="463611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General introduction in object-oriented Programming and the way it is used in Python</a:t>
            </a:r>
          </a:p>
        </p:txBody>
      </p:sp>
    </p:spTree>
    <p:extLst>
      <p:ext uri="{BB962C8B-B14F-4D97-AF65-F5344CB8AC3E}">
        <p14:creationId xmlns:p14="http://schemas.microsoft.com/office/powerpoint/2010/main" val="192015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2271551"/>
            <a:ext cx="613495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9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209" y="1037655"/>
            <a:ext cx="9364382" cy="16766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209" y="3515283"/>
            <a:ext cx="9345329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2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2052445"/>
            <a:ext cx="937390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1966708"/>
            <a:ext cx="9450119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34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24545" y="2828789"/>
            <a:ext cx="78139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+mj-lt"/>
              </a:rPr>
              <a:t>Example with Class </a:t>
            </a:r>
            <a:r>
              <a:rPr lang="en-US" sz="3200" dirty="0" smtClean="0">
                <a:latin typeface="+mj-lt"/>
              </a:rPr>
              <a:t>Attributes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7166534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65562" y="2426962"/>
            <a:ext cx="97258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Isaac Asimov devised and introduced the so-called "Three Laws of Robotics" in 1942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896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99770" y="1480458"/>
            <a:ext cx="9477829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Three_Laws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(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"""A robot may not injure a human being or, through inaction, allow a human being to come to harm."""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"""A robot must obey the orders given to it by human beings, except where such orders would conflict with the First Law.,"""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"""A robot must protect its own existence as long as such protection does not conflict with the First or Second Law."""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# other methods as usual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52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22326" y="1924668"/>
            <a:ext cx="71463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robot_asimov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Robot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enumerate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Robot.Three_Laws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":\n"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text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326" y="3302071"/>
            <a:ext cx="6629345" cy="212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84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7341" y="1201510"/>
            <a:ext cx="826242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__del__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-=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 of instances: 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 of instances: 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 of instances: 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"Number of instances: 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0889" y="3524508"/>
            <a:ext cx="4201111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76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900" y="27387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+mj-lt"/>
              </a:rPr>
              <a:t>Static </a:t>
            </a:r>
            <a:r>
              <a:rPr lang="en-US" sz="3600" dirty="0" smtClean="0">
                <a:solidFill>
                  <a:srgbClr val="FF0000"/>
                </a:solidFill>
                <a:latin typeface="+mj-lt"/>
              </a:rPr>
              <a:t>Methods</a:t>
            </a:r>
            <a:endParaRPr lang="en-US" sz="36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66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900" y="2738735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2800" dirty="0" smtClean="0">
                <a:solidFill>
                  <a:srgbClr val="FF0000"/>
                </a:solidFill>
                <a:latin typeface="+mj-lt"/>
              </a:rPr>
              <a:t>می‌توان برای دسترسی به ویژگی‌های خصوصی از متد نمونه بهره برد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41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2166761"/>
            <a:ext cx="6106377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87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0550" y="1298177"/>
            <a:ext cx="76962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ADADA"/>
                </a:solidFill>
                <a:latin typeface="Consolas" panose="020B0609020204030204" pitchFamily="49" charset="0"/>
              </a:rPr>
              <a:t>__counter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>
                <a:solidFill>
                  <a:srgbClr val="DADADA"/>
                </a:solidFill>
                <a:latin typeface="Consolas" panose="020B0609020204030204" pitchFamily="49" charset="0"/>
              </a:rPr>
              <a:t>__counter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RobotInstances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ADADA"/>
                </a:solidFill>
                <a:latin typeface="Consolas" panose="020B0609020204030204" pitchFamily="49" charset="0"/>
              </a:rPr>
              <a:t>__counter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RobotInstances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RobotInstances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0" y="4033738"/>
            <a:ext cx="333421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900" y="283571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2800" dirty="0" smtClean="0">
                <a:solidFill>
                  <a:srgbClr val="FF0000"/>
                </a:solidFill>
                <a:latin typeface="+mj-lt"/>
              </a:rPr>
              <a:t>اما این همیشه خوب نیست!</a:t>
            </a:r>
            <a:endParaRPr lang="en-US" sz="28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3186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14946" y="1413164"/>
            <a:ext cx="79836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dirty="0" smtClean="0">
                <a:latin typeface="+mj-lt"/>
              </a:rPr>
              <a:t>تعداد ربات‌ها ارتباطی به هر یک از نمونه‌ها ندارد و نمی‌توانیم تعداد ربات را پیش از ایجاد نمونه بپرسیم.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31" y="3234124"/>
            <a:ext cx="4504303" cy="99151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08318" y="3234124"/>
            <a:ext cx="79836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2800" dirty="0" smtClean="0">
                <a:latin typeface="+mj-lt"/>
              </a:rPr>
              <a:t>پرسش از کلاس:</a:t>
            </a:r>
            <a:endParaRPr lang="en-US" sz="2800" dirty="0">
              <a:latin typeface="+mj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7" y="4082147"/>
            <a:ext cx="931675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09900" y="2835717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rtl="1"/>
            <a:r>
              <a:rPr lang="fa-IR" sz="2800" b="1" dirty="0" smtClean="0">
                <a:solidFill>
                  <a:srgbClr val="FF0000"/>
                </a:solidFill>
                <a:latin typeface="+mj-lt"/>
              </a:rPr>
              <a:t>راه حل؟</a:t>
            </a:r>
          </a:p>
          <a:p>
            <a:pPr algn="ctr" rtl="1"/>
            <a:r>
              <a:rPr lang="fa-IR" sz="2800" b="1" dirty="0" smtClean="0">
                <a:solidFill>
                  <a:srgbClr val="FF0000"/>
                </a:solidFill>
                <a:latin typeface="+mj-lt"/>
              </a:rPr>
              <a:t>حذف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self</a:t>
            </a:r>
            <a:endParaRPr lang="fa-IR" sz="2800" b="1" dirty="0" smtClean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5553846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3. Properties vs. Getters and Setters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6" name="Rectangle 5"/>
          <p:cNvSpPr/>
          <p:nvPr/>
        </p:nvSpPr>
        <p:spPr>
          <a:xfrm>
            <a:off x="784860" y="461325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 oriented programming in Python: instance attributes vs. class </a:t>
            </a:r>
            <a:r>
              <a:rPr lang="en-US" dirty="0" err="1"/>
              <a:t>attributesand</a:t>
            </a:r>
            <a:r>
              <a:rPr lang="en-US" dirty="0"/>
              <a:t> their proper usage.</a:t>
            </a:r>
          </a:p>
        </p:txBody>
      </p:sp>
    </p:spTree>
    <p:extLst>
      <p:ext uri="{BB962C8B-B14F-4D97-AF65-F5344CB8AC3E}">
        <p14:creationId xmlns:p14="http://schemas.microsoft.com/office/powerpoint/2010/main" val="271426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19083"/>
              </p:ext>
            </p:extLst>
          </p:nvPr>
        </p:nvGraphicFramePr>
        <p:xfrm>
          <a:off x="1704109" y="1770756"/>
          <a:ext cx="10515600" cy="36576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14447580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hlinkClick r:id="rId2"/>
                        </a:rPr>
                        <a:t>4. Implementing a Custom Property Class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210026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704109" y="17702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8846" y="4570214"/>
            <a:ext cx="55451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Class implementing a custom property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20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969" y="99351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5. Introduction to Descriptors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67056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Introduction to descriptors. Defining descriptors, summarizing the protocol, and showing how descriptors are called.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6. 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814193"/>
              </p:ext>
            </p:extLst>
          </p:nvPr>
        </p:nvGraphicFramePr>
        <p:xfrm>
          <a:off x="518160" y="5031295"/>
          <a:ext cx="10515600" cy="640080"/>
        </p:xfrm>
        <a:graphic>
          <a:graphicData uri="http://schemas.openxmlformats.org/drawingml/2006/table">
            <a:tbl>
              <a:tblPr/>
              <a:tblGrid>
                <a:gridCol w="10515600">
                  <a:extLst>
                    <a:ext uri="{9D8B030D-6E8A-4147-A177-3AD203B41FA5}">
                      <a16:colId xmlns:a16="http://schemas.microsoft.com/office/drawing/2014/main" val="2884503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/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</a:rPr>
                        <a:t>Tutorial on Python: Inheritance</a:t>
                      </a:r>
                    </a:p>
                  </a:txBody>
                  <a:tcPr>
                    <a:lnL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5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79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7. Multiple Inheritance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5" name="Rectangle 4"/>
          <p:cNvSpPr/>
          <p:nvPr/>
        </p:nvSpPr>
        <p:spPr>
          <a:xfrm>
            <a:off x="60198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Object-Oriented Programming in Python: Covering Multiple inheritance, the diamond problem, MRO and polymorphism in Python''</a:t>
            </a:r>
          </a:p>
        </p:txBody>
      </p:sp>
    </p:spTree>
    <p:extLst>
      <p:ext uri="{BB962C8B-B14F-4D97-AF65-F5344CB8AC3E}">
        <p14:creationId xmlns:p14="http://schemas.microsoft.com/office/powerpoint/2010/main" val="26312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8. Multiple Inheritance: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769" y="4961307"/>
            <a:ext cx="5455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Extensive example of multiple inheritance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8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2066735"/>
            <a:ext cx="615400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9. Magic Methods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24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Tutorial: Magic methods and operator overloading with examples. __call__ method to turn class instances into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callables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0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10. Callable Instances of 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Tutorial: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Callables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in Python and class instances which can be used like functions. Introduction in the __call__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11. Inheritance Example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50074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Object Oriented Programming: Example of Inheritance in Python.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98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12. Slots: Avoiding Dynamically Created Attributes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5" name="Rectangle 4"/>
          <p:cNvSpPr/>
          <p:nvPr/>
        </p:nvSpPr>
        <p:spPr>
          <a:xfrm>
            <a:off x="579120" y="50074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Slots in Python: A way to prevent the dynamical creation of attributes and to save memory space in certain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9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13. Polynomial 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524770" y="4776641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Python Class implementing polynomial functions.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14. Dynamically Creating Classes with type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62484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Relationship between classes and type for advanced programmers: deeper insight into what happens when we define a class or create an instance of a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33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15. Road to </a:t>
            </a:r>
            <a:r>
              <a:rPr lang="en-US" dirty="0" err="1">
                <a:hlinkClick r:id="rId2"/>
              </a:rPr>
              <a:t>Metaclasses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647700" y="486897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Incentive and motivation for learning and using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metaclasses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. Example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classes,which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could be designed by using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metaclasses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84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/>
          <a:lstStyle/>
          <a:p>
            <a:r>
              <a:rPr lang="en-US" dirty="0">
                <a:hlinkClick r:id="rId2"/>
              </a:rPr>
              <a:t>16. </a:t>
            </a:r>
            <a:r>
              <a:rPr lang="en-US" dirty="0" err="1">
                <a:hlinkClick r:id="rId2"/>
              </a:rPr>
              <a:t>Metaclasses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" y="500747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Tutorial on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Metaclasses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theory, usage and example classes using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metaclasses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80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2"/>
              </a:rPr>
              <a:t>17. Count Function calls with the help of a </a:t>
            </a:r>
            <a:r>
              <a:rPr lang="en-US" dirty="0" err="1">
                <a:hlinkClick r:id="rId2"/>
              </a:rPr>
              <a:t>Metaclass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83994" y="6320043"/>
            <a:ext cx="4182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https://python-course.eu/oop/</a:t>
            </a:r>
          </a:p>
        </p:txBody>
      </p:sp>
      <p:sp>
        <p:nvSpPr>
          <p:cNvPr id="4" name="Rectangle 3"/>
          <p:cNvSpPr/>
          <p:nvPr/>
        </p:nvSpPr>
        <p:spPr>
          <a:xfrm>
            <a:off x="705353" y="4961307"/>
            <a:ext cx="5570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Use Cases for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Metaclasses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: Counting Function Calls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1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4109" y="19536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18. The 'ABC' of Abstract Base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9090" y="5145973"/>
            <a:ext cx="5198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Abstract Classes in Python using the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abc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2740" y="2886754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+mj-lt"/>
              </a:rPr>
              <a:t>pop</a:t>
            </a:r>
            <a:r>
              <a:rPr lang="en-US" sz="3600" dirty="0">
                <a:solidFill>
                  <a:srgbClr val="000000"/>
                </a:solidFill>
                <a:latin typeface="+mj-lt"/>
              </a:rPr>
              <a:t> and </a:t>
            </a:r>
            <a:r>
              <a:rPr lang="en-US" sz="3600" dirty="0">
                <a:solidFill>
                  <a:schemeClr val="accent2"/>
                </a:solidFill>
                <a:latin typeface="+mj-lt"/>
              </a:rPr>
              <a:t>append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923359" y="1967076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rgbClr val="000000"/>
                </a:solidFill>
                <a:latin typeface="+mj-lt"/>
              </a:rPr>
              <a:t>methods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153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9522" y="2273633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A Minimal Class in Python</a:t>
            </a:r>
            <a:endParaRPr lang="en-US" sz="2800" i="0" dirty="0">
              <a:solidFill>
                <a:schemeClr val="accent2"/>
              </a:solidFill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03923" y="2756172"/>
            <a:ext cx="38459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2800" dirty="0" smtClean="0">
                <a:latin typeface="+mj-lt"/>
              </a:rPr>
              <a:t>یک کلاس مینیمال در پایتون</a:t>
            </a:r>
            <a:endParaRPr lang="en-US" sz="28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67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82781" y="179771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pass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7525" y="216208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36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( )</a:t>
            </a:r>
            <a:r>
              <a:rPr lang="en-US" sz="3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pass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3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64450" y="629245"/>
            <a:ext cx="2354943" cy="9233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+mj-lt"/>
              </a:rPr>
              <a:t>superclasses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base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classes </a:t>
            </a:r>
            <a:endParaRPr lang="en-US" dirty="0" smtClean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 smtClean="0">
                <a:solidFill>
                  <a:schemeClr val="bg1"/>
                </a:solidFill>
                <a:latin typeface="+mj-lt"/>
              </a:rPr>
              <a:t>parent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classes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4226500" y="1552575"/>
            <a:ext cx="15422" cy="723900"/>
          </a:xfrm>
          <a:prstGeom prst="straightConnector1">
            <a:avLst/>
          </a:prstGeom>
          <a:ln w="38100" cap="flat" cmpd="sng" algn="ctr">
            <a:solidFill>
              <a:schemeClr val="bg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0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71895" y="1624773"/>
            <a:ext cx="6980067" cy="341632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pass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9062" y="3669302"/>
            <a:ext cx="2048161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44187" y="2802409"/>
            <a:ext cx="6980067" cy="120032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5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4589" y="2866963"/>
            <a:ext cx="60404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latin typeface="+mj-lt"/>
              </a:rPr>
              <a:t>در اسلاید قبل دو نمونه متفاوت ایجاد نمودیم</a:t>
            </a:r>
            <a:endParaRPr lang="en-US" sz="2800" i="0" dirty="0"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10370" y="3390183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+mj-lt"/>
              </a:rPr>
              <a:t>instance</a:t>
            </a:r>
            <a:endParaRPr lang="en-US" sz="280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312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4049" y="1021080"/>
            <a:ext cx="9144000" cy="1255136"/>
          </a:xfrm>
        </p:spPr>
        <p:txBody>
          <a:bodyPr/>
          <a:lstStyle/>
          <a:p>
            <a:r>
              <a:rPr lang="en-US" dirty="0" smtClean="0"/>
              <a:t>OOP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24049" y="2442471"/>
            <a:ext cx="10300161" cy="1255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/>
              <a:t>پارادایم برنامه‌نویسی بر پایه </a:t>
            </a:r>
            <a:r>
              <a:rPr lang="en-US" sz="2800" dirty="0" smtClean="0"/>
              <a:t>object</a:t>
            </a:r>
            <a:r>
              <a:rPr lang="fa-IR" sz="2800" dirty="0" smtClean="0"/>
              <a:t> که در آن اشیا داده+کد دارند.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6270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8308" y="2343743"/>
            <a:ext cx="5554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+mj-lt"/>
              </a:rPr>
              <a:t>properties and attributes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59741" y="2866963"/>
            <a:ext cx="4451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در پایتون دو چیز متفاوت هستند</a:t>
            </a:r>
            <a:endParaRPr lang="en-US" sz="28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8202" y="6062484"/>
            <a:ext cx="760817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property</a:t>
            </a:r>
            <a:r>
              <a:rPr lang="fa-IR" sz="2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&lt;--</a:t>
            </a:r>
            <a:r>
              <a:rPr lang="fa-IR" sz="2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sz="2800" dirty="0" smtClean="0">
                <a:solidFill>
                  <a:schemeClr val="accent2"/>
                </a:solidFill>
                <a:latin typeface="+mj-lt"/>
              </a:rPr>
              <a:t> </a:t>
            </a:r>
            <a:r>
              <a:rPr lang="fa-IR" sz="2800" dirty="0" smtClean="0">
                <a:solidFill>
                  <a:schemeClr val="accent2"/>
                </a:solidFill>
                <a:latin typeface="+mj-lt"/>
              </a:rPr>
              <a:t>م</a:t>
            </a:r>
            <a:r>
              <a:rPr lang="fa-IR" sz="2800" dirty="0" smtClean="0">
                <a:solidFill>
                  <a:schemeClr val="accent2"/>
                </a:solidFill>
                <a:latin typeface="+mj-lt"/>
              </a:rPr>
              <a:t>تدی که مانند </a:t>
            </a:r>
            <a:r>
              <a:rPr lang="en-US" sz="2800" dirty="0" err="1" smtClean="0">
                <a:solidFill>
                  <a:schemeClr val="accent2"/>
                </a:solidFill>
                <a:latin typeface="+mj-lt"/>
              </a:rPr>
              <a:t>attr</a:t>
            </a:r>
            <a:r>
              <a:rPr lang="fa-IR" sz="2800" dirty="0" smtClean="0">
                <a:solidFill>
                  <a:schemeClr val="accent2"/>
                </a:solidFill>
                <a:latin typeface="+mj-lt"/>
              </a:rPr>
              <a:t> اجرا می‌شود</a:t>
            </a:r>
            <a:endParaRPr lang="en-US" sz="28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3659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22926" y="2563436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attributes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ایجاد </a:t>
            </a:r>
            <a:endParaRPr lang="en-US" sz="28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7526" y="3188256"/>
            <a:ext cx="200086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به صورت پویا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432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2115" y="1207425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3200" dirty="0">
                <a:solidFill>
                  <a:srgbClr val="569CD6"/>
                </a:solidFill>
                <a:latin typeface="Consolas" panose="020B0609020204030204" pitchFamily="49" charset="0"/>
              </a:rPr>
              <a:t>pass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.name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"Marvin"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.build_year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"1979"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.name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"Caliban"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 err="1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3200" dirty="0" err="1">
                <a:solidFill>
                  <a:srgbClr val="D4D4D4"/>
                </a:solidFill>
                <a:latin typeface="Consolas" panose="020B0609020204030204" pitchFamily="49" charset="0"/>
              </a:rPr>
              <a:t>.build_year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>
                <a:solidFill>
                  <a:srgbClr val="CE9178"/>
                </a:solidFill>
                <a:latin typeface="Consolas" panose="020B0609020204030204" pitchFamily="49" charset="0"/>
              </a:rPr>
              <a:t>"1993"</a:t>
            </a:r>
            <a:endParaRPr lang="en-US" sz="3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3200" dirty="0">
                <a:solidFill>
                  <a:srgbClr val="D4D4D4"/>
                </a:solidFill>
                <a:latin typeface="Consolas" panose="020B0609020204030204" pitchFamily="49" charset="0"/>
              </a:rPr>
              <a:t>.name)</a:t>
            </a:r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4672"/>
          <a:stretch/>
        </p:blipFill>
        <p:spPr>
          <a:xfrm>
            <a:off x="8053686" y="2981013"/>
            <a:ext cx="3383572" cy="13442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13127"/>
          <a:stretch/>
        </p:blipFill>
        <p:spPr>
          <a:xfrm>
            <a:off x="8053685" y="4735875"/>
            <a:ext cx="3383572" cy="169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98612" y="918419"/>
            <a:ext cx="289053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__</a:t>
            </a:r>
            <a:r>
              <a:rPr lang="en-US" sz="4400" dirty="0" err="1">
                <a:solidFill>
                  <a:srgbClr val="000000"/>
                </a:solidFill>
                <a:latin typeface="+mj-lt"/>
              </a:rPr>
              <a:t>dict</a:t>
            </a:r>
            <a:r>
              <a:rPr lang="en-US" sz="4400" dirty="0">
                <a:solidFill>
                  <a:srgbClr val="000000"/>
                </a:solidFill>
                <a:latin typeface="+mj-lt"/>
              </a:rPr>
              <a:t>__</a:t>
            </a:r>
            <a:endParaRPr lang="en-US" sz="4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71051" y="2354610"/>
            <a:ext cx="8145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solidFill>
                  <a:srgbClr val="000000"/>
                </a:solidFill>
                <a:latin typeface="+mj-lt"/>
              </a:rPr>
              <a:t>نمونه‌ها دیکشنری دارند که 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attribute</a:t>
            </a:r>
            <a:r>
              <a:rPr lang="fa-IR" sz="3200" dirty="0" smtClean="0">
                <a:solidFill>
                  <a:srgbClr val="000000"/>
                </a:solidFill>
                <a:latin typeface="+mj-lt"/>
              </a:rPr>
              <a:t>ها را در خود ذخیره می‌کنند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628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369" y="1085850"/>
            <a:ext cx="6727691" cy="19622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078" y="3600450"/>
            <a:ext cx="6874982" cy="210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13144" y="367784"/>
            <a:ext cx="3826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>
                <a:solidFill>
                  <a:srgbClr val="000000"/>
                </a:solidFill>
                <a:latin typeface="+mj-lt"/>
              </a:rPr>
              <a:t> کلاس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Attributes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 </a:t>
            </a:r>
            <a:endParaRPr lang="en-US" sz="32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10" y="952559"/>
            <a:ext cx="7455934" cy="55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8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3" y="233022"/>
            <a:ext cx="5329527" cy="62606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735" y="233022"/>
            <a:ext cx="4540440" cy="228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0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163" y="313956"/>
            <a:ext cx="8460054" cy="608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6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457" y="2467429"/>
            <a:ext cx="1037771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fa-IR" sz="2800" dirty="0">
                <a:solidFill>
                  <a:srgbClr val="000000"/>
                </a:solidFill>
                <a:latin typeface="+mj-lt"/>
              </a:rPr>
              <a:t>وقتی 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y.brand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را درخواست می‌کنیم، پایتون دیکشنری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y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.__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dict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__ 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و سپس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 Robot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.__</a:t>
            </a:r>
            <a:r>
              <a:rPr lang="en-US" sz="2800" dirty="0" err="1">
                <a:solidFill>
                  <a:srgbClr val="000000"/>
                </a:solidFill>
                <a:latin typeface="+mj-lt"/>
              </a:rPr>
              <a:t>dict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__ </a:t>
            </a:r>
            <a:r>
              <a:rPr lang="fa-IR" sz="2800" dirty="0" smtClean="0">
                <a:solidFill>
                  <a:srgbClr val="000000"/>
                </a:solidFill>
                <a:latin typeface="+mj-lt"/>
              </a:rPr>
              <a:t> را بررسی می‌کند. 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5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35" y="1596571"/>
            <a:ext cx="7995075" cy="493485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24722" y="544677"/>
            <a:ext cx="21259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latin typeface="+mj-lt"/>
              </a:rPr>
              <a:t>getattr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3454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055" y="2239962"/>
            <a:ext cx="10515600" cy="1325563"/>
          </a:xfrm>
        </p:spPr>
        <p:txBody>
          <a:bodyPr/>
          <a:lstStyle/>
          <a:p>
            <a:pPr algn="ctr" rtl="1"/>
            <a:r>
              <a:rPr lang="fa-IR" dirty="0" smtClean="0"/>
              <a:t>داده: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52055" y="331614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dirty="0" smtClean="0"/>
              <a:t>تابع: </a:t>
            </a:r>
            <a:r>
              <a:rPr lang="en-US" dirty="0" smtClean="0"/>
              <a:t>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5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9256" y="2929208"/>
            <a:ext cx="104212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متصل کردن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attribute </a:t>
            </a:r>
            <a:r>
              <a:rPr lang="fa-IR" sz="2400" dirty="0">
                <a:solidFill>
                  <a:srgbClr val="000000"/>
                </a:solidFill>
                <a:latin typeface="+mj-lt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به اشیا کار معمولی می‌باشد که برای تابع نیز می‌توان انجام داد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7480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63" y="1640115"/>
            <a:ext cx="6865510" cy="296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2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200103"/>
            <a:ext cx="5639587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0092" y="2389805"/>
            <a:ext cx="255230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Consolas" panose="020B0609020204030204" pitchFamily="49" charset="0"/>
              </a:rPr>
              <a:t>Methods</a:t>
            </a:r>
            <a:endParaRPr lang="en-US" sz="4800" b="1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10" y="3006436"/>
            <a:ext cx="2709640" cy="313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369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81863" y="2806184"/>
            <a:ext cx="92256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Guido's saying "first-class everything".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81863" y="2344519"/>
            <a:ext cx="766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Methods in Python are essentially functions </a:t>
            </a:r>
          </a:p>
        </p:txBody>
      </p:sp>
    </p:spTree>
    <p:extLst>
      <p:ext uri="{BB962C8B-B14F-4D97-AF65-F5344CB8AC3E}">
        <p14:creationId xmlns:p14="http://schemas.microsoft.com/office/powerpoint/2010/main" val="163218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85" y="1352364"/>
            <a:ext cx="7941766" cy="40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9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37277"/>
            <a:ext cx="8517267" cy="450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9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19300" y="2295436"/>
            <a:ext cx="889635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"</a:t>
            </a:r>
            <a:r>
              <a:rPr lang="en-US" sz="3600" dirty="0" err="1"/>
              <a:t>say_hi</a:t>
            </a:r>
            <a:r>
              <a:rPr lang="en-US" sz="3600" dirty="0"/>
              <a:t>" is called a method. </a:t>
            </a:r>
            <a:endParaRPr lang="en-US" sz="3600" dirty="0" smtClean="0"/>
          </a:p>
          <a:p>
            <a:endParaRPr lang="en-US" sz="3600" dirty="0"/>
          </a:p>
          <a:p>
            <a:r>
              <a:rPr lang="en-US" sz="3600" dirty="0" err="1"/>
              <a:t>x.say_hi</a:t>
            </a:r>
            <a:r>
              <a:rPr lang="en-US" sz="3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5860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2150" y="2219236"/>
            <a:ext cx="889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600" dirty="0" smtClean="0">
                <a:cs typeface="+mj-cs"/>
              </a:rPr>
              <a:t>می‌توان اینگونه متد تعریف کرد، ولی: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2150" y="3057615"/>
            <a:ext cx="889635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درون خود کلاس تعریف کنید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یک متد فقط یک تابع درون کلاس است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اولین پارامتر آن برای ارجاع به نمونه خواهد بود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این پارامتر معمولا </a:t>
            </a:r>
            <a:r>
              <a:rPr lang="en-US" sz="2800" dirty="0" smtClean="0"/>
              <a:t>self </a:t>
            </a:r>
            <a:r>
              <a:rPr lang="fa-IR" sz="2800" dirty="0" smtClean="0"/>
              <a:t> است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en-US" sz="2800" dirty="0" smtClean="0"/>
              <a:t>self</a:t>
            </a:r>
            <a:r>
              <a:rPr lang="fa-IR" sz="2800" dirty="0" smtClean="0"/>
              <a:t> به شی </a:t>
            </a:r>
            <a:r>
              <a:rPr lang="en-US" sz="2800" dirty="0" smtClean="0"/>
              <a:t>Robot</a:t>
            </a:r>
            <a:r>
              <a:rPr lang="fa-IR" sz="2800" dirty="0" smtClean="0"/>
              <a:t> اشاره می‌کند</a:t>
            </a:r>
          </a:p>
        </p:txBody>
      </p:sp>
    </p:spTree>
    <p:extLst>
      <p:ext uri="{BB962C8B-B14F-4D97-AF65-F5344CB8AC3E}">
        <p14:creationId xmlns:p14="http://schemas.microsoft.com/office/powerpoint/2010/main" val="408258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62150" y="2219236"/>
            <a:ext cx="8896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3600" dirty="0" smtClean="0">
                <a:cs typeface="+mj-cs"/>
              </a:rPr>
              <a:t>بنابراین: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2150" y="3057615"/>
            <a:ext cx="8896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متد یک تابع درون کلاس است</a:t>
            </a:r>
          </a:p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fa-IR" sz="2800" dirty="0" smtClean="0"/>
              <a:t>اولین پارامتر آن مقدار نمونه خواهد بود</a:t>
            </a:r>
          </a:p>
        </p:txBody>
      </p:sp>
    </p:spTree>
    <p:extLst>
      <p:ext uri="{BB962C8B-B14F-4D97-AF65-F5344CB8AC3E}">
        <p14:creationId xmlns:p14="http://schemas.microsoft.com/office/powerpoint/2010/main" val="195957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8" y="2590800"/>
            <a:ext cx="9144000" cy="155170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just"/>
            <a:r>
              <a:rPr lang="en-US" sz="2000" dirty="0" smtClean="0"/>
              <a:t>The first </a:t>
            </a:r>
            <a:r>
              <a:rPr lang="en-US" sz="2000" dirty="0"/>
              <a:t>programming language to use </a:t>
            </a:r>
            <a:r>
              <a:rPr lang="en-US" sz="2000" dirty="0" smtClean="0"/>
              <a:t>objects </a:t>
            </a:r>
            <a:r>
              <a:rPr lang="en-US" sz="2000" dirty="0"/>
              <a:t>was </a:t>
            </a:r>
            <a:r>
              <a:rPr lang="en-US" sz="2000" dirty="0" err="1"/>
              <a:t>Simula</a:t>
            </a:r>
            <a:r>
              <a:rPr lang="en-US" sz="2000" dirty="0"/>
              <a:t> 67. As the name implies, </a:t>
            </a:r>
            <a:r>
              <a:rPr lang="en-US" sz="2000" dirty="0" err="1"/>
              <a:t>Simula</a:t>
            </a:r>
            <a:r>
              <a:rPr lang="en-US" sz="2000" dirty="0"/>
              <a:t> 67 was introduced in the year 1967. A major breakthrough for object-oriented programming came with the programming language Smalltalk in the 1970s.</a:t>
            </a:r>
          </a:p>
        </p:txBody>
      </p:sp>
    </p:spTree>
    <p:extLst>
      <p:ext uri="{BB962C8B-B14F-4D97-AF65-F5344CB8AC3E}">
        <p14:creationId xmlns:p14="http://schemas.microsoft.com/office/powerpoint/2010/main" val="127533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40563" y="1862343"/>
            <a:ext cx="153760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rgbClr val="000000"/>
                </a:solidFill>
                <a:latin typeface="+mj-lt"/>
              </a:rPr>
              <a:t>self</a:t>
            </a:r>
            <a:endParaRPr lang="en-US" sz="4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2774" y="2825234"/>
            <a:ext cx="1042144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600" dirty="0" smtClean="0"/>
              <a:t>می‌توان هر نامی گذاشت، ولی قرار داد است که </a:t>
            </a:r>
            <a:r>
              <a:rPr lang="en-US" sz="3600" dirty="0" smtClean="0"/>
              <a:t>self</a:t>
            </a:r>
            <a:r>
              <a:rPr lang="fa-IR" sz="3600" dirty="0" smtClean="0"/>
              <a:t> باشد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0071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7262" y="1557546"/>
            <a:ext cx="3986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__</a:t>
            </a:r>
            <a:r>
              <a:rPr lang="en-US" sz="4400" dirty="0" err="1"/>
              <a:t>init</a:t>
            </a:r>
            <a:r>
              <a:rPr lang="en-US" sz="4400" dirty="0"/>
              <a:t>__ </a:t>
            </a:r>
            <a:r>
              <a:rPr lang="fa-IR" sz="4400" dirty="0" smtClean="0"/>
              <a:t>متد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127704" y="2596634"/>
            <a:ext cx="7786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/>
              <a:t>اولین متدی که بعد از ایجاد کلاس فراخوانی می‌شود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2788012" y="3135927"/>
            <a:ext cx="67393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immediately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and </a:t>
            </a:r>
            <a:r>
              <a:rPr lang="en-US" sz="3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automatically</a:t>
            </a:r>
            <a:endParaRPr lang="en-US" sz="32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3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027262" y="1301234"/>
            <a:ext cx="398698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 smtClean="0"/>
              <a:t>__</a:t>
            </a:r>
            <a:r>
              <a:rPr lang="en-US" sz="4400" dirty="0" err="1"/>
              <a:t>init</a:t>
            </a:r>
            <a:r>
              <a:rPr lang="en-US" sz="4400" dirty="0"/>
              <a:t>__ </a:t>
            </a:r>
            <a:r>
              <a:rPr lang="fa-IR" sz="4400" dirty="0" smtClean="0"/>
              <a:t>متد</a:t>
            </a:r>
            <a:endParaRPr lang="en-US" sz="4400" dirty="0"/>
          </a:p>
        </p:txBody>
      </p:sp>
      <p:sp>
        <p:nvSpPr>
          <p:cNvPr id="4" name="Rectangle 3"/>
          <p:cNvSpPr/>
          <p:nvPr/>
        </p:nvSpPr>
        <p:spPr>
          <a:xfrm>
            <a:off x="2560514" y="2551152"/>
            <a:ext cx="69204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dirty="0" smtClean="0"/>
              <a:t>نام این متد </a:t>
            </a:r>
            <a:r>
              <a:rPr lang="en-US" sz="3200" dirty="0" smtClean="0"/>
              <a:t>fix</a:t>
            </a:r>
            <a:r>
              <a:rPr lang="fa-IR" sz="3200" dirty="0" smtClean="0"/>
              <a:t>  است و نمی‌توان تغییر داد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53286" y="3324016"/>
            <a:ext cx="422423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یکی از </a:t>
            </a:r>
            <a:r>
              <a:rPr lang="en-US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magic </a:t>
            </a:r>
            <a:r>
              <a:rPr lang="fa-I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a-IR" sz="3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متدهاست</a:t>
            </a:r>
            <a:endParaRPr lang="en-US" sz="3200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09080" y="4129711"/>
            <a:ext cx="8486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می‌توان در هر جایی از کلاس تعریف شود ولی عموما در ابتدا تعریف می‌شود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9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77" y="2176287"/>
            <a:ext cx="9459645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18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980733"/>
            <a:ext cx="9450119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5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6580" y="2092037"/>
            <a:ext cx="110836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  <a:latin typeface="+mj-lt"/>
              </a:rPr>
              <a:t>Data Abstraction, Data Encapsulation, and Information Hiding</a:t>
            </a:r>
          </a:p>
          <a:p>
            <a:pPr algn="ctr"/>
            <a:r>
              <a:rPr lang="en-US" sz="32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+mj-lt"/>
              </a:rPr>
            </a:b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12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2728" y="94457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>
                <a:solidFill>
                  <a:srgbClr val="3777AD"/>
                </a:solidFill>
                <a:latin typeface="+mj-lt"/>
              </a:rPr>
              <a:t>Definitions of </a:t>
            </a:r>
            <a:r>
              <a:rPr lang="en-US" sz="3200" dirty="0" smtClean="0">
                <a:solidFill>
                  <a:srgbClr val="3777AD"/>
                </a:solidFill>
                <a:latin typeface="+mj-lt"/>
              </a:rPr>
              <a:t>Terms</a:t>
            </a:r>
            <a:endParaRPr lang="en-US" sz="3200" dirty="0">
              <a:solidFill>
                <a:srgbClr val="3777AD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28" y="2164978"/>
            <a:ext cx="7578271" cy="400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8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327" y="2620926"/>
            <a:ext cx="11277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Encapsulation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is seen as the bundling of data with the methods that operate on that data.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0199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17" y="2385444"/>
            <a:ext cx="113884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Information hiding on the other hand is the principle that some internal information or data is "hidden", so that it can't be accidentally changed</a:t>
            </a:r>
            <a:endParaRPr 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4634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8036" y="2260800"/>
            <a:ext cx="11055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Data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encapsulation via methods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doesn't necessarily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mean that the data is hidden. You might </a:t>
            </a:r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be capable </a:t>
            </a:r>
            <a:r>
              <a:rPr lang="en-US" sz="2800" dirty="0">
                <a:solidFill>
                  <a:srgbClr val="000000"/>
                </a:solidFill>
                <a:latin typeface="+mj-lt"/>
              </a:rPr>
              <a:t>of accessing and seeing the data anyway, but using the methods is recommended. 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34054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1707"/>
            <a:ext cx="10515600" cy="1325563"/>
          </a:xfrm>
        </p:spPr>
        <p:txBody>
          <a:bodyPr/>
          <a:lstStyle/>
          <a:p>
            <a:pPr algn="r"/>
            <a:r>
              <a:rPr lang="fa-IR" dirty="0" smtClean="0"/>
              <a:t>اصول اساسی شی گرایی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9344"/>
            <a:ext cx="10515600" cy="2630199"/>
          </a:xfrm>
        </p:spPr>
        <p:txBody>
          <a:bodyPr/>
          <a:lstStyle/>
          <a:p>
            <a:r>
              <a:rPr lang="en-US" dirty="0"/>
              <a:t>Encapsulation</a:t>
            </a:r>
          </a:p>
          <a:p>
            <a:r>
              <a:rPr lang="en-US" dirty="0"/>
              <a:t>Data Abstraction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Inheritance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936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data abstraction is present, if both data hiding and data encapsulation is used. In other words, data abstraction is the broader term:</a:t>
            </a:r>
          </a:p>
          <a:p>
            <a:r>
              <a:rPr lang="en-US" i="1" dirty="0">
                <a:solidFill>
                  <a:srgbClr val="000000"/>
                </a:solidFill>
                <a:latin typeface="arial" panose="020B0604020202020204" pitchFamily="34" charset="0"/>
              </a:rPr>
              <a:t>Data Abstraction = Data Encapsulation + Data Hiding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1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231" y="875207"/>
            <a:ext cx="39437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+mj-lt"/>
              </a:rPr>
              <a:t>Encapsulation</a:t>
            </a:r>
            <a:r>
              <a:rPr lang="en-US" sz="2400" dirty="0">
                <a:solidFill>
                  <a:schemeClr val="accent2"/>
                </a:solidFill>
                <a:latin typeface="+mj-lt"/>
              </a:rPr>
              <a:t> 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0625" y="1521538"/>
            <a:ext cx="3131127" cy="246610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399449" y="1997425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setter</a:t>
            </a:r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9449" y="2884115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+mj-lt"/>
              </a:rPr>
              <a:t>getter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74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9544" y="737277"/>
            <a:ext cx="86985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"Hi, I am 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"Hi, I am a robot without a name"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endParaRPr lang="en-US" sz="20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"Henry"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0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())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9075" y="4567585"/>
            <a:ext cx="3496163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18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955" y="151462"/>
            <a:ext cx="9767455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smtClean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"Hi, I am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"Hi, I am a robot without a name"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"I was built in 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6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"It's not known, when I was created!"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by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by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"Henry"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2008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CE9178"/>
                </a:solidFill>
                <a:latin typeface="Consolas" panose="020B0609020204030204" pitchFamily="49" charset="0"/>
              </a:rPr>
              <a:t>"Marvin"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384" y="4484171"/>
            <a:ext cx="531569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182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6628" y="2391626"/>
            <a:ext cx="992777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+mj-lt"/>
              </a:rPr>
              <a:t> Zen of Python says: </a:t>
            </a:r>
            <a:endParaRPr lang="en-US" sz="2400" b="1" dirty="0" smtClean="0">
              <a:solidFill>
                <a:srgbClr val="000000"/>
              </a:solidFill>
              <a:latin typeface="+mj-lt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There should be one-- and preferably only one --obvious way to do it."</a:t>
            </a:r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46627" y="1272485"/>
            <a:ext cx="9927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+mj-lt"/>
              </a:rPr>
              <a:t>Problem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6628" y="4445243"/>
            <a:ext cx="9927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+mj-lt"/>
              </a:rPr>
              <a:t>Why we have two?</a:t>
            </a:r>
            <a:endParaRPr lang="en-US" sz="2400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52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6473" y="2510089"/>
            <a:ext cx="112360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j-lt"/>
              </a:rPr>
              <a:t>Our Robot class provides us with two ways to access or to change the "name" or the "</a:t>
            </a:r>
            <a:r>
              <a:rPr lang="en-US" sz="3200" dirty="0" err="1">
                <a:solidFill>
                  <a:srgbClr val="000000"/>
                </a:solidFill>
                <a:latin typeface="+mj-lt"/>
              </a:rPr>
              <a:t>build_year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" attribute.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94479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2093" y="757855"/>
            <a:ext cx="573105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__</a:t>
            </a:r>
            <a:r>
              <a:rPr lang="en-US" sz="3600" dirty="0" err="1"/>
              <a:t>str</a:t>
            </a:r>
            <a:r>
              <a:rPr lang="en-US" sz="3600" dirty="0" smtClean="0"/>
              <a:t>__  &amp;  __</a:t>
            </a:r>
            <a:r>
              <a:rPr lang="en-US" sz="3600" dirty="0" err="1" smtClean="0"/>
              <a:t>repr</a:t>
            </a:r>
            <a:r>
              <a:rPr lang="en-US" sz="3600" dirty="0" smtClean="0"/>
              <a:t>__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03" y="2040938"/>
            <a:ext cx="8752235" cy="286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355" y="2090058"/>
            <a:ext cx="7101913" cy="225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63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337" y="2090058"/>
            <a:ext cx="8030083" cy="21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602" y="1712685"/>
            <a:ext cx="7660808" cy="268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51333" y="2883456"/>
            <a:ext cx="808426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Everything 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is a class in 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Python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9912" y="3468231"/>
            <a:ext cx="4148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solidFill>
                  <a:schemeClr val="accent2"/>
                </a:solidFill>
                <a:latin typeface="+mj-lt"/>
              </a:rPr>
              <a:t>در پایتون هر چیزی یک کلاس است!</a:t>
            </a:r>
            <a:endParaRPr lang="en-US" sz="2400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36386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781" y="1756228"/>
            <a:ext cx="8011641" cy="2651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7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488" y="1872342"/>
            <a:ext cx="7217697" cy="26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4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516" y="2083357"/>
            <a:ext cx="6028801" cy="251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2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499653"/>
            <a:ext cx="7182852" cy="58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06" y="471074"/>
            <a:ext cx="6363588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76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521" y="988547"/>
            <a:ext cx="6763549" cy="502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07050" y="4332705"/>
            <a:ext cx="2680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/>
              <a:t>__</a:t>
            </a:r>
            <a:r>
              <a:rPr lang="en-US" sz="3600" dirty="0" err="1"/>
              <a:t>repr</a:t>
            </a:r>
            <a:r>
              <a:rPr lang="en-US" sz="3600" dirty="0"/>
              <a:t>__ 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271" y="1201578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j-lt"/>
              </a:rPr>
              <a:t>__</a:t>
            </a:r>
            <a:r>
              <a:rPr lang="en-US" sz="3200" dirty="0" err="1">
                <a:solidFill>
                  <a:srgbClr val="000000"/>
                </a:solidFill>
                <a:latin typeface="+mj-lt"/>
              </a:rPr>
              <a:t>str</a:t>
            </a:r>
            <a:r>
              <a:rPr lang="en-US" sz="3200" dirty="0">
                <a:solidFill>
                  <a:srgbClr val="000000"/>
                </a:solidFill>
                <a:latin typeface="+mj-lt"/>
              </a:rPr>
              <a:t>__</a:t>
            </a:r>
            <a:endParaRPr lang="en-US" sz="3200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30762" y="1296098"/>
            <a:ext cx="32143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>
                <a:solidFill>
                  <a:srgbClr val="000000"/>
                </a:solidFill>
                <a:latin typeface="+mj-lt"/>
              </a:rPr>
              <a:t>برای نمایش به کاربر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9979" y="4394261"/>
            <a:ext cx="447590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>
                <a:solidFill>
                  <a:srgbClr val="000000"/>
                </a:solidFill>
                <a:latin typeface="+mj-lt"/>
              </a:rPr>
              <a:t>برای استفاده در داخل برنامه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781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43" y="447714"/>
            <a:ext cx="344853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89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7" y="881185"/>
            <a:ext cx="7623282" cy="418483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737749" y="5890551"/>
            <a:ext cx="6925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sz="2400" dirty="0" err="1" smtClean="0">
                <a:solidFill>
                  <a:srgbClr val="000000"/>
                </a:solidFill>
                <a:latin typeface="+mj-lt"/>
              </a:rPr>
              <a:t>eval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+mj-lt"/>
              </a:rPr>
              <a:t> </a:t>
            </a:r>
            <a:r>
              <a:rPr lang="fa-IR" sz="2400" dirty="0" smtClean="0">
                <a:solidFill>
                  <a:srgbClr val="000000"/>
                </a:solidFill>
                <a:latin typeface="+mj-lt"/>
              </a:rPr>
              <a:t>را می‌توان فقط بر روی استرینگ حاصل از انجام داد </a:t>
            </a:r>
            <a:endParaRPr lang="en-US" sz="24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922" y="881185"/>
            <a:ext cx="3572374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9505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7384" y="51563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__(self, name,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self.name = name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self.build_year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build_year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__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__(self):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return "Robot('" + self.name + "', " + 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self.build_year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 ")"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if __name__ == "__main__":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x = Robot("Marvin", 1979)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(x)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print(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print("Type of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 ", type(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new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print(new)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print(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of new:"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type(new))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039" y="4273999"/>
            <a:ext cx="5201376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107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82" y="2111669"/>
            <a:ext cx="6134956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653" y="446498"/>
            <a:ext cx="108204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repr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"Robot('"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"',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 Build Year: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"Marvin"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1979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of 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of new:"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0736" y="4693572"/>
            <a:ext cx="4582164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85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19" y="525759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repr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"Robot(\""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"\","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 + 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"Name: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", Build Year: 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"Marvin"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1979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eval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x_repr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"Type of new:"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232" y="4602250"/>
            <a:ext cx="5154295" cy="144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31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6581" y="3616036"/>
            <a:ext cx="111806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+mj-lt"/>
              </a:rPr>
              <a:t>Public, - Protected-, and Private Attributes</a:t>
            </a:r>
          </a:p>
          <a:p>
            <a:r>
              <a:rPr lang="en-US" sz="3200" dirty="0">
                <a:solidFill>
                  <a:srgbClr val="FF0000"/>
                </a:solidFill>
                <a:latin typeface="+mj-lt"/>
              </a:rPr>
              <a:t/>
            </a:r>
            <a:br>
              <a:rPr lang="en-US" sz="3200" dirty="0">
                <a:solidFill>
                  <a:srgbClr val="FF0000"/>
                </a:solidFill>
                <a:latin typeface="+mj-lt"/>
              </a:rPr>
            </a:br>
            <a:endParaRPr lang="en-US" sz="3200" dirty="0">
              <a:solidFill>
                <a:srgbClr val="FF0000"/>
              </a:solidFill>
              <a:latin typeface="+mj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440" y="574570"/>
            <a:ext cx="3400900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065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563" y="3061854"/>
            <a:ext cx="11180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+mj-lt"/>
              </a:rPr>
              <a:t>چگونه باید از داده‌های درون </a:t>
            </a:r>
            <a:r>
              <a:rPr lang="en-US" sz="3200" dirty="0" smtClean="0">
                <a:latin typeface="+mj-lt"/>
              </a:rPr>
              <a:t>object</a:t>
            </a:r>
            <a:r>
              <a:rPr lang="fa-IR" sz="3200" dirty="0" smtClean="0">
                <a:latin typeface="+mj-lt"/>
              </a:rPr>
              <a:t>ها محافظت کنیم؟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437863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9490" y="2136201"/>
            <a:ext cx="11665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Private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attributes should only be used by the owner, i.e. inside of the class definition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Protected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(restricted) Attributes may be used, but at your own risk. Essentially, they should only be used under certain conditions.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Attributes can and should be freely used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5928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3563" y="3061854"/>
            <a:ext cx="111806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fa-IR" sz="3200" dirty="0" smtClean="0">
                <a:latin typeface="+mj-lt"/>
              </a:rPr>
              <a:t>مقادیری که تا کنون گفتیم </a:t>
            </a:r>
            <a:r>
              <a:rPr lang="en-US" sz="3200" dirty="0" smtClean="0">
                <a:latin typeface="+mj-lt"/>
              </a:rPr>
              <a:t>public</a:t>
            </a:r>
            <a:r>
              <a:rPr lang="fa-IR" sz="3200" dirty="0" smtClean="0">
                <a:latin typeface="+mj-lt"/>
              </a:rPr>
              <a:t> بود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48963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5200" y="2527638"/>
            <a:ext cx="10629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+mj-lt"/>
              </a:rPr>
              <a:t>First, we can prefix an attribute name with a leading underscore "_". This marks the attribute as protected. It tells users of the class not to use this attribute unless, they write a subclass. We will learn about inheritance and </a:t>
            </a:r>
            <a:r>
              <a:rPr lang="en-US" sz="2000" dirty="0" err="1">
                <a:solidFill>
                  <a:srgbClr val="000000"/>
                </a:solidFill>
                <a:latin typeface="+mj-lt"/>
              </a:rPr>
              <a:t>subclassing</a:t>
            </a:r>
            <a:r>
              <a:rPr lang="en-US" sz="2000" dirty="0">
                <a:solidFill>
                  <a:srgbClr val="000000"/>
                </a:solidFill>
                <a:latin typeface="+mj-lt"/>
              </a:rPr>
              <a:t> in the next chapter of our tutorial.</a:t>
            </a:r>
          </a:p>
          <a:p>
            <a:r>
              <a:rPr lang="en-US" sz="2000" dirty="0">
                <a:latin typeface="+mj-lt"/>
              </a:rPr>
              <a:t/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703582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3600" y="1879600"/>
            <a:ext cx="107569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+mj-lt"/>
              </a:rPr>
              <a:t>Second, we can prefix an attribute name with two leading underscores "__". The attribute is now inaccessible and invisible from outside. It's neither possible to read nor write to those attributes except inside the class definition itself</a:t>
            </a:r>
            <a:r>
              <a:rPr lang="en-US" b="1" dirty="0">
                <a:solidFill>
                  <a:srgbClr val="000000"/>
                </a:solidFill>
                <a:latin typeface="+mj-lt"/>
              </a:rPr>
              <a:t>*</a:t>
            </a:r>
            <a:r>
              <a:rPr lang="en-US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53794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074173"/>
              </p:ext>
            </p:extLst>
          </p:nvPr>
        </p:nvGraphicFramePr>
        <p:xfrm>
          <a:off x="96981" y="1967442"/>
          <a:ext cx="12053454" cy="3734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709">
                  <a:extLst>
                    <a:ext uri="{9D8B030D-6E8A-4147-A177-3AD203B41FA5}">
                      <a16:colId xmlns:a16="http://schemas.microsoft.com/office/drawing/2014/main" val="3879182179"/>
                    </a:ext>
                  </a:extLst>
                </a:gridCol>
                <a:gridCol w="2078181">
                  <a:extLst>
                    <a:ext uri="{9D8B030D-6E8A-4147-A177-3AD203B41FA5}">
                      <a16:colId xmlns:a16="http://schemas.microsoft.com/office/drawing/2014/main" val="2145604876"/>
                    </a:ext>
                  </a:extLst>
                </a:gridCol>
                <a:gridCol w="8423564">
                  <a:extLst>
                    <a:ext uri="{9D8B030D-6E8A-4147-A177-3AD203B41FA5}">
                      <a16:colId xmlns:a16="http://schemas.microsoft.com/office/drawing/2014/main" val="625747911"/>
                    </a:ext>
                  </a:extLst>
                </a:gridCol>
              </a:tblGrid>
              <a:tr h="2827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Naming</a:t>
                      </a:r>
                      <a:endParaRPr lang="en-US" sz="3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Type</a:t>
                      </a:r>
                      <a:endParaRPr lang="en-US" sz="3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Meaning</a:t>
                      </a:r>
                      <a:endParaRPr lang="en-US" sz="36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105132"/>
                  </a:ext>
                </a:extLst>
              </a:tr>
              <a:tr h="8095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j-lt"/>
                        </a:rPr>
                        <a:t>These attributes can be freely used inside or outside a class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411049"/>
                  </a:ext>
                </a:extLst>
              </a:tr>
              <a:tr h="1044593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Protected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Protected attributes should not be used outside the class definition, unless inside a subclass definition.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20573"/>
                  </a:ext>
                </a:extLst>
              </a:tr>
              <a:tr h="1514660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__name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  <a:latin typeface="+mj-lt"/>
                        </a:rPr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  <a:latin typeface="+mj-lt"/>
                        </a:rPr>
                        <a:t>This kind of attribute is inaccessible and invisible. It's neither possible to read nor write to those attributes, except inside the class definition itself.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81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79314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0437" y="1678954"/>
            <a:ext cx="6096000" cy="147732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priv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 am private"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US" dirty="0" err="1">
                <a:solidFill>
                  <a:srgbClr val="DADADA"/>
                </a:solidFill>
                <a:latin typeface="Consolas" panose="020B0609020204030204" pitchFamily="49" charset="0"/>
              </a:rPr>
              <a:t>prot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 am protected"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DADADA"/>
                </a:solidFill>
                <a:latin typeface="Consolas" panose="020B0609020204030204" pitchFamily="49" charset="0"/>
              </a:rPr>
              <a:t>pub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"I am public"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3656" y="758954"/>
            <a:ext cx="3961871" cy="18399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3656" y="2689433"/>
            <a:ext cx="4301382" cy="13641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656" y="4197855"/>
            <a:ext cx="3029373" cy="1562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033" y="4397988"/>
            <a:ext cx="5791404" cy="21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77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811" y="2333472"/>
            <a:ext cx="610637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3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2963" y="1690316"/>
            <a:ext cx="36407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err="1">
                <a:solidFill>
                  <a:srgbClr val="000000"/>
                </a:solidFill>
                <a:latin typeface="+mj-lt"/>
              </a:rPr>
              <a:t>AttributeError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30413" y="2371497"/>
            <a:ext cx="16658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A </a:t>
            </a:r>
            <a:r>
              <a:rPr lang="en-US" sz="3200" b="1" dirty="0" smtClean="0">
                <a:solidFill>
                  <a:schemeClr val="accent2"/>
                </a:solidFill>
                <a:latin typeface="+mj-lt"/>
              </a:rPr>
              <a:t>lie</a:t>
            </a:r>
            <a:r>
              <a:rPr lang="en-US" sz="3200" dirty="0" smtClean="0">
                <a:solidFill>
                  <a:srgbClr val="000000"/>
                </a:solidFill>
                <a:latin typeface="+mj-lt"/>
              </a:rPr>
              <a:t>!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32651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2600" y="2514600"/>
            <a:ext cx="8305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Data Encapsulation means, that we should only be able to access private attributes via getters and setters.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9202476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7928" y="225561"/>
            <a:ext cx="1134687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None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2000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build_year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"Hi, I am 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"Hi, I am a robot without a name"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by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by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   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repr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"Robot('"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"', 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 +  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")"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"Name: 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__name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", Build Year: 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 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>
                <a:solidFill>
                  <a:srgbClr val="DADADA"/>
                </a:solidFill>
                <a:latin typeface="Consolas" panose="020B0609020204030204" pitchFamily="49" charset="0"/>
              </a:rPr>
              <a:t>__</a:t>
            </a:r>
            <a:r>
              <a:rPr lang="en-US" sz="1400" dirty="0" err="1">
                <a:solidFill>
                  <a:srgbClr val="DADADA"/>
                </a:solidFill>
                <a:latin typeface="Consolas" panose="020B0609020204030204" pitchFamily="49" charset="0"/>
              </a:rPr>
              <a:t>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"Marvin"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1979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"Caliban"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1943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[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say_hi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get_name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 ==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"Caliban"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set_build_year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1993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"I was built in the year 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rob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C8C8C8"/>
                </a:solidFill>
                <a:latin typeface="Consolas" panose="020B0609020204030204" pitchFamily="49" charset="0"/>
              </a:rPr>
              <a:t>get_build_year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()) +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"!"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846" y="597782"/>
            <a:ext cx="4505954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8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4908" y="825950"/>
            <a:ext cx="83958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+mj-lt"/>
              </a:rPr>
              <a:t>Every private attribute of our class has a getter and a setter</a:t>
            </a:r>
            <a:endParaRPr lang="en-US" sz="24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58690" y="1828799"/>
            <a:ext cx="6844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A():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__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r>
              <a:rPr lang="en-US" sz="2400" dirty="0">
                <a:latin typeface="Consolas" panose="020B0609020204030204" pitchFamily="49" charset="0"/>
              </a:rPr>
              <a:t> =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r>
              <a:rPr lang="en-US" sz="2400" dirty="0">
                <a:latin typeface="Consolas" panose="020B0609020204030204" pitchFamily="49" charset="0"/>
              </a:rPr>
              <a:t> = 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GetX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return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GetY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return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SetX</a:t>
            </a:r>
            <a:r>
              <a:rPr lang="en-US" sz="2400" dirty="0">
                <a:latin typeface="Consolas" panose="020B0609020204030204" pitchFamily="49" charset="0"/>
              </a:rPr>
              <a:t>(self, 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r>
              <a:rPr lang="en-US" sz="2400" dirty="0">
                <a:latin typeface="Consolas" panose="020B0609020204030204" pitchFamily="49" charset="0"/>
              </a:rPr>
              <a:t> =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SetY</a:t>
            </a:r>
            <a:r>
              <a:rPr lang="en-US" sz="2400" dirty="0">
                <a:latin typeface="Consolas" panose="020B0609020204030204" pitchFamily="49" charset="0"/>
              </a:rPr>
              <a:t>(self, y):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r>
              <a:rPr lang="en-US" sz="2400" dirty="0">
                <a:latin typeface="Consolas" panose="020B0609020204030204" pitchFamily="49" charset="0"/>
              </a:rPr>
              <a:t> = y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76600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73927" y="715115"/>
            <a:ext cx="8395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این روش خوبی نیست!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77890" y="1814945"/>
            <a:ext cx="68441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class A():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__</a:t>
            </a:r>
            <a:r>
              <a:rPr lang="en-US" sz="2400" dirty="0" err="1">
                <a:latin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</a:rPr>
              <a:t>__(self, x, y):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r>
              <a:rPr lang="en-US" sz="2400" dirty="0">
                <a:latin typeface="Consolas" panose="020B0609020204030204" pitchFamily="49" charset="0"/>
              </a:rPr>
              <a:t> =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r>
              <a:rPr lang="en-US" sz="2400" dirty="0">
                <a:latin typeface="Consolas" panose="020B0609020204030204" pitchFamily="49" charset="0"/>
              </a:rPr>
              <a:t> = y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GetX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return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GetY</a:t>
            </a:r>
            <a:r>
              <a:rPr lang="en-US" sz="2400" dirty="0">
                <a:latin typeface="Consolas" panose="020B0609020204030204" pitchFamily="49" charset="0"/>
              </a:rPr>
              <a:t>(self):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return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SetX</a:t>
            </a:r>
            <a:r>
              <a:rPr lang="en-US" sz="2400" dirty="0">
                <a:latin typeface="Consolas" panose="020B0609020204030204" pitchFamily="49" charset="0"/>
              </a:rPr>
              <a:t>(self, x):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self.__x</a:t>
            </a:r>
            <a:r>
              <a:rPr lang="en-US" sz="2400" dirty="0">
                <a:latin typeface="Consolas" panose="020B0609020204030204" pitchFamily="49" charset="0"/>
              </a:rPr>
              <a:t> = x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latin typeface="Consolas" panose="020B0609020204030204" pitchFamily="49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SetY</a:t>
            </a:r>
            <a:r>
              <a:rPr lang="en-US" sz="2400" dirty="0">
                <a:latin typeface="Consolas" panose="020B0609020204030204" pitchFamily="49" charset="0"/>
              </a:rPr>
              <a:t>(self, y):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latin typeface="Consolas" panose="020B0609020204030204" pitchFamily="49" charset="0"/>
              </a:rPr>
              <a:t>self.__y</a:t>
            </a:r>
            <a:r>
              <a:rPr lang="en-US" sz="2400" dirty="0">
                <a:latin typeface="Consolas" panose="020B0609020204030204" pitchFamily="49" charset="0"/>
              </a:rPr>
              <a:t> = y</a:t>
            </a:r>
            <a:endParaRPr lang="en-US" sz="2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1883785" y="2347353"/>
            <a:ext cx="8395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fa-I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هر ویژگی خصوصی نیازمند دسترسی از خارج ندارد.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-1883785" y="3012371"/>
            <a:ext cx="83958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400" dirty="0" smtClean="0">
                <a:solidFill>
                  <a:srgbClr val="000000"/>
                </a:solidFill>
                <a:latin typeface="arial" panose="020B0604020202020204" pitchFamily="34" charset="0"/>
              </a:rPr>
              <a:t>با این روش کد غیرپایتونی ایجاد خواهیم کرد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453491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4318" y="2565460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+mj-lt"/>
              </a:rPr>
              <a:t>Destructor</a:t>
            </a:r>
            <a:endParaRPr lang="en-US" sz="3200" b="1" i="0" dirty="0"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14611" y="3150235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j-lt"/>
              </a:rPr>
              <a:t>__del__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260908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0174" y="2122116"/>
            <a:ext cx="96872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dirty="0" smtClean="0">
                <a:latin typeface="+mj-lt"/>
              </a:rPr>
              <a:t>این متد موقعی که نمونه در شرف نابودی است فراخوانی می‌شود</a:t>
            </a:r>
            <a:endParaRPr lang="en-US" sz="3200" i="0" dirty="0">
              <a:effectLst/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22430" y="2831581"/>
            <a:ext cx="19127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+mj-lt"/>
              </a:rPr>
              <a:t>__del__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5554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1781" y="1263732"/>
            <a:ext cx="6096000" cy="397031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has been created!"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__del__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"Robot has been destroyed"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Tik-Tok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"Jenkins"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"Deleting 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"Deleting z"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z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562" y="2003986"/>
            <a:ext cx="3991532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863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44466" y="2967243"/>
            <a:ext cx="77444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3200" b="1" dirty="0" smtClean="0">
                <a:latin typeface="+mj-lt"/>
              </a:rPr>
              <a:t>مداخله در </a:t>
            </a:r>
            <a:r>
              <a:rPr lang="en-US" sz="3200" b="1" dirty="0" smtClean="0">
                <a:latin typeface="+mj-lt"/>
              </a:rPr>
              <a:t>destructor</a:t>
            </a:r>
            <a:r>
              <a:rPr lang="fa-IR" sz="3200" b="1" dirty="0" smtClean="0">
                <a:latin typeface="+mj-lt"/>
              </a:rPr>
              <a:t> ممکن است خطازا باشد</a:t>
            </a:r>
            <a:endParaRPr lang="en-US" sz="3200" b="1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361953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4909" y="116674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 err="1">
                <a:solidFill>
                  <a:srgbClr val="C8C8C8"/>
                </a:solidFill>
                <a:latin typeface="Consolas" panose="020B0609020204030204" pitchFamily="49" charset="0"/>
              </a:rPr>
              <a:t>init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has been created!"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__del__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7F7F7F"/>
                </a:solidFill>
                <a:latin typeface="Consolas" panose="020B0609020204030204" pitchFamily="49" charset="0"/>
              </a:rPr>
              <a:t>self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.name +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 says bye-bye!"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__name__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"__main__"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Consolas" panose="020B0609020204030204" pitchFamily="49" charset="0"/>
              </a:rPr>
              <a:t>Tik-Tok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Robot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"Jenkins"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z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"Deleting x"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x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"Deleting z"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z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8C8C8"/>
                </a:solidFill>
                <a:latin typeface="Consolas" panose="020B0609020204030204" pitchFamily="49" charset="0"/>
              </a:rPr>
              <a:t>y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109" y="3256900"/>
            <a:ext cx="6239746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7" y="2228682"/>
            <a:ext cx="6087325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88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8389" y="1795257"/>
            <a:ext cx="9144000" cy="2387600"/>
          </a:xfrm>
        </p:spPr>
        <p:txBody>
          <a:bodyPr/>
          <a:lstStyle/>
          <a:p>
            <a:r>
              <a:rPr lang="en-US" dirty="0"/>
              <a:t>2. Class vs. Instance </a:t>
            </a:r>
            <a:r>
              <a:rPr lang="en-US" dirty="0" smtClean="0"/>
              <a:t>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5289" y="517568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Object-oriented programming in Python: instance attributes vs. class </a:t>
            </a:r>
            <a:r>
              <a:rPr lang="en-US" dirty="0" smtClean="0"/>
              <a:t>attributes and </a:t>
            </a:r>
            <a:r>
              <a:rPr lang="en-US" dirty="0"/>
              <a:t>their proper usage.</a:t>
            </a:r>
          </a:p>
        </p:txBody>
      </p:sp>
    </p:spTree>
    <p:extLst>
      <p:ext uri="{BB962C8B-B14F-4D97-AF65-F5344CB8AC3E}">
        <p14:creationId xmlns:p14="http://schemas.microsoft.com/office/powerpoint/2010/main" val="91935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071498"/>
            <a:ext cx="9135750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93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151" y="2552577"/>
            <a:ext cx="9297698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1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67" y="2547814"/>
            <a:ext cx="943106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724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572" y="1842866"/>
            <a:ext cx="9354856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11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40" y="2638314"/>
            <a:ext cx="926911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2352525"/>
            <a:ext cx="932627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861" y="2547814"/>
            <a:ext cx="9326277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335" y="2433498"/>
            <a:ext cx="934532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4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831" y="3062514"/>
            <a:ext cx="1027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3200" dirty="0" smtClean="0"/>
              <a:t>ویژگی‌های کلاس و نمونه‌ها در دو دیکشنری متفاوت ذخیره می‌شوند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861059" y="3802743"/>
            <a:ext cx="102713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/>
              <a:t>__</a:t>
            </a:r>
            <a:r>
              <a:rPr lang="en-US" sz="3200" dirty="0" err="1" smtClean="0"/>
              <a:t>dict</a:t>
            </a:r>
            <a:r>
              <a:rPr lang="en-US" sz="3200" dirty="0" smtClean="0"/>
              <a:t>__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018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Code Pro"/>
        <a:ea typeface=""/>
        <a:cs typeface="B Yekan"/>
      </a:majorFont>
      <a:minorFont>
        <a:latin typeface="Source Code Pro"/>
        <a:ea typeface=""/>
        <a:cs typeface="B Yek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1405</Words>
  <Application>Microsoft Office PowerPoint</Application>
  <PresentationFormat>Widescreen</PresentationFormat>
  <Paragraphs>414</Paragraphs>
  <Slides>129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5" baseType="lpstr">
      <vt:lpstr>Arial</vt:lpstr>
      <vt:lpstr>Arial</vt:lpstr>
      <vt:lpstr>B Yekan</vt:lpstr>
      <vt:lpstr>Consolas</vt:lpstr>
      <vt:lpstr>Source Code Pro</vt:lpstr>
      <vt:lpstr>Office Theme</vt:lpstr>
      <vt:lpstr>1. Object Oriented Programming</vt:lpstr>
      <vt:lpstr>OOP</vt:lpstr>
      <vt:lpstr>داده: attributes</vt:lpstr>
      <vt:lpstr>The first programming language to use objects was Simula 67. As the name implies, Simula 67 was introduced in the year 1967. A major breakthrough for object-oriented programming came with the programming language Smalltalk in the 1970s.</vt:lpstr>
      <vt:lpstr>اصول اساسی شی گرایی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Class vs. Instance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Properties vs. Getters and Setters</vt:lpstr>
      <vt:lpstr>PowerPoint Presentation</vt:lpstr>
      <vt:lpstr>5. Introduction to Descriptors</vt:lpstr>
      <vt:lpstr>6. Inheritance</vt:lpstr>
      <vt:lpstr>7. Multiple Inheritance</vt:lpstr>
      <vt:lpstr>8. Multiple Inheritance: Example</vt:lpstr>
      <vt:lpstr>9. Magic Methods</vt:lpstr>
      <vt:lpstr>10. Callable Instances of Classes</vt:lpstr>
      <vt:lpstr>11. Inheritance Example</vt:lpstr>
      <vt:lpstr>12. Slots: Avoiding Dynamically Created Attributes</vt:lpstr>
      <vt:lpstr>13. Polynomial Class</vt:lpstr>
      <vt:lpstr>14. Dynamically Creating Classes with type</vt:lpstr>
      <vt:lpstr>15. Road to Metaclasses</vt:lpstr>
      <vt:lpstr>16. Metaclasses</vt:lpstr>
      <vt:lpstr>17. Count Function calls with the help of a Metaclass</vt:lpstr>
      <vt:lpstr>18. The 'ABC' of Abstract Base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02</dc:title>
  <dc:creator>PC</dc:creator>
  <cp:lastModifiedBy>PC</cp:lastModifiedBy>
  <cp:revision>282</cp:revision>
  <dcterms:created xsi:type="dcterms:W3CDTF">2023-08-02T05:34:26Z</dcterms:created>
  <dcterms:modified xsi:type="dcterms:W3CDTF">2023-08-17T06:19:29Z</dcterms:modified>
</cp:coreProperties>
</file>