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57" r:id="rId6"/>
    <p:sldId id="275" r:id="rId7"/>
    <p:sldId id="276" r:id="rId8"/>
    <p:sldId id="260" r:id="rId9"/>
    <p:sldId id="277" r:id="rId10"/>
    <p:sldId id="278" r:id="rId11"/>
    <p:sldId id="279" r:id="rId12"/>
    <p:sldId id="261" r:id="rId13"/>
    <p:sldId id="268" r:id="rId14"/>
    <p:sldId id="262" r:id="rId15"/>
    <p:sldId id="263" r:id="rId16"/>
    <p:sldId id="264" r:id="rId17"/>
    <p:sldId id="265" r:id="rId18"/>
    <p:sldId id="266" r:id="rId19"/>
    <p:sldId id="267" r:id="rId20"/>
    <p:sldId id="274" r:id="rId21"/>
    <p:sldId id="271" r:id="rId22"/>
    <p:sldId id="272" r:id="rId23"/>
    <p:sldId id="273" r:id="rId24"/>
    <p:sldId id="280" r:id="rId25"/>
    <p:sldId id="281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8" r:id="rId38"/>
    <p:sldId id="299" r:id="rId39"/>
    <p:sldId id="292" r:id="rId40"/>
    <p:sldId id="293" r:id="rId41"/>
    <p:sldId id="294" r:id="rId42"/>
    <p:sldId id="300" r:id="rId43"/>
    <p:sldId id="295" r:id="rId44"/>
    <p:sldId id="296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6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6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ACE5-5A50-4C5E-B48F-03EE269A9923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43EA-EB13-4679-987E-492A9179D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glossary.html#term-text-file" TargetMode="External"/><Relationship Id="rId2" Type="http://schemas.openxmlformats.org/officeDocument/2006/relationships/hyperlink" Target="https://docs.python.org/3/glossary.html#term-binary-fil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obe_Flas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ava_(programming_language)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Files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Readin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/Writing in Python 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6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حتما باید بسته شوند!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93817" y="2490039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مسولیت ماست</a:t>
            </a:r>
            <a:endParaRPr lang="en-US" sz="2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12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56856" y="2050003"/>
            <a:ext cx="5590906" cy="240065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نوشتن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,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kumimoji="0" lang="fa-IR" altLang="en-US" sz="3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خواندن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file.close</a:t>
            </a:r>
            <a:r>
              <a:rPr lang="en-US" alt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856" y="2795451"/>
            <a:ext cx="5590906" cy="100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669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حالت معمول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2936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6"/>
                </a:solidFill>
                <a:latin typeface="Source Code Pro" panose="020B0509030403020204" pitchFamily="49" charset="0"/>
              </a:rPr>
              <a:t>text mode</a:t>
            </a:r>
            <a:endParaRPr lang="en-US" sz="32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765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chemeClr val="accent2"/>
                </a:solidFill>
                <a:latin typeface="Source Code Pro" panose="020B0509030403020204" pitchFamily="49" charset="0"/>
              </a:rPr>
              <a:t>"r"</a:t>
            </a:r>
            <a:endParaRPr lang="en-US" sz="3200" dirty="0">
              <a:solidFill>
                <a:schemeClr val="accent2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5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5" y="2434994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encoding?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8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binary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3946" y="2795447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Source Code Pro" panose="020B0509030403020204" pitchFamily="49" charset="0"/>
              </a:rPr>
              <a:t>01101011</a:t>
            </a:r>
          </a:p>
        </p:txBody>
      </p:sp>
    </p:spTree>
    <p:extLst>
      <p:ext uri="{BB962C8B-B14F-4D97-AF65-F5344CB8AC3E}">
        <p14:creationId xmlns:p14="http://schemas.microsoft.com/office/powerpoint/2010/main" val="169687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ASCII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88" y="515389"/>
            <a:ext cx="6386880" cy="61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7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Unicode</a:t>
            </a:r>
            <a:endParaRPr lang="en-US" dirty="0"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37" y="2029961"/>
            <a:ext cx="861180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Source Code Pro" panose="020B0509030403020204" pitchFamily="49" charset="0"/>
              </a:rPr>
              <a:t>1 byte for the first 128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718" y="425378"/>
            <a:ext cx="5534290" cy="59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6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0" y="2775815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Yekan" panose="00000400000000000000" pitchFamily="2" charset="-78"/>
              </a:rPr>
              <a:t>بیش از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۹۵</a:t>
            </a:r>
            <a:r>
              <a:rPr lang="fa-IR" sz="3200" dirty="0" smtClean="0">
                <a:cs typeface="B Yekan" panose="00000400000000000000" pitchFamily="2" charset="-78"/>
              </a:rPr>
              <a:t> درصد صفحات وب از</a:t>
            </a:r>
            <a:r>
              <a:rPr lang="en-US" sz="3200" dirty="0" smtClean="0">
                <a:cs typeface="B Yekan" panose="00000400000000000000" pitchFamily="2" charset="-78"/>
              </a:rPr>
              <a:t> </a:t>
            </a:r>
            <a:r>
              <a:rPr lang="en-US" sz="3200" dirty="0" smtClean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utf-8</a:t>
            </a:r>
            <a:r>
              <a:rPr lang="en-US" sz="3200" dirty="0" smtClean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استفاده می‌کنند.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19" y="6409112"/>
            <a:ext cx="73248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ource Code Pro" panose="020B0509030403020204" pitchFamily="49" charset="0"/>
              </a:rPr>
              <a:t>https://w3techs.com/technologies/cross/character_encoding/ranking</a:t>
            </a:r>
          </a:p>
        </p:txBody>
      </p:sp>
    </p:spTree>
    <p:extLst>
      <p:ext uri="{BB962C8B-B14F-4D97-AF65-F5344CB8AC3E}">
        <p14:creationId xmlns:p14="http://schemas.microsoft.com/office/powerpoint/2010/main" val="418759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Source Code Pro" panose="020B0509030403020204" pitchFamily="49" charset="0"/>
              </a:rPr>
              <a:t>UTF-8 vs. UTF-16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36" y="2761034"/>
            <a:ext cx="749722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files.realpython.com/media/FileFormat.02335d0682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1038497"/>
            <a:ext cx="32099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07394" y="2106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فایل چیست؟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4357" y="986245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نام فایل-اندازه- نوع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4357" y="329330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محتویات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4357" y="5917440"/>
            <a:ext cx="36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کاراکتری که انتهای فایل را نمایش می‌دهد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158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32" y="2310303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یادآوری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3384" y="3050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escape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8551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جدید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endParaRPr lang="fa-IR" sz="4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224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تب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\t</a:t>
            </a:r>
            <a:endParaRPr lang="fa-IR" sz="4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107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جدید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fa-IR" sz="4400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400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4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82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59" y="2061556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4559" y="3119647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020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59" y="2061556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4559" y="2945080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مانند حرکت حلقه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809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559" y="2061556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94559" y="2845328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خطی که خوانده می‌شود از دور خارج می‌شود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418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متدهای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891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591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269407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34469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08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13" y="2971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open</a:t>
            </a:r>
            <a:r>
              <a:rPr lang="en-US" sz="3200" dirty="0" smtClean="0">
                <a:latin typeface="Source Code Pro" panose="020B0509030403020204" pitchFamily="49" charset="0"/>
              </a:rPr>
              <a:t>(filename, mode, encoding=None)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5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09748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74810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030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514345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3164959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5877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8525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312431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483300" y="379807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1922930" y="4028117"/>
            <a:ext cx="336176" cy="447448"/>
          </a:xfrm>
          <a:prstGeom prst="rightArrow">
            <a:avLst>
              <a:gd name="adj1" fmla="val 50000"/>
              <a:gd name="adj2" fmla="val 453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3918" y="2481943"/>
            <a:ext cx="80682" cy="387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236617" y="1743214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لیست</a:t>
            </a:r>
            <a:endParaRPr lang="en-US" sz="2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219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.read()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5622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.write(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“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19497" y="464325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همیشه رشته می‌گیرد‍‍!</a:t>
            </a:r>
            <a:endParaRPr lang="en-US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1764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619794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خروجی کد زیر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58240" y="2726576"/>
            <a:ext cx="9213669" cy="1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5910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619794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خروجی کد زیر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58240" y="2726576"/>
            <a:ext cx="9213669" cy="1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file.readline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2854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619794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خروجی کد زیر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58240" y="2726576"/>
            <a:ext cx="9213669" cy="1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file.read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file.readline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5294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560319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فایل حتما باید بسته شود!</a:t>
            </a:r>
            <a:endParaRPr lang="en-US" sz="4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863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83235" y="2829945"/>
            <a:ext cx="5145578" cy="8645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57357" y="2934392"/>
            <a:ext cx="4997334" cy="639005"/>
          </a:xfrm>
        </p:spPr>
        <p:txBody>
          <a:bodyPr>
            <a:normAutofit/>
          </a:bodyPr>
          <a:lstStyle/>
          <a:p>
            <a:pPr algn="ctr"/>
            <a:r>
              <a:rPr lang="en-US" sz="18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open</a:t>
            </a:r>
            <a:r>
              <a:rPr lang="en-US" sz="1800" dirty="0" smtClean="0">
                <a:latin typeface="Source Code Pro" panose="020B0509030403020204" pitchFamily="49" charset="0"/>
              </a:rPr>
              <a:t>(filename, mode, encoding=None)</a:t>
            </a:r>
            <a:endParaRPr lang="en-US" sz="1800" dirty="0">
              <a:latin typeface="Source Code Pro" panose="020B0509030403020204" pitchFamily="49" charset="0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472247" y="1911927"/>
            <a:ext cx="2010988" cy="135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4372495" y="3253894"/>
            <a:ext cx="2110740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1"/>
          </p:cNvCxnSpPr>
          <p:nvPr/>
        </p:nvCxnSpPr>
        <p:spPr>
          <a:xfrm flipH="1">
            <a:off x="4472247" y="3262207"/>
            <a:ext cx="2010988" cy="135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33004" y="1911927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Code Pro" panose="020B0509030403020204" pitchFamily="49" charset="0"/>
              </a:rPr>
              <a:t>file-oriented API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8989" y="1718949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raw </a:t>
            </a:r>
            <a:r>
              <a:rPr lang="en-US" u="sng" dirty="0" smtClean="0">
                <a:solidFill>
                  <a:srgbClr val="00B0E4"/>
                </a:solidFill>
                <a:latin typeface="Source Code Pro" panose="020B0509030403020204" pitchFamily="49" charset="0"/>
                <a:hlinkClick r:id="rId2"/>
              </a:rPr>
              <a:t>binary files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3359" y="3077540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Code Pro" panose="020B0509030403020204" pitchFamily="49" charset="0"/>
              </a:rPr>
              <a:t> buffered </a:t>
            </a:r>
            <a:r>
              <a:rPr lang="en-US" u="sng" dirty="0">
                <a:solidFill>
                  <a:srgbClr val="00B0E4"/>
                </a:solidFill>
                <a:latin typeface="Source Code Pro" panose="020B0509030403020204" pitchFamily="49" charset="0"/>
                <a:hlinkClick r:id="rId2"/>
              </a:rPr>
              <a:t>binary files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71388" y="4427820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Code Pro" panose="020B0509030403020204" pitchFamily="49" charset="0"/>
              </a:rPr>
              <a:t> </a:t>
            </a:r>
            <a:r>
              <a:rPr lang="en-US" u="sng" dirty="0">
                <a:solidFill>
                  <a:srgbClr val="00B0E4"/>
                </a:solidFill>
                <a:latin typeface="Source Code Pro" panose="020B0509030403020204" pitchFamily="49" charset="0"/>
                <a:hlinkClick r:id="rId3"/>
              </a:rPr>
              <a:t>text files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43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90749" y="3319151"/>
            <a:ext cx="9144000" cy="94964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file.write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90749" y="2008511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خط بعد رفتن</a:t>
            </a:r>
          </a:p>
          <a:p>
            <a:r>
              <a:rPr lang="fa-IR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مانند تلگراف است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168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06434" y="3122021"/>
            <a:ext cx="9144000" cy="94964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 line </a:t>
            </a:r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 file:</a:t>
            </a:r>
            <a:b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000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(line)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06434" y="770707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برای فایلهای با حجم بالا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4701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07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2800" dirty="0" smtClean="0">
                <a:cs typeface="B Yekan" panose="00000400000000000000" pitchFamily="2" charset="-78"/>
              </a:rPr>
              <a:t>بستن فایل معمولا فراموش می‌شود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8585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</a:p>
          <a:p>
            <a:pPr algn="l">
              <a:lnSpc>
                <a:spcPct val="170000"/>
              </a:lnSpc>
            </a:pP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744788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</a:p>
          <a:p>
            <a:pPr algn="l">
              <a:lnSpc>
                <a:spcPct val="17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801291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4859383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5016138"/>
            <a:ext cx="3866606" cy="50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0" y="5172891"/>
            <a:ext cx="600891" cy="3488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8651" y="4713374"/>
            <a:ext cx="3866606" cy="919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045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0266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متدهای دیگر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00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Source Code Pro" panose="020B0509030403020204" pitchFamily="49" charset="0"/>
              </a:rPr>
              <a:t>.tell()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96045" y="4305993"/>
            <a:ext cx="888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1400" dirty="0" err="1" smtClean="0">
                <a:cs typeface="B Yekan" panose="00000400000000000000" pitchFamily="2" charset="-78"/>
              </a:rPr>
              <a:t>عدد</a:t>
            </a:r>
            <a:r>
              <a:rPr lang="en-US" sz="1400" dirty="0" smtClean="0">
                <a:cs typeface="B Yekan" panose="00000400000000000000" pitchFamily="2" charset="-78"/>
              </a:rPr>
              <a:t> </a:t>
            </a:r>
            <a:r>
              <a:rPr lang="en-US" sz="1400" dirty="0" err="1" smtClean="0">
                <a:cs typeface="B Yekan" panose="00000400000000000000" pitchFamily="2" charset="-78"/>
              </a:rPr>
              <a:t>صحیح</a:t>
            </a:r>
            <a:r>
              <a:rPr lang="fa-IR" sz="1400" dirty="0" smtClean="0">
                <a:cs typeface="B Yekan" panose="00000400000000000000" pitchFamily="2" charset="-78"/>
              </a:rPr>
              <a:t>ی</a:t>
            </a:r>
            <a:r>
              <a:rPr lang="en-US" sz="1400" dirty="0" smtClean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را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برمی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گرداند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که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موقعیت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فعلی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شی</a:t>
            </a:r>
            <a:r>
              <a:rPr lang="en-US" sz="1400" dirty="0">
                <a:cs typeface="B Yekan" panose="00000400000000000000" pitchFamily="2" charset="-78"/>
              </a:rPr>
              <a:t> فایل </a:t>
            </a:r>
            <a:r>
              <a:rPr lang="en-US" sz="1400" dirty="0" err="1">
                <a:cs typeface="B Yekan" panose="00000400000000000000" pitchFamily="2" charset="-78"/>
              </a:rPr>
              <a:t>را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در</a:t>
            </a:r>
            <a:r>
              <a:rPr lang="en-US" sz="1400" dirty="0">
                <a:cs typeface="B Yekan" panose="00000400000000000000" pitchFamily="2" charset="-78"/>
              </a:rPr>
              <a:t> فایل </a:t>
            </a:r>
            <a:r>
              <a:rPr lang="en-US" sz="1400" dirty="0" err="1">
                <a:cs typeface="B Yekan" panose="00000400000000000000" pitchFamily="2" charset="-78"/>
              </a:rPr>
              <a:t>نشان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می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دهد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که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به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صورت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تعداد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بایت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از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ابتدای</a:t>
            </a:r>
            <a:r>
              <a:rPr lang="en-US" sz="1400" dirty="0">
                <a:cs typeface="B Yekan" panose="00000400000000000000" pitchFamily="2" charset="-78"/>
              </a:rPr>
              <a:t> فایل </a:t>
            </a:r>
            <a:r>
              <a:rPr lang="en-US" sz="1400" dirty="0" err="1">
                <a:cs typeface="B Yekan" panose="00000400000000000000" pitchFamily="2" charset="-78"/>
              </a:rPr>
              <a:t>در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حالت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باینری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 smtClean="0">
                <a:cs typeface="B Yekan" panose="00000400000000000000" pitchFamily="2" charset="-78"/>
              </a:rPr>
              <a:t>نمایش</a:t>
            </a:r>
            <a:r>
              <a:rPr lang="en-US" sz="1400" dirty="0" smtClean="0">
                <a:cs typeface="B Yekan" panose="00000400000000000000" pitchFamily="2" charset="-78"/>
              </a:rPr>
              <a:t> </a:t>
            </a:r>
            <a:r>
              <a:rPr lang="en-US" sz="1400" dirty="0">
                <a:cs typeface="B Yekan" panose="00000400000000000000" pitchFamily="2" charset="-78"/>
              </a:rPr>
              <a:t>داده </a:t>
            </a:r>
            <a:r>
              <a:rPr lang="en-US" sz="1400" dirty="0" err="1">
                <a:cs typeface="B Yekan" panose="00000400000000000000" pitchFamily="2" charset="-78"/>
              </a:rPr>
              <a:t>می</a:t>
            </a:r>
            <a:r>
              <a:rPr lang="en-US" sz="1400" dirty="0">
                <a:cs typeface="B Yekan" panose="00000400000000000000" pitchFamily="2" charset="-78"/>
              </a:rPr>
              <a:t> </a:t>
            </a:r>
            <a:r>
              <a:rPr lang="en-US" sz="1400" dirty="0" err="1">
                <a:cs typeface="B Yekan" panose="00000400000000000000" pitchFamily="2" charset="-78"/>
              </a:rPr>
              <a:t>شود</a:t>
            </a:r>
            <a:r>
              <a:rPr lang="en-US" sz="1400" dirty="0">
                <a:cs typeface="B Yeka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3247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0266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متدهای دیگر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8007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.seek()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433" y="4415753"/>
            <a:ext cx="888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400" dirty="0" smtClean="0">
                <a:cs typeface="B Yekan" panose="00000400000000000000" pitchFamily="2" charset="-78"/>
              </a:rPr>
              <a:t>تغییر موقعیت فایل</a:t>
            </a:r>
            <a:r>
              <a:rPr lang="en-US" sz="1400" dirty="0" smtClean="0">
                <a:cs typeface="B Yekan" panose="00000400000000000000" pitchFamily="2" charset="-78"/>
              </a:rPr>
              <a:t> </a:t>
            </a:r>
            <a:r>
              <a:rPr lang="fa-IR" sz="1400" dirty="0" smtClean="0">
                <a:cs typeface="B Yekan" panose="00000400000000000000" pitchFamily="2" charset="-78"/>
              </a:rPr>
              <a:t> نسبت به </a:t>
            </a:r>
            <a:r>
              <a:rPr lang="en-US" sz="1400" dirty="0" smtClean="0">
                <a:cs typeface="B Yekan" panose="00000400000000000000" pitchFamily="2" charset="-78"/>
              </a:rPr>
              <a:t>whence</a:t>
            </a:r>
          </a:p>
          <a:p>
            <a:pPr algn="r" rtl="1"/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53039" y="4046421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  <a:latin typeface="Source Code Pro" panose="020B0509030403020204" pitchFamily="49" charset="0"/>
              </a:rPr>
              <a:t>f.seek</a:t>
            </a:r>
            <a:r>
              <a:rPr lang="en-US" dirty="0">
                <a:solidFill>
                  <a:srgbClr val="002060"/>
                </a:solidFill>
                <a:latin typeface="Source Code Pro" panose="020B0509030403020204" pitchFamily="49" charset="0"/>
              </a:rPr>
              <a:t>(offset, whence)</a:t>
            </a:r>
          </a:p>
        </p:txBody>
      </p:sp>
      <p:sp>
        <p:nvSpPr>
          <p:cNvPr id="8" name="Rectangle 7"/>
          <p:cNvSpPr/>
          <p:nvPr/>
        </p:nvSpPr>
        <p:spPr>
          <a:xfrm>
            <a:off x="9265920" y="4826477"/>
            <a:ext cx="2215959" cy="1723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543383" y="5088087"/>
            <a:ext cx="1661032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whence</a:t>
            </a:r>
          </a:p>
          <a:p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en-US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0 = </a:t>
            </a:r>
            <a:r>
              <a:rPr lang="fa-IR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اول</a:t>
            </a:r>
            <a:endParaRPr lang="en-US" sz="1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en-US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= </a:t>
            </a:r>
            <a:r>
              <a:rPr lang="fa-IR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موقعیت فعلی</a:t>
            </a:r>
            <a:endParaRPr lang="en-US" sz="1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en-US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2 = </a:t>
            </a:r>
            <a:r>
              <a:rPr lang="fa-IR" sz="1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آخر</a:t>
            </a:r>
            <a:endParaRPr lang="en-US" sz="1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33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2028629"/>
            <a:ext cx="973590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7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29" y="269268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توجه: </a:t>
            </a:r>
            <a:r>
              <a:rPr lang="fa-IR" sz="2400" dirty="0" smtClean="0">
                <a:cs typeface="B Yekan" panose="00000400000000000000" pitchFamily="2" charset="-78"/>
              </a:rPr>
              <a:t>در حالت تکست برای </a:t>
            </a:r>
            <a:r>
              <a:rPr lang="en-US" sz="2400" dirty="0" smtClean="0">
                <a:cs typeface="B Yekan" panose="00000400000000000000" pitchFamily="2" charset="-78"/>
              </a:rPr>
              <a:t> seek </a:t>
            </a:r>
            <a:r>
              <a:rPr lang="fa-IR" sz="2400" dirty="0" smtClean="0">
                <a:cs typeface="B Yekan" panose="00000400000000000000" pitchFamily="2" charset="-78"/>
              </a:rPr>
              <a:t>فقط از ابتدا درست است.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1768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61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600" dirty="0" smtClean="0">
                <a:cs typeface="B Yekan" panose="00000400000000000000" pitchFamily="2" charset="-78"/>
              </a:rPr>
              <a:t>نوشته‌های ساختار دار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767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64" y="3152736"/>
            <a:ext cx="9726382" cy="55252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676390" y="3705263"/>
            <a:ext cx="1269076" cy="662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نام فایل</a:t>
            </a:r>
          </a:p>
          <a:p>
            <a:pPr rtl="1"/>
            <a:r>
              <a:rPr lang="fa-IR" sz="16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(رشته)</a:t>
            </a:r>
            <a:endParaRPr lang="en-US" sz="16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576937" y="2489955"/>
            <a:ext cx="1344198" cy="689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9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شیوه استفاده</a:t>
            </a:r>
          </a:p>
          <a:p>
            <a:pPr rtl="1"/>
            <a:r>
              <a:rPr lang="fa-IR" sz="16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(رشته)</a:t>
            </a:r>
            <a:endParaRPr lang="en-US" sz="16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9627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6668" y="3460466"/>
            <a:ext cx="82269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0072AA"/>
                </a:solidFill>
                <a:latin typeface="Source Code Pro" panose="020B0509030403020204" pitchFamily="49" charset="0"/>
              </a:rPr>
              <a:t>JSON</a:t>
            </a:r>
          </a:p>
          <a:p>
            <a:pPr algn="ctr"/>
            <a:r>
              <a:rPr lang="en-US" sz="3600" dirty="0" smtClean="0">
                <a:solidFill>
                  <a:srgbClr val="0072AA"/>
                </a:solidFill>
                <a:latin typeface="Source Code Pro" panose="020B0509030403020204" pitchFamily="49" charset="0"/>
              </a:rPr>
              <a:t> (</a:t>
            </a:r>
            <a:r>
              <a:rPr lang="en-US" sz="3600" dirty="0">
                <a:solidFill>
                  <a:srgbClr val="0072AA"/>
                </a:solidFill>
                <a:latin typeface="Source Code Pro" panose="020B0509030403020204" pitchFamily="49" charset="0"/>
              </a:rPr>
              <a:t>JavaScript Object Notation)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60" y="1489391"/>
            <a:ext cx="2290948" cy="18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54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401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200" dirty="0" smtClean="0">
                <a:cs typeface="B Yekan" panose="00000400000000000000" pitchFamily="2" charset="-78"/>
              </a:rPr>
              <a:t>فرمت داده مستقل از زبان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79387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45" y="0"/>
            <a:ext cx="5229955" cy="69065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64073" y="5777346"/>
            <a:ext cx="4792151" cy="947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8560" y="5893724"/>
            <a:ext cx="4441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Source Code Pro" panose="020B0509030403020204" pitchFamily="49" charset="0"/>
              </a:rPr>
              <a:t>Douglas </a:t>
            </a:r>
            <a:r>
              <a:rPr lang="en-US" dirty="0" err="1">
                <a:solidFill>
                  <a:srgbClr val="202122"/>
                </a:solidFill>
                <a:latin typeface="Source Code Pro" panose="020B0509030403020204" pitchFamily="49" charset="0"/>
              </a:rPr>
              <a:t>Crockford</a:t>
            </a:r>
            <a:r>
              <a:rPr lang="en-US" dirty="0">
                <a:solidFill>
                  <a:srgbClr val="202122"/>
                </a:solidFill>
                <a:latin typeface="Source Code Pro" panose="020B0509030403020204" pitchFamily="49" charset="0"/>
              </a:rPr>
              <a:t> at the Yahoo Building (2007)</a:t>
            </a:r>
          </a:p>
          <a:p>
            <a:r>
              <a:rPr lang="en-US" dirty="0">
                <a:latin typeface="Source Code Pro" panose="020B0509030403020204" pitchFamily="49" charset="0"/>
              </a:rPr>
              <a:t/>
            </a:r>
            <a:br>
              <a:rPr lang="en-US" dirty="0">
                <a:latin typeface="Source Code Pro" panose="020B0509030403020204" pitchFamily="49" charset="0"/>
              </a:rPr>
            </a:b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927" y="2512951"/>
            <a:ext cx="64950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02122"/>
                </a:solidFill>
                <a:latin typeface="Source Code Pro" panose="020B0509030403020204" pitchFamily="49" charset="0"/>
              </a:rPr>
              <a:t>real-time </a:t>
            </a:r>
            <a:r>
              <a:rPr lang="en-US" sz="1600" dirty="0">
                <a:solidFill>
                  <a:srgbClr val="202122"/>
                </a:solidFill>
                <a:latin typeface="Source Code Pro" panose="020B0509030403020204" pitchFamily="49" charset="0"/>
              </a:rPr>
              <a:t>server-to-browser session communication protocol without using browser plugins such </a:t>
            </a:r>
            <a:r>
              <a:rPr lang="en-US" sz="1600" dirty="0" smtClean="0">
                <a:solidFill>
                  <a:srgbClr val="202122"/>
                </a:solidFill>
                <a:latin typeface="Source Code Pro" panose="020B0509030403020204" pitchFamily="49" charset="0"/>
              </a:rPr>
              <a:t>as</a:t>
            </a:r>
            <a:r>
              <a:rPr lang="en-US" sz="1600" dirty="0">
                <a:solidFill>
                  <a:srgbClr val="202122"/>
                </a:solidFill>
                <a:latin typeface="Source Code Pro" panose="020B0509030403020204" pitchFamily="49" charset="0"/>
              </a:rPr>
              <a:t> </a:t>
            </a:r>
            <a:r>
              <a:rPr lang="en-US" sz="1600" dirty="0">
                <a:solidFill>
                  <a:srgbClr val="3366CC"/>
                </a:solidFill>
                <a:latin typeface="Source Code Pro" panose="020B0509030403020204" pitchFamily="49" charset="0"/>
                <a:hlinkClick r:id="rId3" tooltip="Adobe Flash"/>
              </a:rPr>
              <a:t>Flash</a:t>
            </a:r>
            <a:r>
              <a:rPr lang="en-US" sz="1600" dirty="0">
                <a:solidFill>
                  <a:srgbClr val="202122"/>
                </a:solidFill>
                <a:latin typeface="Source Code Pro" panose="020B0509030403020204" pitchFamily="49" charset="0"/>
              </a:rPr>
              <a:t> or </a:t>
            </a:r>
            <a:r>
              <a:rPr lang="en-US" sz="1600" dirty="0">
                <a:solidFill>
                  <a:srgbClr val="3366CC"/>
                </a:solidFill>
                <a:latin typeface="Source Code Pro" panose="020B0509030403020204" pitchFamily="49" charset="0"/>
                <a:hlinkClick r:id="rId4" tooltip="Java (programming language)"/>
              </a:rPr>
              <a:t>Java</a:t>
            </a:r>
            <a:r>
              <a:rPr lang="en-US" sz="1600" dirty="0">
                <a:solidFill>
                  <a:srgbClr val="202122"/>
                </a:solidFill>
                <a:latin typeface="Source Code Pro" panose="020B0509030403020204" pitchFamily="49" charset="0"/>
              </a:rPr>
              <a:t> applets, the dominant methods used in the early </a:t>
            </a:r>
            <a:r>
              <a:rPr lang="en-US" sz="1600" dirty="0" smtClean="0">
                <a:solidFill>
                  <a:srgbClr val="202122"/>
                </a:solidFill>
                <a:latin typeface="Source Code Pro" panose="020B0509030403020204" pitchFamily="49" charset="0"/>
              </a:rPr>
              <a:t>2000s.</a:t>
            </a:r>
            <a:endParaRPr lang="en-US" sz="1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41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5" y="365125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واژه نامه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42" y="1985789"/>
            <a:ext cx="331516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07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803861" y="1092291"/>
            <a:ext cx="8113223" cy="452431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"Jane"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lastName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"Doe"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"hobbies"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"running"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"sky diving"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"singing"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ource Code Pro" panose="020B0509030403020204" pitchFamily="49" charset="0"/>
              </a:rPr>
              <a:t>35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"children"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"Alice"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ource Code Pro" panose="020B0509030403020204" pitchFamily="49" charset="0"/>
              </a:rPr>
              <a:t>6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  <a:endParaRPr lang="en-US" altLang="en-US" dirty="0">
              <a:solidFill>
                <a:srgbClr val="212529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	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firstName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"Bob"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"age"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dirty="0" smtClean="0">
                <a:solidFill>
                  <a:srgbClr val="212529"/>
                </a:solidFill>
                <a:latin typeface="Source Code Pro" panose="020B050903040302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12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315393" y="2884421"/>
            <a:ext cx="5313218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import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3315393" y="3898574"/>
            <a:ext cx="5313218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fa-IR" altLang="en-US" sz="3600" dirty="0" smtClean="0">
                <a:solidFill>
                  <a:srgbClr val="204A87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بدون نصب</a:t>
            </a:r>
            <a:endParaRPr lang="en-US" altLang="en-US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53817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7841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ource Code Pro" panose="020B0509030403020204" pitchFamily="49" charset="0"/>
              </a:rPr>
              <a:t>Serialization </a:t>
            </a:r>
          </a:p>
        </p:txBody>
      </p:sp>
    </p:spTree>
    <p:extLst>
      <p:ext uri="{BB962C8B-B14F-4D97-AF65-F5344CB8AC3E}">
        <p14:creationId xmlns:p14="http://schemas.microsoft.com/office/powerpoint/2010/main" val="466600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1716" y="2317212"/>
            <a:ext cx="6650182" cy="1846659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"president"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Zaphod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Beeblebrox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"species"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Betelgeusian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“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638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02626" y="2863528"/>
            <a:ext cx="7988531" cy="61555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with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Source Code Pro" panose="020B0509030403020204" pitchFamily="49" charset="0"/>
              </a:rPr>
              <a:t>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data_file.json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"w"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write_file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12529"/>
                </a:solidFill>
                <a:latin typeface="Source Code Pro" panose="020B050903040302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dump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(data,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write_file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7615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6977" y="1756357"/>
            <a:ext cx="619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json.dump</a:t>
            </a:r>
            <a:r>
              <a:rPr lang="en-US" sz="2800" dirty="0">
                <a:latin typeface="Source Code Pro" panose="020B0509030403020204" pitchFamily="49" charset="0"/>
              </a:rPr>
              <a:t>(data, </a:t>
            </a:r>
            <a:r>
              <a:rPr lang="en-US" sz="2800" dirty="0" err="1">
                <a:latin typeface="Source Code Pro" panose="020B0509030403020204" pitchFamily="49" charset="0"/>
              </a:rPr>
              <a:t>write_file</a:t>
            </a:r>
            <a:r>
              <a:rPr lang="en-US" sz="2800" dirty="0"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88040" y="268738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4303" y="2687381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فایل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24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باز کردن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793" y="3038643"/>
            <a:ext cx="5590906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11142" y="3749040"/>
            <a:ext cx="0" cy="116259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6416" y="3722914"/>
            <a:ext cx="50945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939142" y="4767943"/>
            <a:ext cx="9144000" cy="728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پسوند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8661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6" y="1096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600" dirty="0" smtClean="0">
                <a:cs typeface="B Yekan" panose="00000400000000000000" pitchFamily="2" charset="-78"/>
              </a:rPr>
              <a:t>سریال کردن بدون رایت کردن</a:t>
            </a:r>
            <a:endParaRPr lang="en-US" sz="3600" dirty="0">
              <a:cs typeface="B Yekan" panose="00000400000000000000" pitchFamily="2" charset="-7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7285" y="2943407"/>
            <a:ext cx="4474302" cy="140346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dumps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522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66161" y="2771960"/>
            <a:ext cx="6284421" cy="73866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dumps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dumps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FMono-Regular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26822" y="1550882"/>
            <a:ext cx="6284421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a-IR" altLang="en-US" sz="3600" dirty="0" smtClean="0">
                <a:solidFill>
                  <a:srgbClr val="8F5902"/>
                </a:solidFill>
                <a:latin typeface="SFMono-Regular"/>
                <a:cs typeface="B Yekan" panose="00000400000000000000" pitchFamily="2" charset="-78"/>
              </a:rPr>
              <a:t>تورفتگی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11860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49" y="755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ource Code Pro" panose="020B0509030403020204" pitchFamily="49" charset="0"/>
              </a:rPr>
              <a:t>Deserialization </a:t>
            </a:r>
          </a:p>
        </p:txBody>
      </p:sp>
    </p:spTree>
    <p:extLst>
      <p:ext uri="{BB962C8B-B14F-4D97-AF65-F5344CB8AC3E}">
        <p14:creationId xmlns:p14="http://schemas.microsoft.com/office/powerpoint/2010/main" val="1345315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51017" y="1701190"/>
            <a:ext cx="6068291" cy="323165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blackjack_hand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ource Code Pro" panose="020B0509030403020204" pitchFamily="49" charset="0"/>
              </a:rPr>
              <a:t>8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"Q"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encoded_hand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dumps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blackjack_hand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decoded_hand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loads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encoded_hand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blackjack_hand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decoded_hand</a:t>
            </a:r>
            <a:endParaRPr lang="en-US" altLang="en-US" sz="1500" dirty="0">
              <a:solidFill>
                <a:srgbClr val="212529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ource Code Pro" panose="020B0509030403020204" pitchFamily="49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blackjack_hand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ource Code Pro" panose="020B0509030403020204" pitchFamily="49" charset="0"/>
              </a:rPr>
              <a:t>&lt;class 'tuple'&gt;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decoded_hand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ource Code Pro" panose="020B0509030403020204" pitchFamily="49" charset="0"/>
              </a:rPr>
              <a:t>&lt;class 'list'&gt;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blackjack_hand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==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decoded_hand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365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09679" y="3234368"/>
            <a:ext cx="7263527" cy="61555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with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open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data_file.json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"r"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ource Code Pro" panose="020B0509030403020204" pitchFamily="49" charset="0"/>
              </a:rPr>
              <a:t>as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read_file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:</a:t>
            </a:r>
            <a:endParaRPr lang="en-US" altLang="en-US" sz="2000" dirty="0">
              <a:solidFill>
                <a:srgbClr val="212529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json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load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read_file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29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1309" y="630942"/>
            <a:ext cx="9035933" cy="504753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json_string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""</a:t>
            </a:r>
            <a:r>
              <a:rPr lang="en-US" altLang="en-US" sz="1600" dirty="0" smtClean="0">
                <a:solidFill>
                  <a:srgbClr val="4E9A06"/>
                </a:solidFill>
                <a:latin typeface="SFMono-Regular"/>
              </a:rPr>
              <a:t>"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{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"researcher":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"name": "Ford Prefect",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"species":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Betelgeusian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212529"/>
                </a:solidFill>
                <a:latin typeface="SFMono-Regular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"relatives": 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"name":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Zaphod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Beeblebrox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lang="en-US" altLang="en-US" sz="1600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212529"/>
                </a:solidFill>
                <a:latin typeface="SFMono-Regular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"species": 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Betelgeusian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“</a:t>
            </a:r>
          </a:p>
          <a:p>
            <a:pPr lvl="0"/>
            <a:r>
              <a:rPr lang="en-US" altLang="en-US" sz="1600" dirty="0">
                <a:solidFill>
                  <a:srgbClr val="4E9A06"/>
                </a:solidFill>
                <a:latin typeface="SFMono-Regular"/>
              </a:rPr>
              <a:t>	</a:t>
            </a:r>
            <a:r>
              <a:rPr lang="en-US" altLang="en-US" sz="1600" dirty="0" smtClean="0">
                <a:solidFill>
                  <a:srgbClr val="4E9A06"/>
                </a:solidFill>
                <a:latin typeface="SFMono-Regular"/>
              </a:rPr>
              <a:t>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}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	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]</a:t>
            </a:r>
          </a:p>
          <a:p>
            <a:pPr lvl="0"/>
            <a:r>
              <a:rPr lang="en-US" altLang="en-US" sz="1600" dirty="0" smtClean="0">
                <a:solidFill>
                  <a:srgbClr val="4E9A06"/>
                </a:solidFill>
                <a:latin typeface="SFMono-Regular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</a:p>
          <a:p>
            <a:pPr lvl="0"/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""</a:t>
            </a:r>
            <a:r>
              <a:rPr lang="en-US" altLang="en-US" sz="1600" dirty="0" smtClean="0">
                <a:solidFill>
                  <a:srgbClr val="4E9A06"/>
                </a:solidFill>
                <a:latin typeface="SFMono-Regular"/>
              </a:rPr>
              <a:t>"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4E9A06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4E9A06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json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loads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</a:rPr>
              <a:t>json_string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020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2690" y="1897673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Source Code Pro" panose="020B0509030403020204" pitchFamily="49" charset="0"/>
              </a:rPr>
              <a:t> Real World </a:t>
            </a:r>
            <a:endParaRPr lang="en-US" sz="2800" b="1" i="0" dirty="0">
              <a:solidFill>
                <a:srgbClr val="222222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2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33897" y="1701331"/>
            <a:ext cx="2851265" cy="86177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json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04A87"/>
                </a:solidFill>
                <a:effectLst/>
                <a:latin typeface="SFMono-Regular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requests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33897" y="2744691"/>
            <a:ext cx="4469493" cy="63709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4E9A06"/>
                </a:solidFill>
                <a:effectLst/>
                <a:latin typeface="SFMono-Regular"/>
              </a:rPr>
              <a:t>"https://jsonplaceholder.typicode.com/todos"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sz="1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loads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34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07724" y="1626447"/>
            <a:ext cx="3534942" cy="2308324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()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True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)</a:t>
            </a:r>
            <a:endParaRPr lang="en-US" altLang="en-US" sz="2000" dirty="0">
              <a:solidFill>
                <a:srgbClr val="212529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C757D"/>
                </a:solidFill>
                <a:effectLst/>
                <a:latin typeface="SFMono-Regular"/>
              </a:rPr>
              <a:t>&lt;class 'list'&gt;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todos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[: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CF"/>
                </a:solidFill>
                <a:effectLst/>
                <a:latin typeface="SFMono-Regular"/>
              </a:rPr>
              <a:t>10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]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F5902"/>
                </a:solidFill>
                <a:effectLst/>
                <a:latin typeface="SFMono-Regular"/>
              </a:rPr>
              <a:t>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1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پسوند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913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Yekan" panose="00000400000000000000" pitchFamily="2" charset="-78"/>
              </a:rPr>
              <a:t>مدهای خواندن فایل</a:t>
            </a:r>
            <a:r>
              <a:rPr lang="en-US" sz="3200" dirty="0" smtClean="0">
                <a:cs typeface="B Yekan" panose="00000400000000000000" pitchFamily="2" charset="-78"/>
              </a:rPr>
              <a:t>:</a:t>
            </a:r>
            <a:endParaRPr lang="en-US" sz="32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2815" y="2253677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en-US" sz="4000" dirty="0">
                <a:latin typeface="Source Code Pro" panose="020B0509030403020204" pitchFamily="49" charset="0"/>
              </a:rPr>
              <a:t>r</a:t>
            </a:r>
          </a:p>
          <a:p>
            <a:pPr algn="ctr" rtl="1"/>
            <a:r>
              <a:rPr lang="en-US" sz="4000" dirty="0">
                <a:latin typeface="Source Code Pro" panose="020B0509030403020204" pitchFamily="49" charset="0"/>
              </a:rPr>
              <a:t>w</a:t>
            </a:r>
          </a:p>
          <a:p>
            <a:pPr algn="ctr" rtl="1"/>
            <a:r>
              <a:rPr lang="en-US" sz="4000" dirty="0">
                <a:latin typeface="Source Code Pro" panose="020B0509030403020204" pitchFamily="49" charset="0"/>
              </a:rPr>
              <a:t>a</a:t>
            </a:r>
          </a:p>
          <a:p>
            <a:pPr algn="ctr" rtl="1"/>
            <a:r>
              <a:rPr lang="en-US" sz="4000" dirty="0">
                <a:latin typeface="Source Code Pro" panose="020B0509030403020204" pitchFamily="49" charset="0"/>
              </a:rPr>
              <a:t>r+</a:t>
            </a:r>
            <a:endParaRPr lang="en-US" sz="40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3259" y="222873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>
              <a:lnSpc>
                <a:spcPct val="200000"/>
              </a:lnSpc>
            </a:pPr>
            <a:r>
              <a:rPr lang="fa-IR" sz="2000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</a:t>
            </a:r>
            <a:r>
              <a:rPr lang="fa-IR" sz="2000" dirty="0" smtClean="0">
                <a:cs typeface="B Yekan" panose="00000400000000000000" pitchFamily="2" charset="-78"/>
              </a:rPr>
              <a:t> خواندن</a:t>
            </a:r>
            <a:endParaRPr lang="en-US" sz="2000" dirty="0">
              <a:cs typeface="B Yekan" panose="00000400000000000000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fa-IR" sz="2000" dirty="0" smtClean="0">
                <a:solidFill>
                  <a:srgbClr val="FF0000"/>
                </a:solidFill>
                <a:cs typeface="B Yekan" panose="00000400000000000000" pitchFamily="2" charset="-78"/>
              </a:rPr>
              <a:t>فقط</a:t>
            </a:r>
            <a:r>
              <a:rPr lang="fa-IR" sz="2000" dirty="0" smtClean="0">
                <a:cs typeface="B Yekan" panose="00000400000000000000" pitchFamily="2" charset="-78"/>
              </a:rPr>
              <a:t> نوشتن</a:t>
            </a:r>
            <a:endParaRPr lang="en-US" sz="2000" dirty="0">
              <a:cs typeface="B Yekan" panose="00000400000000000000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fa-IR" sz="2000" dirty="0" smtClean="0">
                <a:cs typeface="B Yekan" panose="00000400000000000000" pitchFamily="2" charset="-78"/>
              </a:rPr>
              <a:t>اضافه کردن (</a:t>
            </a:r>
            <a:r>
              <a:rPr lang="fa-IR" sz="20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به آخر</a:t>
            </a:r>
            <a:r>
              <a:rPr lang="fa-IR" sz="2000" dirty="0" smtClean="0">
                <a:cs typeface="B Yekan" panose="00000400000000000000" pitchFamily="2" charset="-78"/>
              </a:rPr>
              <a:t>)</a:t>
            </a:r>
            <a:endParaRPr lang="en-US" sz="2000" dirty="0">
              <a:cs typeface="B Yekan" panose="00000400000000000000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fa-IR" sz="2000" dirty="0" smtClean="0">
                <a:cs typeface="B Yekan" panose="00000400000000000000" pitchFamily="2" charset="-78"/>
              </a:rPr>
              <a:t>خواندن و نوشتن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042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96786"/>
              </p:ext>
            </p:extLst>
          </p:nvPr>
        </p:nvGraphicFramePr>
        <p:xfrm>
          <a:off x="2809875" y="2995454"/>
          <a:ext cx="6572250" cy="1737360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640761757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203339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کاراکتر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معنا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9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'r'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خواندن فایل (پیشفرض)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'w'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با</a:t>
                      </a:r>
                      <a:r>
                        <a:rPr lang="fa-IR" baseline="0" dirty="0">
                          <a:effectLst/>
                          <a:cs typeface="B Yekan" panose="00000400000000000000" pitchFamily="2" charset="-78"/>
                        </a:rPr>
                        <a:t> مود نوشتن باز می‌شود، در صورت موجود بودن خالی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35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rb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 or 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wb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به صورت </a:t>
                      </a:r>
                      <a:r>
                        <a:rPr lang="fa-IR" dirty="0" smtClean="0">
                          <a:effectLst/>
                          <a:cs typeface="B Yekan" panose="00000400000000000000" pitchFamily="2" charset="-78"/>
                        </a:rPr>
                        <a:t>باینری</a:t>
                      </a:r>
                      <a:r>
                        <a:rPr lang="fa-IR" baseline="0" dirty="0" smtClean="0">
                          <a:effectLst/>
                          <a:cs typeface="B Yekan" panose="00000400000000000000" pitchFamily="2" charset="-78"/>
                        </a:rPr>
                        <a:t> </a:t>
                      </a:r>
                      <a:r>
                        <a:rPr lang="fa-IR" baseline="0" dirty="0">
                          <a:effectLst/>
                          <a:cs typeface="B Yekan" panose="00000400000000000000" pitchFamily="2" charset="-78"/>
                        </a:rPr>
                        <a:t>باز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2786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97925" y="2137306"/>
            <a:ext cx="6994214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‘file_name.txt‘,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fa-IR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r</a:t>
            </a:r>
            <a:r>
              <a:rPr kumimoji="0" lang="fa-IR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63175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مود خواندن و نوشتن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735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747</Words>
  <Application>Microsoft Office PowerPoint</Application>
  <PresentationFormat>Widescreen</PresentationFormat>
  <Paragraphs>250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B Yekan</vt:lpstr>
      <vt:lpstr>Calibri</vt:lpstr>
      <vt:lpstr>Calibri Light</vt:lpstr>
      <vt:lpstr>SFMono-Regular</vt:lpstr>
      <vt:lpstr>Source Code Pro</vt:lpstr>
      <vt:lpstr>source sans pro</vt:lpstr>
      <vt:lpstr>Office Theme</vt:lpstr>
      <vt:lpstr>Files</vt:lpstr>
      <vt:lpstr>PowerPoint Presentation</vt:lpstr>
      <vt:lpstr>open(filename, mode, encoding=None)</vt:lpstr>
      <vt:lpstr>open(filename, mode, encoding=None)</vt:lpstr>
      <vt:lpstr>PowerPoint Presentation</vt:lpstr>
      <vt:lpstr>باز کردن فایل</vt:lpstr>
      <vt:lpstr>پسوند چیست؟</vt:lpstr>
      <vt:lpstr>مدهای خواندن فایل:</vt:lpstr>
      <vt:lpstr>مود خواندن و نوشتن</vt:lpstr>
      <vt:lpstr>فایل‌ها حتما باید بسته شوند!</vt:lpstr>
      <vt:lpstr>PowerPoint Presentation</vt:lpstr>
      <vt:lpstr>حالت معمول</vt:lpstr>
      <vt:lpstr>encoding?</vt:lpstr>
      <vt:lpstr>binary</vt:lpstr>
      <vt:lpstr>ASCII</vt:lpstr>
      <vt:lpstr>Unicode</vt:lpstr>
      <vt:lpstr>1 byte for the first 128</vt:lpstr>
      <vt:lpstr>بیش از ۹۵ درصد صفحات وب از utf-8 استفاده می‌کنند.</vt:lpstr>
      <vt:lpstr>UTF-8 vs. UTF-16</vt:lpstr>
      <vt:lpstr>یادآوری</vt:lpstr>
      <vt:lpstr>خط جدید</vt:lpstr>
      <vt:lpstr>یک تب</vt:lpstr>
      <vt:lpstr>خط جدید</vt:lpstr>
      <vt:lpstr>خواندن فایل</vt:lpstr>
      <vt:lpstr>خواندن فایل</vt:lpstr>
      <vt:lpstr>خواندن فایل</vt:lpstr>
      <vt:lpstr>متدهای فایل</vt:lpstr>
      <vt:lpstr>.readline()</vt:lpstr>
      <vt:lpstr>خواندن فایل</vt:lpstr>
      <vt:lpstr>خواندن فایل</vt:lpstr>
      <vt:lpstr>خواندن فایل</vt:lpstr>
      <vt:lpstr>.readlines()</vt:lpstr>
      <vt:lpstr>readlines</vt:lpstr>
      <vt:lpstr>.read()</vt:lpstr>
      <vt:lpstr>.write(“Hello World!")</vt:lpstr>
      <vt:lpstr>سوال خروجی کد زیر چیست؟</vt:lpstr>
      <vt:lpstr>سوال خروجی کد زیر چیست؟</vt:lpstr>
      <vt:lpstr>سوال خروجی کد زیر چیست؟</vt:lpstr>
      <vt:lpstr>فایل حتما باید بسته شود!</vt:lpstr>
      <vt:lpstr>file.write("\n")</vt:lpstr>
      <vt:lpstr>for line in file: print(line)</vt:lpstr>
      <vt:lpstr>بستن فایل معمولا فراموش می‌شود</vt:lpstr>
      <vt:lpstr>روشی دیگر برای خواندن فایل</vt:lpstr>
      <vt:lpstr>روشی دیگر برای خواندن فایل</vt:lpstr>
      <vt:lpstr>متدهای دیگر</vt:lpstr>
      <vt:lpstr>متدهای دیگر</vt:lpstr>
      <vt:lpstr>PowerPoint Presentation</vt:lpstr>
      <vt:lpstr>توجه: در حالت تکست برای  seek فقط از ابتدا درست است.</vt:lpstr>
      <vt:lpstr>نوشته‌های ساختار دار</vt:lpstr>
      <vt:lpstr>PowerPoint Presentation</vt:lpstr>
      <vt:lpstr>فرمت داده مستقل از زبان</vt:lpstr>
      <vt:lpstr>PowerPoint Presentation</vt:lpstr>
      <vt:lpstr>واژه نامه</vt:lpstr>
      <vt:lpstr>PowerPoint Presentation</vt:lpstr>
      <vt:lpstr>import json </vt:lpstr>
      <vt:lpstr>Serialization </vt:lpstr>
      <vt:lpstr>PowerPoint Presentation</vt:lpstr>
      <vt:lpstr>PowerPoint Presentation</vt:lpstr>
      <vt:lpstr>PowerPoint Presentation</vt:lpstr>
      <vt:lpstr>سریال کردن بدون رایت کردن</vt:lpstr>
      <vt:lpstr>PowerPoint Presentation</vt:lpstr>
      <vt:lpstr>Deserialization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PC</dc:creator>
  <cp:lastModifiedBy>PC</cp:lastModifiedBy>
  <cp:revision>50</cp:revision>
  <dcterms:created xsi:type="dcterms:W3CDTF">2023-06-05T18:09:23Z</dcterms:created>
  <dcterms:modified xsi:type="dcterms:W3CDTF">2023-06-05T19:36:46Z</dcterms:modified>
</cp:coreProperties>
</file>