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59" r:id="rId10"/>
    <p:sldId id="269" r:id="rId11"/>
    <p:sldId id="270" r:id="rId12"/>
    <p:sldId id="271" r:id="rId13"/>
    <p:sldId id="275" r:id="rId14"/>
    <p:sldId id="272" r:id="rId15"/>
    <p:sldId id="276" r:id="rId16"/>
    <p:sldId id="277" r:id="rId17"/>
    <p:sldId id="278" r:id="rId18"/>
    <p:sldId id="273" r:id="rId19"/>
    <p:sldId id="279" r:id="rId20"/>
    <p:sldId id="280" r:id="rId21"/>
    <p:sldId id="274" r:id="rId22"/>
    <p:sldId id="281" r:id="rId23"/>
    <p:sldId id="282" r:id="rId24"/>
    <p:sldId id="283" r:id="rId25"/>
    <p:sldId id="284" r:id="rId26"/>
    <p:sldId id="285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6AFF-E8B6-4AE6-AD61-DD92B8873DFE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183" y="3790406"/>
            <a:ext cx="9144000" cy="1193800"/>
          </a:xfrm>
        </p:spPr>
        <p:txBody>
          <a:bodyPr/>
          <a:lstStyle/>
          <a:p>
            <a:r>
              <a:rPr lang="en-US" b="1" dirty="0">
                <a:latin typeface="Source Code Pro" panose="020B0509030403020204" pitchFamily="49" charset="0"/>
              </a:rPr>
              <a:t>file/IO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183" y="4984206"/>
            <a:ext cx="9144000" cy="1655762"/>
          </a:xfrm>
        </p:spPr>
        <p:txBody>
          <a:bodyPr>
            <a:normAutofit/>
          </a:bodyPr>
          <a:lstStyle/>
          <a:p>
            <a:r>
              <a:rPr lang="fa-IR" sz="4000" dirty="0">
                <a:solidFill>
                  <a:schemeClr val="accent2"/>
                </a:solidFill>
                <a:cs typeface="B Yekan" panose="00000400000000000000" pitchFamily="2" charset="-78"/>
              </a:rPr>
              <a:t>فایل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38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817" y="1933303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حتما باید بسته شوند!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693817" y="2490039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مسولیت ماست</a:t>
            </a:r>
            <a:endParaRPr lang="en-US" sz="24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296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56856" y="2050003"/>
            <a:ext cx="5590906" cy="2400657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‘file_name.txt'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نوشتن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 ,</a:t>
            </a:r>
            <a:r>
              <a:rPr kumimoji="0" lang="en-US" altLang="en-US" sz="3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kumimoji="0" lang="fa-IR" altLang="en-US" sz="3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  <a:cs typeface="B Yekan" panose="00000400000000000000" pitchFamily="2" charset="-78"/>
              </a:rPr>
              <a:t>خواندن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file.close</a:t>
            </a:r>
            <a:r>
              <a:rPr lang="en-US" altLang="en-US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6856" y="2795451"/>
            <a:ext cx="5590906" cy="10058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2155371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781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متدهای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950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32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017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1720986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815737" y="2694078"/>
            <a:ext cx="666206" cy="27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651580" y="2344692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7013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1720986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815737" y="3097488"/>
            <a:ext cx="666206" cy="27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651580" y="2748102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001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1720986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4" name="Right Arrow 3"/>
          <p:cNvSpPr/>
          <p:nvPr/>
        </p:nvSpPr>
        <p:spPr>
          <a:xfrm>
            <a:off x="1815737" y="3514345"/>
            <a:ext cx="666206" cy="27432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651580" y="3164959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</a:t>
            </a:r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010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32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readlines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1830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1097280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خواندن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36617" y="1720986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فایل‌ها به صورت ابتدا تا انتها خوانده می‌شوند.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3937" y="2481943"/>
            <a:ext cx="6309360" cy="3879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fa-IR" dirty="0">
                <a:latin typeface="Source Code Pro" panose="020B0509030403020204" pitchFamily="49" charset="0"/>
              </a:rPr>
              <a:t>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3483300" y="3798071"/>
            <a:ext cx="9144000" cy="623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18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readlines</a:t>
            </a:r>
            <a:r>
              <a:rPr lang="en-US" sz="1800" dirty="0">
                <a:latin typeface="Source Code Pro" panose="020B0509030403020204" pitchFamily="49" charset="0"/>
                <a:cs typeface="B Yekan" panose="00000400000000000000" pitchFamily="2" charset="-78"/>
              </a:rPr>
              <a:t>()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 flipH="1">
            <a:off x="1922930" y="4028117"/>
            <a:ext cx="336176" cy="447448"/>
          </a:xfrm>
          <a:prstGeom prst="rightArrow">
            <a:avLst>
              <a:gd name="adj1" fmla="val 50000"/>
              <a:gd name="adj2" fmla="val 453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3918" y="2481943"/>
            <a:ext cx="80682" cy="387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iles.realpython.com/media/FileFormat.02335d06829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432" y="1038497"/>
            <a:ext cx="32099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7394" y="210616"/>
            <a:ext cx="9144000" cy="1655762"/>
          </a:xfrm>
        </p:spPr>
        <p:txBody>
          <a:bodyPr>
            <a:normAutofit/>
          </a:bodyPr>
          <a:lstStyle/>
          <a:p>
            <a:r>
              <a:rPr lang="fa-IR" sz="4000" dirty="0">
                <a:solidFill>
                  <a:schemeClr val="accent2"/>
                </a:solidFill>
                <a:cs typeface="B Yekan" panose="00000400000000000000" pitchFamily="2" charset="-78"/>
              </a:rPr>
              <a:t>فایل چیست؟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84357" y="986245"/>
            <a:ext cx="24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222222"/>
                </a:solidFill>
                <a:latin typeface="source sans pro"/>
                <a:cs typeface="B Yekan" panose="00000400000000000000" pitchFamily="2" charset="-78"/>
              </a:rPr>
              <a:t>نام فایل-اندازه- نوع فایل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84357" y="3293302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222222"/>
                </a:solidFill>
                <a:latin typeface="source sans pro"/>
                <a:cs typeface="B Yekan" panose="00000400000000000000" pitchFamily="2" charset="-78"/>
              </a:rPr>
              <a:t>محتویات فایل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84357" y="5917440"/>
            <a:ext cx="367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222222"/>
                </a:solidFill>
                <a:latin typeface="source sans pro"/>
                <a:cs typeface="B Yekan" panose="00000400000000000000" pitchFamily="2" charset="-78"/>
              </a:rPr>
              <a:t>کاراکتری که انتهای فایل را نمایش می‌دهد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04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619794"/>
            <a:ext cx="9144000" cy="623706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سوال</a:t>
            </a:r>
            <a:b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خروجی کد زیر چیست؟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93371" y="3170963"/>
            <a:ext cx="9144000" cy="1154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000" b="1" dirty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en-US" sz="2000" b="1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file.readlines</a:t>
            </a:r>
            <a:r>
              <a:rPr lang="en-US" sz="20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  <a:endParaRPr lang="fa-IR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en-US" sz="2000" b="1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file.readlines</a:t>
            </a:r>
            <a:r>
              <a:rPr lang="en-US" sz="20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  <a:endParaRPr lang="fa-IR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948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.read()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27415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2756263"/>
            <a:ext cx="9144000" cy="623706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.write(</a:t>
            </a: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“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Hello World!</a:t>
            </a: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6717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560319"/>
            <a:ext cx="9144000" cy="949643"/>
          </a:xfrm>
        </p:spPr>
        <p:txBody>
          <a:bodyPr>
            <a:normAutofit/>
          </a:bodyPr>
          <a:lstStyle/>
          <a:p>
            <a:r>
              <a:rPr lang="fa-IR" sz="4000" dirty="0">
                <a:cs typeface="B Yekan" panose="00000400000000000000" pitchFamily="2" charset="-78"/>
              </a:rPr>
              <a:t>فایل حتما باید بسته شود!</a:t>
            </a:r>
            <a:endParaRPr lang="en-US" sz="4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5584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32560" y="2612570"/>
            <a:ext cx="9144000" cy="94964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file.write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fa-IR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\n</a:t>
            </a:r>
            <a:r>
              <a:rPr lang="fa-IR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753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406434" y="3122021"/>
            <a:ext cx="9144000" cy="94964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 line </a:t>
            </a:r>
            <a:r>
              <a:rPr lang="en-US" sz="40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 file:</a:t>
            </a:r>
            <a:b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en-US" sz="4000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(line)</a:t>
            </a: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406434" y="770707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0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برای فایلهای با حجم بالا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4179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28057" y="839967"/>
            <a:ext cx="9144000" cy="949643"/>
          </a:xfrm>
        </p:spPr>
        <p:txBody>
          <a:bodyPr>
            <a:normAutofit/>
          </a:bodyPr>
          <a:lstStyle/>
          <a:p>
            <a:r>
              <a:rPr lang="fa-IR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روشی دیگر برای خواندن فایل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36617" y="1515290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context manager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0" y="3553096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sz="2400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with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open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b="1" dirty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“file.txt”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, </a:t>
            </a:r>
            <a:r>
              <a:rPr lang="en-US" sz="2400" b="1" dirty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“r”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en-US" sz="2400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as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 f:</a:t>
            </a:r>
          </a:p>
          <a:p>
            <a:pPr algn="l">
              <a:lnSpc>
                <a:spcPct val="17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b="1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f.read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434524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28057" y="839967"/>
            <a:ext cx="9144000" cy="949643"/>
          </a:xfrm>
        </p:spPr>
        <p:txBody>
          <a:bodyPr>
            <a:normAutofit/>
          </a:bodyPr>
          <a:lstStyle/>
          <a:p>
            <a:r>
              <a:rPr lang="fa-IR" sz="4000" dirty="0">
                <a:latin typeface="Source Code Pro" panose="020B0509030403020204" pitchFamily="49" charset="0"/>
                <a:cs typeface="B Yekan" panose="00000400000000000000" pitchFamily="2" charset="-78"/>
              </a:rPr>
              <a:t>روشی دیگر برای خواندن فایل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236617" y="1515290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context manager</a:t>
            </a:r>
            <a:endParaRPr lang="en-US" sz="4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0" y="3553096"/>
            <a:ext cx="9144000" cy="9496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en-US" sz="2400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with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open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b="1" dirty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“file.txt”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, </a:t>
            </a:r>
            <a:r>
              <a:rPr lang="en-US" sz="2400" b="1" dirty="0">
                <a:solidFill>
                  <a:schemeClr val="accent6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“r”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en-US" sz="2400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as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 f:</a:t>
            </a:r>
          </a:p>
          <a:p>
            <a:pPr algn="l">
              <a:lnSpc>
                <a:spcPct val="17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	</a:t>
            </a:r>
            <a:r>
              <a:rPr lang="en-US" sz="2400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400" b="1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f.read</a:t>
            </a: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801291"/>
            <a:ext cx="5926183" cy="9666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4859383"/>
            <a:ext cx="5926183" cy="96665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5016138"/>
            <a:ext cx="3866606" cy="50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en-US" b="1" dirty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b="1" dirty="0" err="1">
                <a:latin typeface="Source Code Pro" panose="020B0509030403020204" pitchFamily="49" charset="0"/>
                <a:cs typeface="B Yekan" panose="00000400000000000000" pitchFamily="2" charset="-78"/>
              </a:rPr>
              <a:t>f.read</a:t>
            </a:r>
            <a:r>
              <a:rPr lang="en-US" b="1" dirty="0">
                <a:latin typeface="Source Code Pro" panose="020B0509030403020204" pitchFamily="49" charset="0"/>
                <a:cs typeface="B Yekan" panose="00000400000000000000" pitchFamily="2" charset="-78"/>
              </a:rPr>
              <a:t>())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286000" y="5172891"/>
            <a:ext cx="600891" cy="34889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28651" y="4713374"/>
            <a:ext cx="3866606" cy="919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3600" b="1" dirty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161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65760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آدرس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091" y="2534195"/>
            <a:ext cx="4115257" cy="353175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33850" y="1139780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رو به جلو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15" y="2534195"/>
            <a:ext cx="6123722" cy="353175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1113624" y="1139780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رو به عقب</a:t>
            </a:r>
            <a:endParaRPr lang="en-US" sz="2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307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انتهای خط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7246" y="3004457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Source Code Pro" panose="020B0509030403020204" pitchFamily="49" charset="0"/>
                <a:cs typeface="B Yekan" panose="00000400000000000000" pitchFamily="2" charset="-78"/>
              </a:rPr>
              <a:t>\n</a:t>
            </a:r>
            <a:endParaRPr lang="fa-IR" sz="4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937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انتهای خط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67246" y="3004457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Source Code Pro" panose="020B0509030403020204" pitchFamily="49" charset="0"/>
                <a:cs typeface="B Yekan" panose="00000400000000000000" pitchFamily="2" charset="-78"/>
              </a:rPr>
              <a:t>print(</a:t>
            </a:r>
            <a:r>
              <a:rPr lang="fa-IR" sz="4400" dirty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400" dirty="0">
                <a:latin typeface="Source Code Pro" panose="020B0509030403020204" pitchFamily="49" charset="0"/>
                <a:cs typeface="B Yekan" panose="00000400000000000000" pitchFamily="2" charset="-78"/>
              </a:rPr>
              <a:t>\n</a:t>
            </a:r>
            <a:r>
              <a:rPr lang="fa-IR" sz="4400" dirty="0">
                <a:latin typeface="Source Code Pro" panose="020B0509030403020204" pitchFamily="49" charset="0"/>
                <a:cs typeface="B Yekan" panose="00000400000000000000" pitchFamily="2" charset="-78"/>
              </a:rPr>
              <a:t>"</a:t>
            </a:r>
            <a:r>
              <a:rPr lang="en-US" sz="4400" dirty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fa-IR" sz="4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719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باز کردن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43793" y="3038643"/>
            <a:ext cx="6861598" cy="553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open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‘file_name.txt'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8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246" y="1084217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باز کردن فایل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43793" y="3038643"/>
            <a:ext cx="5590906" cy="553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‘file_name.txt'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511142" y="3749040"/>
            <a:ext cx="0" cy="116259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56416" y="3722914"/>
            <a:ext cx="509451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2939142" y="4767943"/>
            <a:ext cx="9144000" cy="728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پسوند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097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817" y="1933303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پسوند چیست؟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834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88889"/>
              </p:ext>
            </p:extLst>
          </p:nvPr>
        </p:nvGraphicFramePr>
        <p:xfrm>
          <a:off x="2809875" y="2995454"/>
          <a:ext cx="6572250" cy="1737360"/>
        </p:xfrm>
        <a:graphic>
          <a:graphicData uri="http://schemas.openxmlformats.org/drawingml/2006/table">
            <a:tbl>
              <a:tblPr/>
              <a:tblGrid>
                <a:gridCol w="3286125">
                  <a:extLst>
                    <a:ext uri="{9D8B030D-6E8A-4147-A177-3AD203B41FA5}">
                      <a16:colId xmlns:a16="http://schemas.microsoft.com/office/drawing/2014/main" val="640761757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203339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fa-IR" dirty="0">
                          <a:effectLst/>
                          <a:cs typeface="B Yekan" panose="00000400000000000000" pitchFamily="2" charset="-78"/>
                        </a:rPr>
                        <a:t>کاراکتر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a-IR" dirty="0">
                          <a:effectLst/>
                          <a:cs typeface="B Yekan" panose="00000400000000000000" pitchFamily="2" charset="-78"/>
                        </a:rPr>
                        <a:t>معنا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98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'r'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a-IR" dirty="0">
                          <a:effectLst/>
                          <a:cs typeface="B Yekan" panose="00000400000000000000" pitchFamily="2" charset="-78"/>
                        </a:rPr>
                        <a:t>خواندن فایل (پیشفرض)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943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'w'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a-IR" dirty="0">
                          <a:effectLst/>
                          <a:cs typeface="B Yekan" panose="00000400000000000000" pitchFamily="2" charset="-78"/>
                        </a:rPr>
                        <a:t>با</a:t>
                      </a:r>
                      <a:r>
                        <a:rPr lang="fa-IR" baseline="0" dirty="0">
                          <a:effectLst/>
                          <a:cs typeface="B Yekan" panose="00000400000000000000" pitchFamily="2" charset="-78"/>
                        </a:rPr>
                        <a:t> مود نوشتن باز می‌شود، در صورت موجود بودن خالی می‌کند.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35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</a:t>
                      </a:r>
                      <a:r>
                        <a:rPr lang="en-US" dirty="0" err="1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rb</a:t>
                      </a:r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 or '</a:t>
                      </a:r>
                      <a:r>
                        <a:rPr lang="en-US" dirty="0" err="1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wb</a:t>
                      </a:r>
                      <a:r>
                        <a:rPr lang="en-US" dirty="0">
                          <a:effectLst/>
                          <a:latin typeface="Source Code Pro" panose="020B0509030403020204" pitchFamily="49" charset="0"/>
                          <a:cs typeface="B Yekan" panose="00000400000000000000" pitchFamily="2" charset="-78"/>
                        </a:rPr>
                        <a:t>'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a-IR" dirty="0">
                          <a:effectLst/>
                          <a:cs typeface="B Yekan" panose="00000400000000000000" pitchFamily="2" charset="-78"/>
                        </a:rPr>
                        <a:t>به صورت باینر</a:t>
                      </a:r>
                      <a:r>
                        <a:rPr lang="fa-IR" baseline="0" dirty="0">
                          <a:effectLst/>
                          <a:cs typeface="B Yekan" panose="00000400000000000000" pitchFamily="2" charset="-78"/>
                        </a:rPr>
                        <a:t> باز می‌کند.</a:t>
                      </a:r>
                      <a:endParaRPr lang="en-US" dirty="0">
                        <a:effectLst/>
                        <a:cs typeface="B Yekan" panose="00000400000000000000" pitchFamily="2" charset="-78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2786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997925" y="2137306"/>
            <a:ext cx="6994214" cy="5539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E5C00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open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‘file_name.txt‘,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fa-IR" altLang="en-US" sz="2800" b="0" i="0" u="none" strike="noStrike" cap="none" normalizeH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r</a:t>
            </a:r>
            <a:r>
              <a:rPr kumimoji="0" lang="fa-IR" altLang="en-US" sz="2800" b="0" i="0" u="none" strike="noStrike" cap="none" normalizeH="0" dirty="0">
                <a:ln>
                  <a:noFill/>
                </a:ln>
                <a:solidFill>
                  <a:srgbClr val="4E9A06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463175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مود خواندن و نوشتن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373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380</Words>
  <Application>Microsoft Office PowerPoint</Application>
  <PresentationFormat>Widescreen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 Yekan</vt:lpstr>
      <vt:lpstr>Calibri</vt:lpstr>
      <vt:lpstr>Calibri Light</vt:lpstr>
      <vt:lpstr>Source Code Pro</vt:lpstr>
      <vt:lpstr>source sans pro</vt:lpstr>
      <vt:lpstr>Office Theme</vt:lpstr>
      <vt:lpstr>file/IO</vt:lpstr>
      <vt:lpstr>PowerPoint Presentation</vt:lpstr>
      <vt:lpstr>آدرس فایل</vt:lpstr>
      <vt:lpstr>انتهای خط</vt:lpstr>
      <vt:lpstr>انتهای خط</vt:lpstr>
      <vt:lpstr>باز کردن فایل</vt:lpstr>
      <vt:lpstr>باز کردن فایل</vt:lpstr>
      <vt:lpstr>پسوند چیست؟</vt:lpstr>
      <vt:lpstr>مود خواندن و نوشتن</vt:lpstr>
      <vt:lpstr>فایل‌ها حتما باید بسته شوند!</vt:lpstr>
      <vt:lpstr>PowerPoint Presentation</vt:lpstr>
      <vt:lpstr>خواندن فایل</vt:lpstr>
      <vt:lpstr>متدهای فایل</vt:lpstr>
      <vt:lpstr>.readline()</vt:lpstr>
      <vt:lpstr>خواندن فایل</vt:lpstr>
      <vt:lpstr>خواندن فایل</vt:lpstr>
      <vt:lpstr>خواندن فایل</vt:lpstr>
      <vt:lpstr>.readlines()</vt:lpstr>
      <vt:lpstr>خواندن فایل</vt:lpstr>
      <vt:lpstr>سوال خروجی کد زیر چیست؟</vt:lpstr>
      <vt:lpstr>.read()</vt:lpstr>
      <vt:lpstr>.write(“Hello World!")</vt:lpstr>
      <vt:lpstr>فایل حتما باید بسته شود!</vt:lpstr>
      <vt:lpstr>file.write("\n")</vt:lpstr>
      <vt:lpstr>for line in file: print(line)</vt:lpstr>
      <vt:lpstr>روشی دیگر برای خواندن فایل</vt:lpstr>
      <vt:lpstr>روشی دیگر برای خواندن فایل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PC</dc:creator>
  <cp:lastModifiedBy>mft</cp:lastModifiedBy>
  <cp:revision>205</cp:revision>
  <dcterms:created xsi:type="dcterms:W3CDTF">2023-02-05T05:34:51Z</dcterms:created>
  <dcterms:modified xsi:type="dcterms:W3CDTF">2023-02-23T11:23:13Z</dcterms:modified>
</cp:coreProperties>
</file>