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66" d="100"/>
          <a:sy n="66" d="100"/>
        </p:scale>
        <p:origin x="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0C83-FCF2-41BB-AFEA-3D07F090953A}" type="datetimeFigureOut">
              <a:rPr lang="en-US" smtClean="0"/>
              <a:t>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6510"/>
            <a:ext cx="9144000" cy="1903232"/>
          </a:xfrm>
        </p:spPr>
        <p:txBody>
          <a:bodyPr/>
          <a:lstStyle/>
          <a:p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متدهای رشته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071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>
                <a:solidFill>
                  <a:schemeClr val="tx2"/>
                </a:solidFill>
                <a:cs typeface="B Yekan" panose="00000400000000000000" pitchFamily="2" charset="-78"/>
              </a:rPr>
              <a:t>موضوعات:</a:t>
            </a:r>
          </a:p>
          <a:p>
            <a:pPr algn="r" rtl="1"/>
            <a:r>
              <a:rPr lang="fa-IR" sz="3600" dirty="0">
                <a:solidFill>
                  <a:schemeClr val="tx2"/>
                </a:solidFill>
                <a:cs typeface="B Yekan" panose="00000400000000000000" pitchFamily="2" charset="-78"/>
              </a:rPr>
              <a:t>متدها و داده‌ها</a:t>
            </a:r>
          </a:p>
          <a:p>
            <a:pPr algn="r" rtl="1"/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باز هم رشته!</a:t>
            </a:r>
            <a:endParaRPr lang="en-US" sz="36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3600" dirty="0">
                <a:solidFill>
                  <a:schemeClr val="tx2"/>
                </a:solidFill>
                <a:cs typeface="B Yekan" panose="00000400000000000000" pitchFamily="2" charset="-78"/>
              </a:rPr>
              <a:t>کلاس رشته</a:t>
            </a:r>
          </a:p>
          <a:p>
            <a:pPr algn="r" rtl="1"/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305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متدها: شمارش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857" y="1619794"/>
            <a:ext cx="6944286" cy="375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59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>
                <a:solidFill>
                  <a:srgbClr val="FF0000"/>
                </a:solidFill>
                <a:cs typeface="B Yekan" panose="00000400000000000000" pitchFamily="2" charset="-78"/>
              </a:rPr>
              <a:t>استفاده از متد شمارش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81" y="2177442"/>
            <a:ext cx="5494037" cy="359517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39783" y="4702627"/>
            <a:ext cx="9144000" cy="1017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63175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>
                <a:solidFill>
                  <a:srgbClr val="FF0000"/>
                </a:solidFill>
                <a:cs typeface="B Yekan" panose="00000400000000000000" pitchFamily="2" charset="-78"/>
              </a:rPr>
              <a:t>متد </a:t>
            </a:r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find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323" y="2534194"/>
            <a:ext cx="7791353" cy="251256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3999" y="1776549"/>
            <a:ext cx="9144000" cy="655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>
                <a:solidFill>
                  <a:schemeClr val="tx2"/>
                </a:solidFill>
                <a:cs typeface="B Yekan" panose="00000400000000000000" pitchFamily="2" charset="-78"/>
              </a:rPr>
              <a:t>اولین رخداد کاراکترها</a:t>
            </a: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415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>
                <a:solidFill>
                  <a:srgbClr val="FF0000"/>
                </a:solidFill>
                <a:cs typeface="B Yekan" panose="00000400000000000000" pitchFamily="2" charset="-78"/>
              </a:rPr>
              <a:t>متد </a:t>
            </a:r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find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20" y="1713820"/>
            <a:ext cx="8227159" cy="471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02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>
                <a:solidFill>
                  <a:srgbClr val="FF0000"/>
                </a:solidFill>
                <a:cs typeface="B Yekan" panose="00000400000000000000" pitchFamily="2" charset="-78"/>
              </a:rPr>
              <a:t>متد </a:t>
            </a:r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410" y="1376793"/>
            <a:ext cx="7921180" cy="429159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524000" y="5146765"/>
            <a:ext cx="9144000" cy="1504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500" dirty="0">
                <a:solidFill>
                  <a:schemeClr val="tx2"/>
                </a:solidFill>
                <a:cs typeface="B Yekan" panose="00000400000000000000" pitchFamily="2" charset="-78"/>
              </a:rPr>
              <a:t>چنانچه چیزی پیدا نشود</a:t>
            </a:r>
            <a:r>
              <a:rPr lang="en-US" sz="25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-1</a:t>
            </a:r>
            <a:r>
              <a:rPr lang="en-US" sz="2500" dirty="0">
                <a:solidFill>
                  <a:schemeClr val="tx2"/>
                </a:solidFill>
                <a:cs typeface="B Yekan" panose="00000400000000000000" pitchFamily="2" charset="-78"/>
              </a:rPr>
              <a:t> </a:t>
            </a:r>
            <a:r>
              <a:rPr lang="fa-IR" sz="2500" dirty="0">
                <a:solidFill>
                  <a:schemeClr val="tx2"/>
                </a:solidFill>
                <a:cs typeface="B Yekan" panose="00000400000000000000" pitchFamily="2" charset="-78"/>
              </a:rPr>
              <a:t> برمی‌گرداند.</a:t>
            </a:r>
            <a:endParaRPr lang="en-US" sz="25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5705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10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>
                <a:solidFill>
                  <a:srgbClr val="FF0000"/>
                </a:solidFill>
                <a:cs typeface="B Yekan" panose="00000400000000000000" pitchFamily="2" charset="-78"/>
              </a:rPr>
              <a:t>چند مثال از </a:t>
            </a:r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find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42" y="1533525"/>
            <a:ext cx="8822516" cy="45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33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10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solidFill>
                  <a:srgbClr val="FF0000"/>
                </a:solidFill>
                <a:cs typeface="B Yekan" panose="00000400000000000000" pitchFamily="2" charset="-78"/>
              </a:rPr>
              <a:t>in</a:t>
            </a:r>
            <a:r>
              <a:rPr lang="fa-IR" sz="4800" dirty="0">
                <a:solidFill>
                  <a:srgbClr val="FF0000"/>
                </a:solidFill>
                <a:cs typeface="B Yekan" panose="00000400000000000000" pitchFamily="2" charset="-78"/>
              </a:rPr>
              <a:t>: عملگری خوب برای رشته‌ها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793" y="2063931"/>
            <a:ext cx="3376414" cy="116875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524000" y="3010688"/>
            <a:ext cx="9144000" cy="1504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000" dirty="0">
                <a:solidFill>
                  <a:schemeClr val="tx2"/>
                </a:solidFill>
                <a:cs typeface="B Yekan" panose="00000400000000000000" pitchFamily="2" charset="-78"/>
              </a:rPr>
              <a:t>نتیجه یک بولی خواهد بود.</a:t>
            </a:r>
            <a:endParaRPr lang="en-US" sz="40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2364" y="4792215"/>
            <a:ext cx="1688207" cy="864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3805" y="5656283"/>
            <a:ext cx="1688207" cy="864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0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316976" y="5024855"/>
            <a:ext cx="2751281" cy="6314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>
                <a:solidFill>
                  <a:schemeClr val="tx2"/>
                </a:solidFill>
                <a:cs typeface="B Yekan" panose="00000400000000000000" pitchFamily="2" charset="-78"/>
              </a:rPr>
              <a:t>اگر باشد</a:t>
            </a:r>
            <a:endParaRPr lang="en-US" sz="3200" b="1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90391" y="5873247"/>
            <a:ext cx="1630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sz="3200" b="1" dirty="0">
                <a:solidFill>
                  <a:schemeClr val="tx2"/>
                </a:solidFill>
                <a:cs typeface="B Yekan" panose="00000400000000000000" pitchFamily="2" charset="-78"/>
              </a:rPr>
              <a:t>اگر نباشد</a:t>
            </a:r>
            <a:endParaRPr lang="en-US" sz="3200" b="1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4938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 , find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59" y="2372294"/>
            <a:ext cx="5770793" cy="26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4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29" y="2795452"/>
            <a:ext cx="8437413" cy="20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92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29" y="2795452"/>
            <a:ext cx="8437413" cy="206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5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/>
          <a:lstStyle/>
          <a:p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داده + تابع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7775"/>
            <a:ext cx="9144000" cy="918346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>
                <a:solidFill>
                  <a:schemeClr val="tx2"/>
                </a:solidFill>
                <a:cs typeface="B Yekan" panose="00000400000000000000" pitchFamily="2" charset="-78"/>
              </a:rPr>
              <a:t>ریشه‌ی دوم 9 سه می‌شود.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9909"/>
            <a:ext cx="9144000" cy="918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600" dirty="0">
                <a:solidFill>
                  <a:schemeClr val="tx2"/>
                </a:solidFill>
                <a:cs typeface="B Yekan" panose="00000400000000000000" pitchFamily="2" charset="-78"/>
              </a:rPr>
              <a:t>3 ریشه‌ی دوم 9 است.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9179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35" y="1896630"/>
            <a:ext cx="663032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41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498" y="2141595"/>
            <a:ext cx="7688238" cy="313555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677195" y="5786846"/>
            <a:ext cx="4262845" cy="678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رشته‌ی خالی طول 0 دارد.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8879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677195" y="5786846"/>
            <a:ext cx="4262845" cy="678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هیچ تغییری نخواهد کرد.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44" y="1821791"/>
            <a:ext cx="8087022" cy="361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42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56904" y="5982789"/>
            <a:ext cx="6703423" cy="678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>
                <a:solidFill>
                  <a:schemeClr val="tx2"/>
                </a:solidFill>
                <a:cs typeface="B Yekan" panose="00000400000000000000" pitchFamily="2" charset="-78"/>
              </a:rPr>
              <a:t>تغییر</a:t>
            </a:r>
            <a:r>
              <a:rPr lang="en-US" sz="3200" dirty="0">
                <a:solidFill>
                  <a:schemeClr val="tx2"/>
                </a:solidFill>
                <a:cs typeface="B Yekan" panose="00000400000000000000" pitchFamily="2" charset="-78"/>
              </a:rPr>
              <a:t> </a:t>
            </a:r>
            <a:r>
              <a:rPr lang="en-US" sz="32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substring</a:t>
            </a:r>
            <a:r>
              <a:rPr lang="en-US" sz="3200" dirty="0">
                <a:solidFill>
                  <a:schemeClr val="tx2"/>
                </a:solidFill>
                <a:cs typeface="B Yekan" panose="00000400000000000000" pitchFamily="2" charset="-78"/>
              </a:rPr>
              <a:t> </a:t>
            </a:r>
            <a:r>
              <a:rPr lang="fa-IR" sz="3200" dirty="0">
                <a:solidFill>
                  <a:schemeClr val="tx2"/>
                </a:solidFill>
                <a:cs typeface="B Yekan" panose="00000400000000000000" pitchFamily="2" charset="-78"/>
              </a:rPr>
              <a:t>با دیگری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28" y="1926708"/>
            <a:ext cx="7182177" cy="35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99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r>
              <a:rPr lang="fa-IR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روش استفاده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89" y="2564477"/>
            <a:ext cx="4672481" cy="138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69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8" y="127082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 </a:t>
            </a:r>
            <a:r>
              <a:rPr lang="en-US" sz="48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63" y="2057753"/>
            <a:ext cx="6058709" cy="41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2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085" y="796834"/>
            <a:ext cx="8395064" cy="835063"/>
          </a:xfrm>
        </p:spPr>
        <p:txBody>
          <a:bodyPr>
            <a:normAutofit/>
          </a:bodyPr>
          <a:lstStyle/>
          <a:p>
            <a:pPr rtl="1"/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نمی کند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9742" y="2103119"/>
            <a:ext cx="3757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</a:rPr>
              <a:t>s.replace</a:t>
            </a:r>
            <a:r>
              <a:rPr lang="en-US" sz="2800" b="1" dirty="0">
                <a:latin typeface="Courier New" panose="02070309020205020404" pitchFamily="49" charset="0"/>
              </a:rPr>
              <a:t>(s1,s2) 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1084" y="3282227"/>
            <a:ext cx="8395064" cy="83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تغییر نمی‌دهد.</a:t>
            </a: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54420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085" y="796834"/>
            <a:ext cx="8395064" cy="835063"/>
          </a:xfrm>
        </p:spPr>
        <p:txBody>
          <a:bodyPr>
            <a:normAutofit/>
          </a:bodyPr>
          <a:lstStyle/>
          <a:p>
            <a:pPr rtl="1"/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replace</a:t>
            </a:r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نمی کند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29742" y="2103119"/>
            <a:ext cx="37577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</a:rPr>
              <a:t>s.replace</a:t>
            </a:r>
            <a:r>
              <a:rPr lang="en-US" sz="2800" b="1" dirty="0">
                <a:latin typeface="Courier New" panose="02070309020205020404" pitchFamily="49" charset="0"/>
              </a:rPr>
              <a:t>(s1,s2) </a:t>
            </a:r>
            <a:endParaRPr lang="en-US" sz="2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11084" y="3282227"/>
            <a:ext cx="8395064" cy="835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تغییر نمی‌دهد!</a:t>
            </a: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08792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085" y="796834"/>
            <a:ext cx="8395064" cy="835063"/>
          </a:xfrm>
        </p:spPr>
        <p:txBody>
          <a:bodyPr>
            <a:normAutofit/>
          </a:bodyPr>
          <a:lstStyle/>
          <a:p>
            <a:pPr rtl="1"/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ممنوع!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56" y="2096957"/>
            <a:ext cx="6019321" cy="165208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688079" y="4214098"/>
            <a:ext cx="4345578" cy="5084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 تغییر ناپذیر است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478" y="4853216"/>
            <a:ext cx="5574061" cy="17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3" y="2625634"/>
            <a:ext cx="8395064" cy="835063"/>
          </a:xfrm>
        </p:spPr>
        <p:txBody>
          <a:bodyPr>
            <a:normAutofit/>
          </a:bodyPr>
          <a:lstStyle/>
          <a:p>
            <a:pPr rtl="1"/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 دیگر رشته</a:t>
            </a:r>
            <a:endParaRPr lang="en-US" sz="4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53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/>
          <a:lstStyle/>
          <a:p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متدها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56260" y="2098188"/>
            <a:ext cx="9144000" cy="918346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>
                <a:solidFill>
                  <a:schemeClr val="tx2"/>
                </a:solidFill>
                <a:cs typeface="B Yekan" panose="00000400000000000000" pitchFamily="2" charset="-78"/>
              </a:rPr>
              <a:t>تابع مهمی در شی گرایی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0" y="3609909"/>
            <a:ext cx="9144000" cy="918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800" dirty="0">
                <a:solidFill>
                  <a:schemeClr val="tx2"/>
                </a:solidFill>
                <a:cs typeface="B Yekan" panose="00000400000000000000" pitchFamily="2" charset="-78"/>
              </a:rPr>
              <a:t>در این نوع برنامه‌نویسی، میان داده‌ها و روشی که روی آن اعمال می‌شود رابطه‌ی تنگاتنگی وجود دارد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053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470265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</a:t>
            </a:r>
            <a:br>
              <a:rPr lang="en-US" sz="4800" dirty="0"/>
            </a:br>
            <a:r>
              <a:rPr lang="en-US" sz="4800" b="1" dirty="0">
                <a:latin typeface="Source Code Pro" panose="020B0509030403020204" pitchFamily="49" charset="0"/>
              </a:rPr>
              <a:t>upper </a:t>
            </a:r>
            <a:r>
              <a:rPr lang="fa-IR" sz="4800" b="1" dirty="0">
                <a:latin typeface="Source Code Pro" panose="020B0509030403020204" pitchFamily="49" charset="0"/>
              </a:rPr>
              <a:t> </a:t>
            </a:r>
            <a:r>
              <a:rPr lang="en-US" sz="4800" b="1" dirty="0">
                <a:latin typeface="Source Code Pro" panose="020B0509030403020204" pitchFamily="49" charset="0"/>
              </a:rPr>
              <a:t>lower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92" y="2142309"/>
            <a:ext cx="8242584" cy="283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137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300448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متد با خروجی بولی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129" y="2331958"/>
            <a:ext cx="3350230" cy="374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29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627019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متد با خروجی بولی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825" y="2789446"/>
            <a:ext cx="7816838" cy="25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32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627019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 به درد بخور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34" y="2128287"/>
            <a:ext cx="7637419" cy="391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5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627019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 به درد بخور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820" y="2438771"/>
            <a:ext cx="7310848" cy="313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89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1712" y="627019"/>
            <a:ext cx="8395064" cy="1501268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متدهای به درد بخور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046" y="2258916"/>
            <a:ext cx="7782395" cy="32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72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775" y="666205"/>
            <a:ext cx="8395064" cy="822001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نقطه‌ی متد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17" y="1644961"/>
            <a:ext cx="3151633" cy="4572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16" y="1888601"/>
            <a:ext cx="2519382" cy="141630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796936" y="3931440"/>
            <a:ext cx="8395064" cy="822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374569" y="4910196"/>
            <a:ext cx="8395064" cy="8220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در فولدر نقطه یعنی ورود به فایل!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42428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775" y="666205"/>
            <a:ext cx="8395064" cy="822001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 یک ماژول خاص است!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691050" y="1935849"/>
            <a:ext cx="4841968" cy="21814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 در رشته یعنی درون ماژول برود و متد مورد نظر را صدا بزند. 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5" y="1701470"/>
            <a:ext cx="4523053" cy="445994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043747" y="5227896"/>
            <a:ext cx="4841968" cy="9335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 در واقع یک کلاس است، بعدا خواهیم دید.</a:t>
            </a:r>
            <a:endParaRPr lang="en-US" sz="1800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3883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775" y="666205"/>
            <a:ext cx="8395064" cy="822001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رشته‌ی چند خطی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89114" y="1894113"/>
            <a:ext cx="7526386" cy="35170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# multiline string </a:t>
            </a:r>
          </a:p>
          <a:p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message = </a:t>
            </a:r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"""</a:t>
            </a:r>
          </a:p>
          <a:p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Never </a:t>
            </a:r>
            <a:r>
              <a:rPr lang="en-US" sz="2800" dirty="0" err="1">
                <a:solidFill>
                  <a:schemeClr val="accent6"/>
                </a:solidFill>
                <a:latin typeface="Source Code Pro" panose="020B0509030403020204" pitchFamily="49" charset="0"/>
              </a:rPr>
              <a:t>gonna</a:t>
            </a:r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 give you up</a:t>
            </a:r>
          </a:p>
          <a:p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Never </a:t>
            </a:r>
            <a:r>
              <a:rPr lang="en-US" sz="2800" dirty="0" err="1">
                <a:solidFill>
                  <a:schemeClr val="accent6"/>
                </a:solidFill>
                <a:latin typeface="Source Code Pro" panose="020B0509030403020204" pitchFamily="49" charset="0"/>
              </a:rPr>
              <a:t>gonna</a:t>
            </a:r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 let you down</a:t>
            </a:r>
          </a:p>
          <a:p>
            <a:r>
              <a:rPr lang="en-US" sz="2800" dirty="0">
                <a:solidFill>
                  <a:schemeClr val="accent6"/>
                </a:solidFill>
                <a:latin typeface="Source Code Pro" panose="020B0509030403020204" pitchFamily="49" charset="0"/>
              </a:rPr>
              <a:t>"""</a:t>
            </a:r>
          </a:p>
          <a:p>
            <a:endParaRPr lang="en-US" sz="2800" dirty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>
                <a:solidFill>
                  <a:srgbClr val="7030A0"/>
                </a:solidFill>
                <a:latin typeface="Source Code Pro" panose="020B0509030403020204" pitchFamily="49" charset="0"/>
              </a:rPr>
              <a:t>print</a:t>
            </a:r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(message)</a:t>
            </a:r>
          </a:p>
        </p:txBody>
      </p:sp>
    </p:spTree>
    <p:extLst>
      <p:ext uri="{BB962C8B-B14F-4D97-AF65-F5344CB8AC3E}">
        <p14:creationId xmlns:p14="http://schemas.microsoft.com/office/powerpoint/2010/main" val="270180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/>
          <a:lstStyle/>
          <a:p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داده + تابع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327775"/>
            <a:ext cx="9144000" cy="918346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>
                <a:solidFill>
                  <a:schemeClr val="tx2"/>
                </a:solidFill>
                <a:cs typeface="B Yekan" panose="00000400000000000000" pitchFamily="2" charset="-78"/>
              </a:rPr>
              <a:t>رابطه‌ی میان این دو را به سختی می‌توان در شروع کلاس متوجه شد.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4691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/>
          <a:lstStyle/>
          <a:p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سه متد رشته‌ها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95850" y="2215350"/>
            <a:ext cx="3779520" cy="710730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>
                <a:solidFill>
                  <a:schemeClr val="tx2"/>
                </a:solidFill>
                <a:cs typeface="B Yekan" panose="00000400000000000000" pitchFamily="2" charset="-78"/>
              </a:rPr>
              <a:t>شمردن یک کاراکتر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03" y="1599090"/>
            <a:ext cx="2254647" cy="473665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3257550" y="3636616"/>
            <a:ext cx="5676900" cy="710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>
                <a:solidFill>
                  <a:schemeClr val="tx2"/>
                </a:solidFill>
                <a:cs typeface="B Yekan" panose="00000400000000000000" pitchFamily="2" charset="-78"/>
              </a:rPr>
              <a:t>یافتن اولین رخداد یک کاراکتر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893695" y="5261130"/>
            <a:ext cx="7783830" cy="710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3200" dirty="0">
                <a:solidFill>
                  <a:schemeClr val="tx2"/>
                </a:solidFill>
                <a:cs typeface="B Yekan" panose="00000400000000000000" pitchFamily="2" charset="-78"/>
              </a:rPr>
              <a:t>کاراکتر </a:t>
            </a:r>
            <a:r>
              <a:rPr lang="en-US" sz="3200" dirty="0">
                <a:solidFill>
                  <a:schemeClr val="tx2"/>
                </a:solidFill>
                <a:cs typeface="B Yekan" panose="00000400000000000000" pitchFamily="2" charset="-78"/>
              </a:rPr>
              <a:t>s1</a:t>
            </a:r>
            <a:r>
              <a:rPr lang="fa-IR" sz="3200" dirty="0">
                <a:solidFill>
                  <a:schemeClr val="tx2"/>
                </a:solidFill>
                <a:cs typeface="B Yekan" panose="00000400000000000000" pitchFamily="2" charset="-78"/>
              </a:rPr>
              <a:t> را با کاراکترهای </a:t>
            </a:r>
            <a:r>
              <a:rPr lang="en-US" sz="3200" dirty="0">
                <a:solidFill>
                  <a:schemeClr val="tx2"/>
                </a:solidFill>
                <a:cs typeface="B Yekan" panose="00000400000000000000" pitchFamily="2" charset="-78"/>
              </a:rPr>
              <a:t>s2</a:t>
            </a:r>
            <a:r>
              <a:rPr lang="fa-IR" sz="3200" dirty="0">
                <a:solidFill>
                  <a:schemeClr val="tx2"/>
                </a:solidFill>
                <a:cs typeface="B Yekan" panose="00000400000000000000" pitchFamily="2" charset="-78"/>
              </a:rPr>
              <a:t> جایگزین می‌کند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053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استفاده از</a:t>
            </a:r>
            <a:r>
              <a:rPr lang="en-US" dirty="0">
                <a:solidFill>
                  <a:srgbClr val="FF0000"/>
                </a:solidFill>
                <a:cs typeface="B Yekan" panose="00000400000000000000" pitchFamily="2" charset="-78"/>
              </a:rPr>
              <a:t>count </a:t>
            </a:r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 به عنوان یک تابع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347" y="2560320"/>
            <a:ext cx="9102653" cy="282819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5993266"/>
            <a:ext cx="12192000" cy="864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682913" y="5993266"/>
            <a:ext cx="9144000" cy="7184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Source Code Pro" panose="020B0509030403020204" pitchFamily="49" charset="0"/>
            </a:endParaRPr>
          </a:p>
          <a:p>
            <a:r>
              <a:rPr lang="en-US" sz="5900" b="1" dirty="0">
                <a:solidFill>
                  <a:schemeClr val="bg1"/>
                </a:solidFill>
                <a:latin typeface="Source Code Pro" panose="020B0509030403020204" pitchFamily="49" charset="0"/>
              </a:rPr>
              <a:t>n = count(</a:t>
            </a:r>
            <a:r>
              <a:rPr lang="en-US" sz="5900" b="1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y,x</a:t>
            </a:r>
            <a:r>
              <a:rPr lang="en-US" sz="5900" b="1" dirty="0">
                <a:solidFill>
                  <a:schemeClr val="bg1"/>
                </a:solidFill>
                <a:latin typeface="Source Code Pro" panose="020B0509030403020204" pitchFamily="49" charset="0"/>
              </a:rPr>
              <a:t>) </a:t>
            </a:r>
            <a:r>
              <a:rPr lang="fa-IR" b="1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روش استفاده</a:t>
            </a:r>
            <a:endParaRPr lang="en-US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1436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 fontScale="90000"/>
          </a:bodyPr>
          <a:lstStyle/>
          <a:p>
            <a:pPr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استفاده از</a:t>
            </a:r>
            <a:r>
              <a:rPr lang="en-US" dirty="0">
                <a:solidFill>
                  <a:srgbClr val="FF0000"/>
                </a:solidFill>
                <a:cs typeface="B Yekan" panose="00000400000000000000" pitchFamily="2" charset="-78"/>
              </a:rPr>
              <a:t>count </a:t>
            </a:r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 به عنوان یک تابع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372" y="2212563"/>
            <a:ext cx="4123599" cy="10531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171" y="3767494"/>
            <a:ext cx="3018733" cy="765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171" y="4969279"/>
            <a:ext cx="3147539" cy="55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1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متدها: روش استفاده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78" y="2834640"/>
            <a:ext cx="8626230" cy="125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95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1504815"/>
          </a:xfrm>
        </p:spPr>
        <p:txBody>
          <a:bodyPr>
            <a:normAutofit/>
          </a:bodyPr>
          <a:lstStyle/>
          <a:p>
            <a:pPr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متدها: شمارش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005" y="1894114"/>
            <a:ext cx="6875989" cy="365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330</Words>
  <Application>Microsoft Office PowerPoint</Application>
  <PresentationFormat>Widescreen</PresentationFormat>
  <Paragraphs>80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Source Code Pro</vt:lpstr>
      <vt:lpstr>Office Theme</vt:lpstr>
      <vt:lpstr>متدهای رشته</vt:lpstr>
      <vt:lpstr>داده + تابع</vt:lpstr>
      <vt:lpstr>متدها</vt:lpstr>
      <vt:lpstr>داده + تابع</vt:lpstr>
      <vt:lpstr>سه متد رشته‌ها</vt:lpstr>
      <vt:lpstr>استفاده ازcount  به عنوان یک تابع</vt:lpstr>
      <vt:lpstr>استفاده ازcount  به عنوان یک تابع</vt:lpstr>
      <vt:lpstr>متدها: روش استفاده</vt:lpstr>
      <vt:lpstr>متدها: شمارش</vt:lpstr>
      <vt:lpstr>متدها: شمارش</vt:lpstr>
      <vt:lpstr>استفاده از متد شمارش</vt:lpstr>
      <vt:lpstr>متد find</vt:lpstr>
      <vt:lpstr>متد find</vt:lpstr>
      <vt:lpstr>متد find</vt:lpstr>
      <vt:lpstr>چند مثال از find</vt:lpstr>
      <vt:lpstr>in: عملگری خوب برای رشته‌ها</vt:lpstr>
      <vt:lpstr>in , find</vt:lpstr>
      <vt:lpstr>replace</vt:lpstr>
      <vt:lpstr>replace</vt:lpstr>
      <vt:lpstr>replace</vt:lpstr>
      <vt:lpstr>replace</vt:lpstr>
      <vt:lpstr>replace</vt:lpstr>
      <vt:lpstr>replace</vt:lpstr>
      <vt:lpstr>replace روش استفاده</vt:lpstr>
      <vt:lpstr>مثال replace</vt:lpstr>
      <vt:lpstr> replaceجایگزین نمی کند</vt:lpstr>
      <vt:lpstr> replaceجایگزین نمی کند</vt:lpstr>
      <vt:lpstr>ممنوع!</vt:lpstr>
      <vt:lpstr>متدهای دیگر رشته</vt:lpstr>
      <vt:lpstr>متدهای upper  lower</vt:lpstr>
      <vt:lpstr>چند متد با خروجی بولی</vt:lpstr>
      <vt:lpstr>چند متد با خروجی بولی</vt:lpstr>
      <vt:lpstr>متدهای به درد بخور</vt:lpstr>
      <vt:lpstr>متدهای به درد بخور</vt:lpstr>
      <vt:lpstr>متدهای به درد بخور</vt:lpstr>
      <vt:lpstr>نقطه‌ی متد</vt:lpstr>
      <vt:lpstr>رشته یک ماژول خاص است!</vt:lpstr>
      <vt:lpstr>رشته‌ی چند خطی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Class101D</cp:lastModifiedBy>
  <cp:revision>200</cp:revision>
  <dcterms:created xsi:type="dcterms:W3CDTF">2023-01-04T18:03:08Z</dcterms:created>
  <dcterms:modified xsi:type="dcterms:W3CDTF">2023-02-25T15:03:27Z</dcterms:modified>
</cp:coreProperties>
</file>