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C83-FCF2-41BB-AFEA-3D07F090953A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36023"/>
            <a:ext cx="9144000" cy="1903232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رشته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071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متدها و داده‌ها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باز هم رشته!</a:t>
            </a:r>
            <a:endParaRPr lang="en-US" sz="3600" dirty="0" smtClean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کلاس رشته</a:t>
            </a:r>
          </a:p>
          <a:p>
            <a:pPr algn="r" rtl="1"/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305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متدها: شمارش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57" y="1619794"/>
            <a:ext cx="6944286" cy="37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استفاده از متد شمارش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81" y="2177442"/>
            <a:ext cx="5494037" cy="359517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9783" y="4702627"/>
            <a:ext cx="9144000" cy="1017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175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find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23" y="2534194"/>
            <a:ext cx="7791353" cy="251256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3999" y="1776549"/>
            <a:ext cx="9144000" cy="65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اولین رخداد کاراکترها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415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find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20" y="1713820"/>
            <a:ext cx="8227159" cy="47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0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find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10" y="1376793"/>
            <a:ext cx="7921180" cy="429159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5146765"/>
            <a:ext cx="9144000" cy="1504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500" dirty="0" smtClean="0">
                <a:solidFill>
                  <a:schemeClr val="tx2"/>
                </a:solidFill>
                <a:cs typeface="B Yekan" panose="00000400000000000000" pitchFamily="2" charset="-78"/>
              </a:rPr>
              <a:t>چنانچه چیزی پیدا نشود</a:t>
            </a:r>
            <a:r>
              <a:rPr lang="en-US" sz="25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</a:t>
            </a:r>
            <a:r>
              <a:rPr lang="en-US" sz="2500" dirty="0" smtClean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fa-IR" sz="2500" dirty="0" smtClean="0">
                <a:solidFill>
                  <a:schemeClr val="tx2"/>
                </a:solidFill>
                <a:cs typeface="B Yekan" panose="00000400000000000000" pitchFamily="2" charset="-78"/>
              </a:rPr>
              <a:t> برمی‌گرداند.</a:t>
            </a:r>
            <a:endParaRPr lang="en-US" sz="25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705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10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چند مثال از </a:t>
            </a:r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find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42" y="1533525"/>
            <a:ext cx="8822516" cy="45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3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10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in</a:t>
            </a:r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: عملگری خوب برای رشته‌ها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93" y="2063931"/>
            <a:ext cx="3376414" cy="116875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3010688"/>
            <a:ext cx="9144000" cy="1504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000" dirty="0" smtClean="0">
                <a:solidFill>
                  <a:schemeClr val="tx2"/>
                </a:solidFill>
                <a:cs typeface="B Yekan" panose="00000400000000000000" pitchFamily="2" charset="-78"/>
              </a:rPr>
              <a:t>نتیجه یک بولی خواهد بود.</a:t>
            </a:r>
            <a:endParaRPr lang="en-US" sz="40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364" y="4792215"/>
            <a:ext cx="1688207" cy="864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endParaRPr lang="en-US" sz="40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3805" y="5656283"/>
            <a:ext cx="1688207" cy="864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endParaRPr lang="en-US" sz="40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6976" y="5024855"/>
            <a:ext cx="2751281" cy="631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اگر باشد</a:t>
            </a:r>
            <a:endParaRPr lang="en-US" sz="3200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0391" y="5873247"/>
            <a:ext cx="1630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b="1" dirty="0">
                <a:solidFill>
                  <a:schemeClr val="tx2"/>
                </a:solidFill>
                <a:cs typeface="B Yekan" panose="00000400000000000000" pitchFamily="2" charset="-78"/>
              </a:rPr>
              <a:t>اگر </a:t>
            </a:r>
            <a:r>
              <a:rPr lang="fa-IR" sz="32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نباشد</a:t>
            </a:r>
            <a:endParaRPr lang="en-US" sz="3200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493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 , find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59" y="2372294"/>
            <a:ext cx="5770793" cy="2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29" y="2795452"/>
            <a:ext cx="8437413" cy="20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29" y="2795452"/>
            <a:ext cx="8437413" cy="20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داده + تابع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7775"/>
            <a:ext cx="9144000" cy="918346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ریشه‌ی دوم 9 سه می‌شود.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9909"/>
            <a:ext cx="9144000" cy="91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3 ریشه‌ی دوم 9 است.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917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35" y="1896630"/>
            <a:ext cx="663032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4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98" y="2141595"/>
            <a:ext cx="7688238" cy="3135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77195" y="5786846"/>
            <a:ext cx="4262845" cy="678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رشته‌ی خالی طول 0 دارد.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887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7195" y="5786846"/>
            <a:ext cx="4262845" cy="678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هیچ تغییری نخواهد کرد.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44" y="1821791"/>
            <a:ext cx="8087022" cy="36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4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56904" y="5982789"/>
            <a:ext cx="6703423" cy="678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تغییر</a:t>
            </a:r>
            <a:r>
              <a:rPr lang="en-US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en-US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substring</a:t>
            </a:r>
            <a:r>
              <a:rPr lang="en-US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fa-IR" sz="3200" dirty="0">
                <a:solidFill>
                  <a:schemeClr val="tx2"/>
                </a:solidFill>
                <a:cs typeface="B Yekan" panose="00000400000000000000" pitchFamily="2" charset="-78"/>
              </a:rPr>
              <a:t>با دیگری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28" y="1926708"/>
            <a:ext cx="7182177" cy="35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روش استفاده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89" y="2564477"/>
            <a:ext cx="4672481" cy="13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 </a:t>
            </a:r>
            <a:r>
              <a:rPr lang="en-US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63" y="2057753"/>
            <a:ext cx="6058709" cy="41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085" y="796834"/>
            <a:ext cx="8395064" cy="835063"/>
          </a:xfrm>
        </p:spPr>
        <p:txBody>
          <a:bodyPr>
            <a:normAutofit/>
          </a:bodyPr>
          <a:lstStyle/>
          <a:p>
            <a:pPr rtl="1"/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نمی کند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742" y="2103119"/>
            <a:ext cx="375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</a:rPr>
              <a:t>s.replace</a:t>
            </a:r>
            <a:r>
              <a:rPr lang="en-US" sz="2800" b="1" dirty="0">
                <a:latin typeface="Courier New" panose="02070309020205020404" pitchFamily="49" charset="0"/>
              </a:rPr>
              <a:t>(s1,s2) 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1084" y="3282227"/>
            <a:ext cx="8395064" cy="83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تغییر نمی‌دهد.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4420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085" y="796834"/>
            <a:ext cx="8395064" cy="835063"/>
          </a:xfrm>
        </p:spPr>
        <p:txBody>
          <a:bodyPr>
            <a:normAutofit/>
          </a:bodyPr>
          <a:lstStyle/>
          <a:p>
            <a:pPr rtl="1"/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نمی کند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742" y="2103119"/>
            <a:ext cx="375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</a:rPr>
              <a:t>s.replace</a:t>
            </a:r>
            <a:r>
              <a:rPr lang="en-US" sz="2800" b="1" dirty="0">
                <a:latin typeface="Courier New" panose="02070309020205020404" pitchFamily="49" charset="0"/>
              </a:rPr>
              <a:t>(s1,s2) 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1084" y="3282227"/>
            <a:ext cx="8395064" cy="83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تغییر نمی‌دهد!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8792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085" y="796834"/>
            <a:ext cx="8395064" cy="835063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ممنوع!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56" y="2096957"/>
            <a:ext cx="6019321" cy="16520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88079" y="4214098"/>
            <a:ext cx="4345578" cy="508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 تغییر ناپذیر است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78" y="4853216"/>
            <a:ext cx="5574061" cy="17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3" y="2625634"/>
            <a:ext cx="8395064" cy="835063"/>
          </a:xfrm>
        </p:spPr>
        <p:txBody>
          <a:bodyPr>
            <a:normAutofit/>
          </a:bodyPr>
          <a:lstStyle/>
          <a:p>
            <a:pPr rtl="1"/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دیگر رشته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3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56260" y="2098188"/>
            <a:ext cx="9144000" cy="918346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تابع مهمی در شی گرایی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9909"/>
            <a:ext cx="9144000" cy="91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در این نوع برنامه‌نویسی، میان داده‌ها و روشی که روی آن اعمال می‌شود رابطه‌ی تنگاتنگی وجود دارد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053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470265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b="1" dirty="0">
                <a:latin typeface="Source Code Pro" panose="020B0509030403020204" pitchFamily="49" charset="0"/>
              </a:rPr>
              <a:t>upper </a:t>
            </a:r>
            <a:r>
              <a:rPr lang="fa-IR" sz="4800" b="1" dirty="0" smtClean="0">
                <a:latin typeface="Source Code Pro" panose="020B0509030403020204" pitchFamily="49" charset="0"/>
              </a:rPr>
              <a:t> </a:t>
            </a:r>
            <a:r>
              <a:rPr lang="en-US" sz="4800" b="1" dirty="0" smtClean="0">
                <a:latin typeface="Source Code Pro" panose="020B0509030403020204" pitchFamily="49" charset="0"/>
              </a:rPr>
              <a:t>lower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92" y="2142309"/>
            <a:ext cx="8242584" cy="28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37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300448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متد با خروجی بولی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29" y="2331958"/>
            <a:ext cx="3350230" cy="37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627019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متد با خروجی بولی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25" y="2789446"/>
            <a:ext cx="7816838" cy="25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32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627019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به درد بخور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34" y="2128287"/>
            <a:ext cx="7637419" cy="3917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759" y="2190577"/>
            <a:ext cx="5782482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5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627019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به درد بخور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20" y="2438771"/>
            <a:ext cx="7310848" cy="31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627019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به درد بخور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46" y="2258916"/>
            <a:ext cx="7782395" cy="32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2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775" y="666205"/>
            <a:ext cx="8395064" cy="82200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نقطه‌ی متد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7" y="1644961"/>
            <a:ext cx="3151633" cy="4572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16" y="1888601"/>
            <a:ext cx="2519382" cy="14163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96936" y="3931440"/>
            <a:ext cx="8395064" cy="822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4569" y="4910196"/>
            <a:ext cx="8395064" cy="822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فولدر نقطه یعنی ورود به فایل!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2428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775" y="666205"/>
            <a:ext cx="8395064" cy="82200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 یک ماژول خاص است!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91050" y="1935849"/>
            <a:ext cx="4841968" cy="2181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در رشته یعنی درون ماژول برود و متد مورد نظر را صدا بزند. 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5" y="1701470"/>
            <a:ext cx="4523053" cy="44599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43747" y="5227896"/>
            <a:ext cx="4841968" cy="93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 در واقع یک کلاس است، بعدا خواهیم دید.</a:t>
            </a:r>
            <a:endParaRPr lang="en-US" sz="1800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3883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775" y="666205"/>
            <a:ext cx="8395064" cy="82200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رشته‌ی چند خطی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9114" y="1894113"/>
            <a:ext cx="7526386" cy="35170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# multiline string </a:t>
            </a:r>
          </a:p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message = </a:t>
            </a:r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"""</a:t>
            </a:r>
          </a:p>
          <a:p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Never </a:t>
            </a:r>
            <a:r>
              <a:rPr lang="en-US" sz="2800" dirty="0" err="1">
                <a:solidFill>
                  <a:schemeClr val="accent6"/>
                </a:solidFill>
                <a:latin typeface="Source Code Pro" panose="020B0509030403020204" pitchFamily="49" charset="0"/>
              </a:rPr>
              <a:t>gonna</a:t>
            </a:r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 give you up</a:t>
            </a:r>
          </a:p>
          <a:p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Never </a:t>
            </a:r>
            <a:r>
              <a:rPr lang="en-US" sz="2800" dirty="0" err="1">
                <a:solidFill>
                  <a:schemeClr val="accent6"/>
                </a:solidFill>
                <a:latin typeface="Source Code Pro" panose="020B0509030403020204" pitchFamily="49" charset="0"/>
              </a:rPr>
              <a:t>gonna</a:t>
            </a:r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 let you down</a:t>
            </a:r>
          </a:p>
          <a:p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"""</a:t>
            </a:r>
          </a:p>
          <a:p>
            <a:endParaRPr lang="en-US" sz="2800" dirty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>
                <a:solidFill>
                  <a:srgbClr val="7030A0"/>
                </a:solidFill>
                <a:latin typeface="Source Code Pro" panose="020B0509030403020204" pitchFamily="49" charset="0"/>
              </a:rPr>
              <a:t>print</a:t>
            </a:r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27018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داده + تابع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7775"/>
            <a:ext cx="9144000" cy="918346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رابطه‌ی میان این دو را به سختی می‌توان در شروع کلاس متوجه شد.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69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سه متد رشته‌ها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5850" y="2215350"/>
            <a:ext cx="3779520" cy="710730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شمردن یک کاراکتر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03" y="1599090"/>
            <a:ext cx="2254647" cy="473665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57550" y="3636616"/>
            <a:ext cx="5676900" cy="710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یافتن اولین رخداد یک کاراکتر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93695" y="5261130"/>
            <a:ext cx="7783830" cy="710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کاراکتر </a:t>
            </a:r>
            <a:r>
              <a:rPr lang="en-US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s1</a:t>
            </a:r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 را با کاراکترهای </a:t>
            </a:r>
            <a:r>
              <a:rPr lang="en-US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s2</a:t>
            </a:r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 جایگزین می‌کند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05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استفاده از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count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 به عنوان یک تابع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47" y="2560320"/>
            <a:ext cx="9102653" cy="28281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993266"/>
            <a:ext cx="12192000" cy="8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82913" y="5993266"/>
            <a:ext cx="9144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r>
              <a:rPr lang="en-US" sz="5900" b="1" dirty="0">
                <a:solidFill>
                  <a:schemeClr val="bg1"/>
                </a:solidFill>
                <a:latin typeface="Source Code Pro" panose="020B0509030403020204" pitchFamily="49" charset="0"/>
              </a:rPr>
              <a:t>n = count(</a:t>
            </a:r>
            <a:r>
              <a:rPr lang="en-US" sz="5900" b="1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y,x</a:t>
            </a:r>
            <a:r>
              <a:rPr lang="en-US" sz="5900" b="1" dirty="0">
                <a:solidFill>
                  <a:schemeClr val="bg1"/>
                </a:solidFill>
                <a:latin typeface="Source Code Pro" panose="020B0509030403020204" pitchFamily="49" charset="0"/>
              </a:rPr>
              <a:t>) </a:t>
            </a:r>
            <a:r>
              <a:rPr lang="fa-IR" b="1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روش استفاده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43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استفاده از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count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 به عنوان یک تابع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2" y="2212563"/>
            <a:ext cx="4123599" cy="1053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71" y="3767494"/>
            <a:ext cx="3018733" cy="76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171" y="4969279"/>
            <a:ext cx="3147539" cy="5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متدها: روش استفاده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8" y="2834640"/>
            <a:ext cx="8626230" cy="12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5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متدها: شمارش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05" y="1894114"/>
            <a:ext cx="6875989" cy="36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309</Words>
  <Application>Microsoft Office PowerPoint</Application>
  <PresentationFormat>Widescreen</PresentationFormat>
  <Paragraphs>80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B Yekan</vt:lpstr>
      <vt:lpstr>Calibri</vt:lpstr>
      <vt:lpstr>Calibri Light</vt:lpstr>
      <vt:lpstr>Courier New</vt:lpstr>
      <vt:lpstr>Source Code Pro</vt:lpstr>
      <vt:lpstr>Times New Roman</vt:lpstr>
      <vt:lpstr>Office Theme</vt:lpstr>
      <vt:lpstr>متدهای رشته</vt:lpstr>
      <vt:lpstr>داده + تابع</vt:lpstr>
      <vt:lpstr>متدها</vt:lpstr>
      <vt:lpstr>داده + تابع</vt:lpstr>
      <vt:lpstr>سه متد رشته‌ها</vt:lpstr>
      <vt:lpstr>استفاده ازcount  به عنوان یک تابع</vt:lpstr>
      <vt:lpstr>استفاده ازcount  به عنوان یک تابع</vt:lpstr>
      <vt:lpstr>متدها: روش استفاده</vt:lpstr>
      <vt:lpstr>متدها: شمارش</vt:lpstr>
      <vt:lpstr>متدها: شمارش</vt:lpstr>
      <vt:lpstr>استفاده از متد شمارش</vt:lpstr>
      <vt:lpstr>متد find</vt:lpstr>
      <vt:lpstr>متد find</vt:lpstr>
      <vt:lpstr>متد find</vt:lpstr>
      <vt:lpstr>چند مثال از find</vt:lpstr>
      <vt:lpstr>in: عملگری خوب برای رشته‌ها</vt:lpstr>
      <vt:lpstr>in , find</vt:lpstr>
      <vt:lpstr>replace</vt:lpstr>
      <vt:lpstr>replace</vt:lpstr>
      <vt:lpstr>replace</vt:lpstr>
      <vt:lpstr>replace</vt:lpstr>
      <vt:lpstr>replace</vt:lpstr>
      <vt:lpstr>replace</vt:lpstr>
      <vt:lpstr>replace روش استفاده</vt:lpstr>
      <vt:lpstr>مثال replace</vt:lpstr>
      <vt:lpstr> replaceجایگزین نمی کند</vt:lpstr>
      <vt:lpstr> replaceجایگزین نمی کند</vt:lpstr>
      <vt:lpstr>ممنوع!</vt:lpstr>
      <vt:lpstr>متدهای دیگر رشته</vt:lpstr>
      <vt:lpstr>متدهای upper  lower</vt:lpstr>
      <vt:lpstr>چند متد با خروجی بولی</vt:lpstr>
      <vt:lpstr>چند متد با خروجی بولی</vt:lpstr>
      <vt:lpstr>متدهای به درد بخور</vt:lpstr>
      <vt:lpstr>متدهای به درد بخور</vt:lpstr>
      <vt:lpstr>متدهای به درد بخور</vt:lpstr>
      <vt:lpstr>نقطه‌ی متد</vt:lpstr>
      <vt:lpstr>رشته یک ماژول خاص است!</vt:lpstr>
      <vt:lpstr>رشته‌ی چند خطی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198</cp:revision>
  <dcterms:created xsi:type="dcterms:W3CDTF">2023-01-04T18:03:08Z</dcterms:created>
  <dcterms:modified xsi:type="dcterms:W3CDTF">2023-01-08T12:42:17Z</dcterms:modified>
</cp:coreProperties>
</file>