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89" r:id="rId4"/>
    <p:sldId id="290" r:id="rId5"/>
    <p:sldId id="291" r:id="rId6"/>
    <p:sldId id="325" r:id="rId7"/>
    <p:sldId id="329" r:id="rId8"/>
    <p:sldId id="326" r:id="rId9"/>
    <p:sldId id="327" r:id="rId10"/>
    <p:sldId id="318" r:id="rId11"/>
    <p:sldId id="317" r:id="rId12"/>
    <p:sldId id="320" r:id="rId13"/>
    <p:sldId id="28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79" r:id="rId38"/>
    <p:sldId id="281" r:id="rId39"/>
    <p:sldId id="282" r:id="rId40"/>
    <p:sldId id="285" r:id="rId41"/>
    <p:sldId id="284" r:id="rId42"/>
    <p:sldId id="283" r:id="rId43"/>
    <p:sldId id="292" r:id="rId44"/>
    <p:sldId id="294" r:id="rId45"/>
    <p:sldId id="321" r:id="rId46"/>
    <p:sldId id="322" r:id="rId47"/>
    <p:sldId id="323" r:id="rId48"/>
    <p:sldId id="324" r:id="rId49"/>
    <p:sldId id="293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30" r:id="rId62"/>
    <p:sldId id="306" r:id="rId63"/>
    <p:sldId id="308" r:id="rId64"/>
    <p:sldId id="332" r:id="rId65"/>
    <p:sldId id="331" r:id="rId66"/>
    <p:sldId id="333" r:id="rId67"/>
    <p:sldId id="334" r:id="rId68"/>
    <p:sldId id="310" r:id="rId69"/>
    <p:sldId id="337" r:id="rId70"/>
    <p:sldId id="338" r:id="rId71"/>
    <p:sldId id="341" r:id="rId72"/>
    <p:sldId id="33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53" r:id="rId81"/>
    <p:sldId id="351" r:id="rId82"/>
    <p:sldId id="352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5" r:id="rId93"/>
    <p:sldId id="366" r:id="rId94"/>
    <p:sldId id="364" r:id="rId95"/>
    <p:sldId id="367" r:id="rId96"/>
    <p:sldId id="368" r:id="rId97"/>
    <p:sldId id="369" r:id="rId98"/>
    <p:sldId id="370" r:id="rId99"/>
    <p:sldId id="371" r:id="rId100"/>
    <p:sldId id="396" r:id="rId101"/>
    <p:sldId id="372" r:id="rId102"/>
    <p:sldId id="373" r:id="rId103"/>
    <p:sldId id="374" r:id="rId104"/>
    <p:sldId id="375" r:id="rId105"/>
    <p:sldId id="376" r:id="rId106"/>
    <p:sldId id="377" r:id="rId107"/>
    <p:sldId id="378" r:id="rId108"/>
    <p:sldId id="336" r:id="rId109"/>
    <p:sldId id="311" r:id="rId110"/>
    <p:sldId id="309" r:id="rId111"/>
    <p:sldId id="313" r:id="rId112"/>
    <p:sldId id="314" r:id="rId113"/>
    <p:sldId id="328" r:id="rId114"/>
    <p:sldId id="379" r:id="rId115"/>
    <p:sldId id="316" r:id="rId116"/>
    <p:sldId id="380" r:id="rId117"/>
    <p:sldId id="381" r:id="rId118"/>
    <p:sldId id="382" r:id="rId119"/>
    <p:sldId id="383" r:id="rId120"/>
    <p:sldId id="385" r:id="rId121"/>
    <p:sldId id="386" r:id="rId122"/>
    <p:sldId id="387" r:id="rId123"/>
    <p:sldId id="388" r:id="rId124"/>
    <p:sldId id="389" r:id="rId125"/>
    <p:sldId id="391" r:id="rId126"/>
    <p:sldId id="390" r:id="rId127"/>
    <p:sldId id="392" r:id="rId128"/>
    <p:sldId id="287" r:id="rId129"/>
    <p:sldId id="393" r:id="rId130"/>
    <p:sldId id="395" r:id="rId131"/>
    <p:sldId id="397" r:id="rId132"/>
    <p:sldId id="398" r:id="rId133"/>
    <p:sldId id="399" r:id="rId134"/>
    <p:sldId id="400" r:id="rId135"/>
    <p:sldId id="394" r:id="rId136"/>
    <p:sldId id="401" r:id="rId137"/>
    <p:sldId id="403" r:id="rId138"/>
    <p:sldId id="405" r:id="rId139"/>
    <p:sldId id="406" r:id="rId140"/>
    <p:sldId id="402" r:id="rId141"/>
    <p:sldId id="407" r:id="rId142"/>
    <p:sldId id="408" r:id="rId143"/>
    <p:sldId id="286" r:id="rId144"/>
    <p:sldId id="409" r:id="rId145"/>
    <p:sldId id="410" r:id="rId146"/>
    <p:sldId id="411" r:id="rId147"/>
    <p:sldId id="412" r:id="rId148"/>
    <p:sldId id="413" r:id="rId149"/>
    <p:sldId id="414" r:id="rId150"/>
    <p:sldId id="415" r:id="rId151"/>
    <p:sldId id="417" r:id="rId152"/>
    <p:sldId id="418" r:id="rId153"/>
    <p:sldId id="419" r:id="rId154"/>
    <p:sldId id="416" r:id="rId155"/>
    <p:sldId id="420" r:id="rId156"/>
    <p:sldId id="421" r:id="rId157"/>
    <p:sldId id="422" r:id="rId158"/>
    <p:sldId id="423" r:id="rId1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پایتون مقدماتی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مرتضی مالکی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cs typeface="B Yekan" panose="00000400000000000000" pitchFamily="2" charset="-78"/>
              </a:rPr>
              <a:t>زمستان 1401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6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25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اندیس منفی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</a:t>
            </a:r>
            <a:r>
              <a:rPr lang="en-US" sz="2800" dirty="0" smtClean="0">
                <a:latin typeface="Source Code Pro" panose="020B0509030403020204" pitchFamily="49" charset="0"/>
              </a:rPr>
              <a:t>[-4:-1]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11" y="3400896"/>
            <a:ext cx="10436985" cy="1254507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0626725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61550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-2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9160059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-3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79009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-4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591888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-5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874430" y="436330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-6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6137922" y="4368645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-7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428262" y="4359973"/>
            <a:ext cx="615766" cy="63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-8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564371" y="4333780"/>
            <a:ext cx="701088" cy="68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-9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3731551" y="4324255"/>
            <a:ext cx="774205" cy="71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-10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965520" y="4328715"/>
            <a:ext cx="737148" cy="719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-11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59521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7691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نکته‌ای دیگر: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958839"/>
            <a:ext cx="8102956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06" y="144844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1646" y="262379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مساحت دایره را بگیرد و شعاع دایره را حساب کند.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5" y="1860247"/>
            <a:ext cx="8117776" cy="22873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321213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9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7" y="1281789"/>
            <a:ext cx="7998014" cy="38606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 می‌گیریم!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64" y="231080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تابع از پیش تعریف شده نمی‌باشد.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 err="1">
                <a:cs typeface="B Yekan" panose="00000400000000000000" pitchFamily="2" charset="-78"/>
              </a:rPr>
              <a:t>sqrt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7474"/>
            <a:ext cx="9373429" cy="3129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نهایی: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444" y="376077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Yekan" panose="00000400000000000000" pitchFamily="2" charset="-78"/>
              </a:rPr>
              <a:t>ما تابع </a:t>
            </a:r>
            <a:r>
              <a:rPr lang="en-US" sz="2400" dirty="0" err="1" smtClean="0">
                <a:cs typeface="B Yekan" panose="00000400000000000000" pitchFamily="2" charset="-78"/>
              </a:rPr>
              <a:t>sqrt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را از ماژول </a:t>
            </a:r>
            <a:r>
              <a:rPr lang="en-US" sz="2400" dirty="0" smtClean="0">
                <a:cs typeface="B Yekan" panose="00000400000000000000" pitchFamily="2" charset="-78"/>
              </a:rPr>
              <a:t>math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وارد می‌کنیم.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ایده‌ی کلی وارد کردن ماژول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45" y="336189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from math import </a:t>
            </a:r>
            <a:r>
              <a:rPr lang="en-US" sz="3600" dirty="0" err="1">
                <a:latin typeface="Source Code Pro" panose="020B0509030403020204" pitchFamily="49" charset="0"/>
              </a:rPr>
              <a:t>sqrt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روش بهتر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9" y="2719746"/>
            <a:ext cx="9246063" cy="300178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981205" y="4572000"/>
            <a:ext cx="9144000" cy="897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cs typeface="B Yekan" panose="00000400000000000000" pitchFamily="2" charset="-78"/>
              </a:rPr>
              <a:t>(                                              )</a:t>
            </a:r>
            <a:endParaRPr lang="en-US" sz="4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7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زبان‌های برنامه‌نویسی نوع داده‌ها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59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	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362" y="2161507"/>
            <a:ext cx="9546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حسابی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مقایسه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منطقی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بیتی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تخصیص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Yekan" panose="00000400000000000000" pitchFamily="2" charset="-78"/>
              </a:rPr>
              <a:t> عملگرهای خاص</a:t>
            </a:r>
          </a:p>
        </p:txBody>
      </p:sp>
    </p:spTree>
    <p:extLst>
      <p:ext uri="{BB962C8B-B14F-4D97-AF65-F5344CB8AC3E}">
        <p14:creationId xmlns:p14="http://schemas.microsoft.com/office/powerpoint/2010/main" val="2046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3273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حسابی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29359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7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766923"/>
            <a:ext cx="4197532" cy="2116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</a:p>
          <a:p>
            <a:pPr rtl="1"/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3280229"/>
            <a:ext cx="4197532" cy="1190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3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3. اجرای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011782" y="2086428"/>
            <a:ext cx="4197532" cy="3203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موضوعات: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مقادیر بولی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رابطه‌ای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نوع بولی </a:t>
            </a:r>
            <a:r>
              <a:rPr lang="en-US" sz="24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83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13283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67988" y="1473086"/>
            <a:ext cx="7750629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73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1565140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9721" y="2976798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a%2==0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05" y="3913094"/>
            <a:ext cx="1120716" cy="1557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115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8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00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76005" y="1327606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عدد مثبت است کاری را انجام دهد.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005" y="1720623"/>
            <a:ext cx="32004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3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شرطی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Zoj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if(a%2 </a:t>
            </a:r>
            <a:r>
              <a:rPr lang="en-US" sz="2800" dirty="0">
                <a:latin typeface="Source Code Pro" panose="020B0509030403020204" pitchFamily="49" charset="0"/>
              </a:rPr>
              <a:t>!</a:t>
            </a:r>
            <a:r>
              <a:rPr lang="en-US" sz="2800" dirty="0" smtClean="0">
                <a:latin typeface="Source Code Pro" panose="020B0509030403020204" pitchFamily="49" charset="0"/>
              </a:rPr>
              <a:t>= </a:t>
            </a:r>
            <a:r>
              <a:rPr lang="en-US" sz="2800" dirty="0">
                <a:latin typeface="Source Code Pro" panose="020B0509030403020204" pitchFamily="49" charset="0"/>
              </a:rPr>
              <a:t>0</a:t>
            </a:r>
            <a:r>
              <a:rPr lang="en-US" sz="2800" dirty="0" smtClean="0">
                <a:latin typeface="Source Code Pro" panose="020B0509030403020204" pitchFamily="49" charset="0"/>
              </a:rPr>
              <a:t>):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Fard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218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364379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اجرای 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93684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 چگونه کار می‌کند؟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0880" y="2628633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 smtClean="0">
                <a:latin typeface="Source Code Pro" panose="020B0509030403020204" pitchFamily="49" charset="0"/>
              </a:rPr>
              <a:t>pos</a:t>
            </a:r>
            <a:r>
              <a:rPr lang="en-US" sz="2800" dirty="0" smtClean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Zoj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Fard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270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 چگونه کار می‌کند؟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10880" y="2628633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 smtClean="0">
                <a:latin typeface="Source Code Pro" panose="020B0509030403020204" pitchFamily="49" charset="0"/>
              </a:rPr>
              <a:t>pos</a:t>
            </a:r>
            <a:r>
              <a:rPr lang="en-US" sz="2800" dirty="0" smtClean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Zoj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Fard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0240" y="3267635"/>
            <a:ext cx="1170279" cy="12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20240" y="4123403"/>
            <a:ext cx="1170279" cy="12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33303" y="4979171"/>
            <a:ext cx="1170279" cy="1210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5400000">
            <a:off x="2862429" y="2259159"/>
            <a:ext cx="617925" cy="1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3818922" y="2253641"/>
            <a:ext cx="617925" cy="121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2334832" y="4354206"/>
            <a:ext cx="350789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7560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71886" y="248194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8073" y="4136121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69277" y="496388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1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Zoj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	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Fard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836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1779958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285630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 smtClean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1373" y="443372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 smtClean="0">
                <a:cs typeface="B Yekan" panose="00000400000000000000" pitchFamily="2" charset="-78"/>
              </a:rPr>
              <a:t> </a:t>
            </a:r>
            <a:r>
              <a:rPr lang="fa-IR" dirty="0">
                <a:cs typeface="B Yekan" panose="00000400000000000000" pitchFamily="2" charset="-78"/>
              </a:rPr>
              <a:t>بودن </a:t>
            </a:r>
            <a:r>
              <a:rPr lang="fa-IR" dirty="0" smtClean="0">
                <a:cs typeface="B Yekan" panose="00000400000000000000" pitchFamily="2" charset="-78"/>
              </a:rPr>
              <a:t>بقیه اجرا </a:t>
            </a:r>
            <a:r>
              <a:rPr lang="fa-IR" dirty="0">
                <a:cs typeface="B Yekan" panose="00000400000000000000" pitchFamily="2" charset="-78"/>
              </a:rPr>
              <a:t>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1925008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1944290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35946" y="3682635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81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434" y="3442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887" y="131329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80743" y="238963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 smtClean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5887" y="396705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 smtClean="0">
                <a:cs typeface="B Yekan" panose="00000400000000000000" pitchFamily="2" charset="-78"/>
              </a:rPr>
              <a:t> </a:t>
            </a:r>
            <a:r>
              <a:rPr lang="fa-IR" dirty="0">
                <a:cs typeface="B Yekan" panose="00000400000000000000" pitchFamily="2" charset="-78"/>
              </a:rPr>
              <a:t>بودن </a:t>
            </a:r>
            <a:r>
              <a:rPr lang="fa-IR" dirty="0" smtClean="0">
                <a:cs typeface="B Yekan" panose="00000400000000000000" pitchFamily="2" charset="-78"/>
              </a:rPr>
              <a:t>بقیه اجرا </a:t>
            </a:r>
            <a:r>
              <a:rPr lang="fa-IR" dirty="0">
                <a:cs typeface="B Yekan" panose="00000400000000000000" pitchFamily="2" charset="-78"/>
              </a:rPr>
              <a:t>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460" y="145834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41620" y="147762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50460" y="3215971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460" y="515186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print(“</a:t>
            </a:r>
            <a:r>
              <a:rPr lang="en-US" sz="2800" dirty="0" err="1" smtClean="0">
                <a:latin typeface="Source Code Pro" panose="020B0509030403020204" pitchFamily="49" charset="0"/>
              </a:rPr>
              <a:t>chiz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</a:rPr>
              <a:t>digar</a:t>
            </a:r>
            <a:r>
              <a:rPr lang="en-US" sz="2800" dirty="0" smtClean="0">
                <a:latin typeface="Source Code Pro" panose="020B0509030403020204" pitchFamily="49" charset="0"/>
              </a:rPr>
              <a:t>!”) 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2" y="316413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تورفتگی مهم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6" y="1609064"/>
            <a:ext cx="9149439" cy="386282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931" y="41826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931" y="272877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960" y="27364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6733" y="420404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3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4920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دو کاراکتر آخر یک رشته را با </a:t>
            </a:r>
            <a:r>
              <a:rPr 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4909" y="3013753"/>
            <a:ext cx="6428376" cy="1059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3600" dirty="0" smtClean="0">
                <a:latin typeface="Source Code Pro" panose="020B0509030403020204" pitchFamily="49" charset="0"/>
              </a:rPr>
              <a:t>s = s[0:2] + ’y’ 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773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962284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اصلاح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492070"/>
            <a:ext cx="7680960" cy="1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دو کاراکتر آخر یک رشته “</a:t>
            </a:r>
            <a:r>
              <a:rPr lang="en-US" sz="24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sy</a:t>
            </a:r>
            <a:r>
              <a:rPr lang="fa-IR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 باشد با </a:t>
            </a:r>
            <a:r>
              <a:rPr lang="en-US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 وگرنه با </a:t>
            </a:r>
            <a:r>
              <a:rPr lang="en-US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“g”</a:t>
            </a:r>
            <a:r>
              <a:rPr lang="fa-IR" sz="24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شود.</a:t>
            </a:r>
            <a:endParaRPr lang="en-US" sz="1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537" y="2715207"/>
            <a:ext cx="6428376" cy="4019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if </a:t>
            </a:r>
            <a:r>
              <a:rPr lang="en-US" sz="3200" dirty="0" smtClean="0">
                <a:latin typeface="Source Code Pro" panose="020B0509030403020204" pitchFamily="49" charset="0"/>
              </a:rPr>
              <a:t>s[4:]==‘</a:t>
            </a:r>
            <a:r>
              <a:rPr lang="en-US" sz="3200" dirty="0">
                <a:latin typeface="Source Code Pro" panose="020B0509030403020204" pitchFamily="49" charset="0"/>
              </a:rPr>
              <a:t>y</a:t>
            </a:r>
            <a:r>
              <a:rPr lang="en-US" sz="3200" dirty="0" smtClean="0">
                <a:latin typeface="Source Code Pro" panose="020B0509030403020204" pitchFamily="49" charset="0"/>
              </a:rPr>
              <a:t>’:</a:t>
            </a:r>
          </a:p>
          <a:p>
            <a:r>
              <a:rPr lang="en-US" sz="3200" dirty="0" smtClean="0">
                <a:latin typeface="Source Code Pro" panose="020B0509030403020204" pitchFamily="49" charset="0"/>
              </a:rPr>
              <a:t>   </a:t>
            </a:r>
            <a:r>
              <a:rPr lang="en-US" sz="3200" dirty="0" err="1" smtClean="0">
                <a:latin typeface="Source Code Pro" panose="020B0509030403020204" pitchFamily="49" charset="0"/>
              </a:rPr>
              <a:t>ed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>
                <a:latin typeface="Source Code Pro" panose="020B0509030403020204" pitchFamily="49" charset="0"/>
              </a:rPr>
              <a:t>= s[0:4] + </a:t>
            </a:r>
            <a:r>
              <a:rPr lang="en-US" sz="3200" dirty="0" smtClean="0">
                <a:latin typeface="Source Code Pro" panose="020B0509030403020204" pitchFamily="49" charset="0"/>
              </a:rPr>
              <a:t>’</a:t>
            </a:r>
            <a:r>
              <a:rPr lang="en-US" sz="3200" dirty="0" err="1" smtClean="0">
                <a:latin typeface="Source Code Pro" panose="020B0509030403020204" pitchFamily="49" charset="0"/>
              </a:rPr>
              <a:t>sy</a:t>
            </a:r>
            <a:r>
              <a:rPr lang="en-US" sz="3200" dirty="0" smtClean="0">
                <a:latin typeface="Source Code Pro" panose="020B0509030403020204" pitchFamily="49" charset="0"/>
              </a:rPr>
              <a:t>’ </a:t>
            </a:r>
          </a:p>
          <a:p>
            <a:r>
              <a:rPr lang="en-US" sz="3200" dirty="0" smtClean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3200" dirty="0" smtClean="0">
                <a:latin typeface="Source Code Pro" panose="020B0509030403020204" pitchFamily="49" charset="0"/>
              </a:rPr>
              <a:t>   </a:t>
            </a:r>
            <a:r>
              <a:rPr lang="en-US" sz="3200" dirty="0" err="1" smtClean="0">
                <a:latin typeface="Source Code Pro" panose="020B0509030403020204" pitchFamily="49" charset="0"/>
              </a:rPr>
              <a:t>ed</a:t>
            </a:r>
            <a:r>
              <a:rPr lang="en-US" sz="3200" dirty="0" smtClean="0">
                <a:latin typeface="Source Code Pro" panose="020B0509030403020204" pitchFamily="49" charset="0"/>
              </a:rPr>
              <a:t> </a:t>
            </a:r>
            <a:r>
              <a:rPr lang="en-US" sz="3200" dirty="0">
                <a:latin typeface="Source Code Pro" panose="020B0509030403020204" pitchFamily="49" charset="0"/>
              </a:rPr>
              <a:t>= s + </a:t>
            </a:r>
            <a:r>
              <a:rPr lang="en-US" sz="3200" dirty="0" smtClean="0">
                <a:latin typeface="Source Code Pro" panose="020B0509030403020204" pitchFamily="49" charset="0"/>
              </a:rPr>
              <a:t>‘g’ </a:t>
            </a:r>
          </a:p>
          <a:p>
            <a:r>
              <a:rPr lang="en-US" sz="3200" dirty="0" smtClean="0">
                <a:latin typeface="Source Code Pro" panose="020B0509030403020204" pitchFamily="49" charset="0"/>
              </a:rPr>
              <a:t>print(s, </a:t>
            </a:r>
            <a:r>
              <a:rPr lang="en-US" sz="3200" dirty="0" err="1" smtClean="0">
                <a:latin typeface="Source Code Pro" panose="020B0509030403020204" pitchFamily="49" charset="0"/>
              </a:rPr>
              <a:t>ed</a:t>
            </a:r>
            <a:r>
              <a:rPr lang="en-US" sz="3200" dirty="0" smtClean="0">
                <a:latin typeface="Source Code Pro" panose="020B0509030403020204" pitchFamily="49" charset="0"/>
              </a:rPr>
              <a:t>)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741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664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0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 smtClean="0">
                <a:latin typeface="Source Code Pro" panose="020B0509030403020204" pitchFamily="49" charset="0"/>
              </a:rPr>
              <a:t>’</a:t>
            </a:r>
            <a:endParaRPr lang="fa-IR" sz="3200" dirty="0" smtClean="0">
              <a:latin typeface="Source Code Pro" panose="020B0509030403020204" pitchFamily="49" charset="0"/>
            </a:endParaRPr>
          </a:p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 smtClean="0">
                <a:latin typeface="Source Code Pro" panose="020B0509030403020204" pitchFamily="49" charset="0"/>
              </a:rPr>
              <a:t>’</a:t>
            </a:r>
            <a:endParaRPr lang="fa-IR" sz="3200" dirty="0" smtClean="0">
              <a:latin typeface="Source Code Pro" panose="020B0509030403020204" pitchFamily="49" charset="0"/>
            </a:endParaRPr>
          </a:p>
          <a:p>
            <a:r>
              <a:rPr lang="en-US" sz="3200" dirty="0" smtClean="0">
                <a:latin typeface="Source Code Pro" panose="020B0509030403020204" pitchFamily="49" charset="0"/>
              </a:rPr>
              <a:t>True &gt;&gt;&gt;</a:t>
            </a:r>
            <a:endParaRPr lang="fa-IR" sz="3200" dirty="0" smtClean="0">
              <a:latin typeface="Source Code Pro" panose="020B0509030403020204" pitchFamily="49" charset="0"/>
            </a:endParaRPr>
          </a:p>
          <a:p>
            <a:r>
              <a:rPr lang="en-US" sz="3200" dirty="0" smtClean="0">
                <a:latin typeface="Source Code Pro" panose="020B0509030403020204" pitchFamily="49" charset="0"/>
              </a:rPr>
              <a:t>s </a:t>
            </a:r>
            <a:r>
              <a:rPr lang="en-US" sz="3200" dirty="0">
                <a:latin typeface="Source Code Pro" panose="020B0509030403020204" pitchFamily="49" charset="0"/>
              </a:rPr>
              <a:t>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</a:t>
            </a:r>
            <a:r>
              <a:rPr lang="en-US" sz="3200" dirty="0" smtClean="0">
                <a:latin typeface="Source Code Pro" panose="020B0509030403020204" pitchFamily="49" charset="0"/>
              </a:rPr>
              <a:t>‘</a:t>
            </a:r>
            <a:endParaRPr lang="fa-IR" sz="3200" dirty="0" smtClean="0">
              <a:latin typeface="Source Code Pro" panose="020B0509030403020204" pitchFamily="49" charset="0"/>
            </a:endParaRPr>
          </a:p>
          <a:p>
            <a:r>
              <a:rPr lang="en-US" sz="3200" dirty="0" smtClean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47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</a:t>
            </a:r>
            <a:r>
              <a:rPr lang="en-US" sz="3200" dirty="0" smtClean="0"/>
              <a:t>’</a:t>
            </a:r>
          </a:p>
          <a:p>
            <a:r>
              <a:rPr lang="en-US" sz="3200" dirty="0" smtClean="0"/>
              <a:t>&gt;&gt;&gt; </a:t>
            </a:r>
            <a:r>
              <a:rPr lang="en-US" sz="3200" dirty="0"/>
              <a:t>s &gt;‘Horse</a:t>
            </a:r>
            <a:r>
              <a:rPr lang="en-US" sz="3200" dirty="0" smtClean="0"/>
              <a:t>’</a:t>
            </a:r>
          </a:p>
          <a:p>
            <a:r>
              <a:rPr lang="en-US" sz="3200" dirty="0" smtClean="0"/>
              <a:t>False</a:t>
            </a:r>
          </a:p>
          <a:p>
            <a:r>
              <a:rPr lang="en-US" sz="3200" dirty="0" smtClean="0"/>
              <a:t>&gt;&gt;&gt; </a:t>
            </a:r>
            <a:r>
              <a:rPr lang="en-US" sz="3200" dirty="0"/>
              <a:t>s &lt; ‘Horse’ </a:t>
            </a:r>
            <a:r>
              <a:rPr lang="en-US" sz="3200" dirty="0" smtClean="0"/>
              <a:t>True</a:t>
            </a:r>
          </a:p>
          <a:p>
            <a:r>
              <a:rPr lang="en-US" sz="3200" dirty="0" smtClean="0"/>
              <a:t>&gt;&gt;&gt; </a:t>
            </a:r>
            <a:r>
              <a:rPr lang="en-US" sz="3200" dirty="0"/>
              <a:t>s &lt; ‘dog</a:t>
            </a:r>
            <a:r>
              <a:rPr lang="en-US" sz="3200" dirty="0" smtClean="0"/>
              <a:t>’</a:t>
            </a:r>
          </a:p>
          <a:p>
            <a:r>
              <a:rPr lang="en-US" sz="3200" dirty="0" smtClean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</a:t>
            </a:r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ت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349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08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49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 بیش از دو خروجی؟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93492" y="1756229"/>
            <a:ext cx="2523309" cy="328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90-100</a:t>
            </a:r>
            <a:endParaRPr lang="fa-IR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80-89 </a:t>
            </a:r>
            <a:endParaRPr lang="fa-IR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 70-79</a:t>
            </a:r>
            <a:endParaRPr lang="fa-IR" sz="40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U 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l-PL" sz="4000" b="1" dirty="0" smtClean="0">
                <a:solidFill>
                  <a:schemeClr val="accent1">
                    <a:lumMod val="50000"/>
                  </a:schemeClr>
                </a:solidFill>
              </a:rPr>
              <a:t>&lt;</a:t>
            </a: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70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3896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شاخه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381" y="1598136"/>
            <a:ext cx="6705238" cy="452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input(‘Score: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</a:t>
            </a:r>
            <a:r>
              <a:rPr lang="en-US" sz="2800" dirty="0">
                <a:latin typeface="Source Code Pro" panose="020B0509030403020204" pitchFamily="49" charset="0"/>
              </a:rPr>
              <a:t>x&gt;=90</a:t>
            </a:r>
            <a:r>
              <a:rPr lang="en-US" sz="2800" dirty="0" smtClean="0">
                <a:latin typeface="Source Code Pro" panose="020B0509030403020204" pitchFamily="49" charset="0"/>
              </a:rPr>
              <a:t>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 smtClean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grade </a:t>
            </a:r>
            <a:r>
              <a:rPr lang="en-US" sz="2800" dirty="0">
                <a:latin typeface="Source Code Pro" panose="020B0509030403020204" pitchFamily="49" charset="0"/>
              </a:rPr>
              <a:t>= ‘A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latin typeface="Source Code Pro" panose="020B0509030403020204" pitchFamily="49" charset="0"/>
              </a:rPr>
              <a:t>elif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x&gt;=80</a:t>
            </a:r>
            <a:r>
              <a:rPr lang="en-US" sz="2800" dirty="0" smtClean="0">
                <a:latin typeface="Source Code Pro" panose="020B0509030403020204" pitchFamily="49" charset="0"/>
              </a:rPr>
              <a:t>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 smtClean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grade </a:t>
            </a:r>
            <a:r>
              <a:rPr lang="en-US" sz="2800" dirty="0">
                <a:latin typeface="Source Code Pro" panose="020B0509030403020204" pitchFamily="49" charset="0"/>
              </a:rPr>
              <a:t>= ‘B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latin typeface="Source Code Pro" panose="020B0509030403020204" pitchFamily="49" charset="0"/>
              </a:rPr>
              <a:t>elif</a:t>
            </a:r>
            <a:r>
              <a:rPr lang="en-US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>
                <a:latin typeface="Source Code Pro" panose="020B0509030403020204" pitchFamily="49" charset="0"/>
              </a:rPr>
              <a:t>x&gt;=70</a:t>
            </a:r>
            <a:r>
              <a:rPr lang="en-US" sz="2800" dirty="0" smtClean="0">
                <a:latin typeface="Source Code Pro" panose="020B0509030403020204" pitchFamily="49" charset="0"/>
              </a:rPr>
              <a:t>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 smtClean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grade </a:t>
            </a:r>
            <a:r>
              <a:rPr lang="en-US" sz="2800" dirty="0">
                <a:latin typeface="Source Code Pro" panose="020B0509030403020204" pitchFamily="49" charset="0"/>
              </a:rPr>
              <a:t>= ‘C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else: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grade </a:t>
            </a:r>
            <a:r>
              <a:rPr lang="en-US" sz="2800" dirty="0">
                <a:latin typeface="Source Code Pro" panose="020B0509030403020204" pitchFamily="49" charset="0"/>
              </a:rPr>
              <a:t>= ‘U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grade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2" y="6373675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“</a:t>
            </a:r>
            <a:r>
              <a:rPr lang="en-US" sz="2000" dirty="0" err="1">
                <a:solidFill>
                  <a:schemeClr val="bg1"/>
                </a:solidFill>
              </a:rPr>
              <a:t>elif</a:t>
            </a:r>
            <a:r>
              <a:rPr lang="en-US" sz="2000" dirty="0">
                <a:solidFill>
                  <a:schemeClr val="bg1"/>
                </a:solidFill>
              </a:rPr>
              <a:t>” </a:t>
            </a:r>
            <a:r>
              <a:rPr lang="fa-IR" sz="2000" dirty="0" smtClean="0">
                <a:solidFill>
                  <a:schemeClr val="bg1"/>
                </a:solidFill>
              </a:rPr>
              <a:t>==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“else if”</a:t>
            </a:r>
            <a:r>
              <a:rPr lang="en-US" sz="20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’</a:t>
            </a:r>
            <a:endParaRPr lang="en-US" sz="20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584960" y="159813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3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077" y="6288613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 smtClean="0">
                <a:cs typeface="B Yekan" panose="00000400000000000000" pitchFamily="2" charset="-78"/>
              </a:rPr>
              <a:t>فقط یکی از جعبه‌های سبز اجرا خواهد شد.‌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1" y="1691165"/>
            <a:ext cx="5604611" cy="4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2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044356"/>
            <a:ext cx="6214927" cy="43206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6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4" y="1564950"/>
            <a:ext cx="5716186" cy="48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0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بدون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1" y="1472246"/>
            <a:ext cx="5255552" cy="50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عملگرهای بولی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3520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ترکیب عملگرهای بولی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442028" y="1912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083810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562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974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پالیندورم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4600" y="19616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کلمه چهار حرفی </a:t>
            </a:r>
            <a:r>
              <a:rPr lang="fa-IR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پالیندورم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به صورت زیر است: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733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45765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7609" y="2120650"/>
            <a:ext cx="6705238" cy="2727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s = input(‘length-4 string: </a:t>
            </a:r>
            <a:r>
              <a:rPr lang="en-US" sz="2800" dirty="0" smtClean="0"/>
              <a:t>‘)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(s[0]==s[3]) and (s[1]==s[2</a:t>
            </a:r>
            <a:r>
              <a:rPr lang="en-US" sz="2800" dirty="0" smtClean="0"/>
              <a:t>]):</a:t>
            </a:r>
          </a:p>
          <a:p>
            <a:r>
              <a:rPr lang="en-US" sz="2800" dirty="0" smtClean="0"/>
              <a:t>	print(‘palindrome’) </a:t>
            </a:r>
          </a:p>
          <a:p>
            <a:r>
              <a:rPr lang="en-US" sz="2800" dirty="0" smtClean="0"/>
              <a:t>else</a:t>
            </a:r>
            <a:r>
              <a:rPr lang="en-US" sz="2800" dirty="0"/>
              <a:t>: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print(‘</a:t>
            </a:r>
            <a:r>
              <a:rPr lang="en-US" sz="2800" dirty="0"/>
              <a:t>not a palindrome’ </a:t>
            </a:r>
            <a:r>
              <a:rPr lang="en-US" sz="2800" dirty="0" smtClean="0"/>
              <a:t>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64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داخل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7" y="1843316"/>
            <a:ext cx="605408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6009" y="1859393"/>
            <a:ext cx="6705238" cy="3220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input(‘x: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L </a:t>
            </a:r>
            <a:r>
              <a:rPr lang="en-US" sz="2800" dirty="0">
                <a:latin typeface="Source Code Pro" panose="020B0509030403020204" pitchFamily="49" charset="0"/>
              </a:rPr>
              <a:t>= input(‘L: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R </a:t>
            </a:r>
            <a:r>
              <a:rPr lang="en-US" sz="2800" dirty="0">
                <a:latin typeface="Source Code Pro" panose="020B0509030403020204" pitchFamily="49" charset="0"/>
              </a:rPr>
              <a:t>= input(‘R: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</a:t>
            </a:r>
            <a:r>
              <a:rPr lang="en-US" sz="2800" dirty="0">
                <a:latin typeface="Source Code Pro" panose="020B0509030403020204" pitchFamily="49" charset="0"/>
              </a:rPr>
              <a:t>(L&lt;=x) and (x&lt;=R</a:t>
            </a:r>
            <a:r>
              <a:rPr lang="en-US" sz="2800" dirty="0" smtClean="0">
                <a:latin typeface="Source Code Pro" panose="020B0509030403020204" pitchFamily="49" charset="0"/>
              </a:rPr>
              <a:t>):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 smtClean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‘</a:t>
            </a:r>
            <a:r>
              <a:rPr lang="en-US" sz="2800" dirty="0">
                <a:latin typeface="Source Code Pro" panose="020B0509030403020204" pitchFamily="49" charset="0"/>
              </a:rPr>
              <a:t>Inside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else: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 smtClean="0">
                <a:latin typeface="Source Code Pro" panose="020B0509030403020204" pitchFamily="49" charset="0"/>
              </a:rPr>
              <a:t>print 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‘</a:t>
            </a:r>
            <a:r>
              <a:rPr lang="en-US" sz="2800" dirty="0">
                <a:latin typeface="Source Code Pro" panose="020B0509030403020204" pitchFamily="49" charset="0"/>
              </a:rPr>
              <a:t>Outside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05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 بولی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54" y="2656115"/>
            <a:ext cx="7894946" cy="1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72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 smtClean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822" y="4111264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822" y="4490087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55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2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6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0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7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 smtClean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و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7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656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1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43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3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66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9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5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t+10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3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t+10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468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4148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621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898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87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4290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</a:t>
            </a:r>
            <a:r>
              <a:rPr lang="es-ES" sz="2800" dirty="0" smtClean="0">
                <a:latin typeface="Source Code Pro" panose="020B0509030403020204" pitchFamily="49" charset="0"/>
              </a:rPr>
              <a:t>30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</a:t>
            </a:r>
            <a:r>
              <a:rPr lang="es-ES" sz="2800" dirty="0" smtClean="0">
                <a:latin typeface="Source Code Pro" panose="020B0509030403020204" pitchFamily="49" charset="0"/>
              </a:rPr>
              <a:t>8</a:t>
            </a: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8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</a:t>
            </a:r>
            <a:r>
              <a:rPr lang="fr-FR" sz="2800" dirty="0" smtClean="0">
                <a:latin typeface="Source Code Pro" panose="020B0509030403020204" pitchFamily="49" charset="0"/>
              </a:rPr>
              <a:t>x </a:t>
            </a:r>
            <a:r>
              <a:rPr lang="fr-FR" sz="2800" dirty="0">
                <a:latin typeface="Source Code Pro" panose="020B0509030403020204" pitchFamily="49" charset="0"/>
              </a:rPr>
              <a:t>= </a:t>
            </a:r>
            <a:r>
              <a:rPr lang="fr-FR" sz="2800" dirty="0" smtClean="0">
                <a:latin typeface="Source Code Pro" panose="020B0509030403020204" pitchFamily="49" charset="0"/>
              </a:rPr>
              <a:t>30.0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&lt;class </a:t>
            </a:r>
            <a:r>
              <a:rPr lang="fr-FR" sz="2800" dirty="0" err="1" smtClean="0">
                <a:latin typeface="Source Code Pro" panose="020B0509030403020204" pitchFamily="49" charset="0"/>
              </a:rPr>
              <a:t>float</a:t>
            </a:r>
            <a:r>
              <a:rPr lang="fr-FR" sz="2800" dirty="0" smtClean="0">
                <a:latin typeface="Source Code Pro" panose="020B0509030403020204" pitchFamily="49" charset="0"/>
              </a:rPr>
              <a:t>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&gt;&gt;&gt; x = 30.0</a:t>
            </a:r>
          </a:p>
          <a:p>
            <a:r>
              <a:rPr lang="fr-FR" sz="2800" dirty="0" smtClean="0"/>
              <a:t>&gt;&gt;&gt; y = 8.0</a:t>
            </a:r>
          </a:p>
          <a:p>
            <a:r>
              <a:rPr lang="fr-FR" sz="2800" dirty="0" smtClean="0"/>
              <a:t>&gt;&gt;&gt; q = </a:t>
            </a:r>
            <a:r>
              <a:rPr lang="fr-FR" sz="2800" dirty="0" err="1" smtClean="0"/>
              <a:t>int</a:t>
            </a:r>
            <a:r>
              <a:rPr lang="fr-FR" sz="2800" dirty="0" smtClean="0"/>
              <a:t>(x)/</a:t>
            </a:r>
            <a:r>
              <a:rPr lang="fr-FR" sz="2800" dirty="0" err="1" smtClean="0"/>
              <a:t>int</a:t>
            </a:r>
            <a:r>
              <a:rPr lang="fr-FR" sz="2800" dirty="0" smtClean="0"/>
              <a:t>(y)</a:t>
            </a:r>
          </a:p>
          <a:p>
            <a:r>
              <a:rPr lang="fr-FR" sz="2800" dirty="0" smtClean="0"/>
              <a:t>&gt;&gt;&gt; </a:t>
            </a:r>
            <a:r>
              <a:rPr lang="fr-FR" sz="2800" dirty="0" err="1" smtClean="0"/>
              <a:t>print</a:t>
            </a:r>
            <a:r>
              <a:rPr lang="fr-FR" sz="2800" dirty="0" smtClean="0"/>
              <a:t>(q)</a:t>
            </a:r>
          </a:p>
          <a:p>
            <a:r>
              <a:rPr lang="fr-FR" sz="2800" dirty="0" smtClean="0"/>
              <a:t>3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0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</a:t>
            </a:r>
            <a:r>
              <a:rPr lang="en-US" sz="2800" dirty="0" smtClean="0">
                <a:latin typeface="Source Code Pro" panose="020B0509030403020204" pitchFamily="49" charset="0"/>
              </a:rPr>
              <a:t>1.0/3.0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34726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5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71954" y="3838951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8777" y="4290640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50150" y="3921308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13909" y="4372998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297" y="5055518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0782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66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s2 = ‘ABC’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3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55" y="2980547"/>
            <a:ext cx="67922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1.0.9.17.44.423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ورژن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753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4177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9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3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0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3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  <a:endParaRPr lang="fa-IR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Formattting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نگاهی 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2145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3441337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1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3" y="2291008"/>
            <a:ext cx="8173591" cy="9335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51015" y="14422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مقیاسی از سردی هوا با توجه به دما و سرعت باد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26" name="Picture 2" descr="https://upload.wikimedia.org/wikipedia/commons/f/ff/Wind_ch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2" y="3378144"/>
            <a:ext cx="6152905" cy="34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5" y="725803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98765" y="14552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حالت تعاملی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3" y="2135778"/>
            <a:ext cx="9156764" cy="396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&gt;&gt;&gt; Temp = </a:t>
            </a:r>
            <a:r>
              <a:rPr lang="en-US" sz="2400" dirty="0" smtClean="0">
                <a:latin typeface="Source Code Pro" panose="020B0509030403020204" pitchFamily="49" charset="0"/>
              </a:rPr>
              <a:t>32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Wind = </a:t>
            </a:r>
            <a:r>
              <a:rPr lang="en-US" sz="2400" dirty="0" smtClean="0">
                <a:latin typeface="Source Code Pro" panose="020B0509030403020204" pitchFamily="49" charset="0"/>
              </a:rPr>
              <a:t>20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A = 35.74 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B = .</a:t>
            </a:r>
            <a:r>
              <a:rPr lang="en-US" sz="2400" dirty="0" smtClean="0">
                <a:latin typeface="Source Code Pro" panose="020B0509030403020204" pitchFamily="49" charset="0"/>
              </a:rPr>
              <a:t>6215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C = -</a:t>
            </a:r>
            <a:r>
              <a:rPr lang="en-US" sz="2400" dirty="0" smtClean="0">
                <a:latin typeface="Source Code Pro" panose="020B0509030403020204" pitchFamily="49" charset="0"/>
              </a:rPr>
              <a:t>35.75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D = .</a:t>
            </a:r>
            <a:r>
              <a:rPr lang="en-US" sz="2400" dirty="0" smtClean="0">
                <a:latin typeface="Source Code Pro" panose="020B0509030403020204" pitchFamily="49" charset="0"/>
              </a:rPr>
              <a:t>4275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e = .</a:t>
            </a:r>
            <a:r>
              <a:rPr lang="en-US" sz="2400" dirty="0" smtClean="0">
                <a:latin typeface="Source Code Pro" panose="020B0509030403020204" pitchFamily="49" charset="0"/>
              </a:rPr>
              <a:t>16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WC = (A+B*Temp)+(C+D*Temp)*Wind**</a:t>
            </a:r>
            <a:r>
              <a:rPr lang="en-US" sz="2400" dirty="0" smtClean="0">
                <a:latin typeface="Source Code Pro" panose="020B0509030403020204" pitchFamily="49" charset="0"/>
              </a:rPr>
              <a:t>e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print</a:t>
            </a:r>
            <a:r>
              <a:rPr lang="fa-IR" sz="2400" dirty="0" smtClean="0">
                <a:latin typeface="Source Code Pro" panose="020B0509030403020204" pitchFamily="49" charset="0"/>
              </a:rPr>
              <a:t>)</a:t>
            </a:r>
            <a:r>
              <a:rPr lang="en-US" sz="2400" dirty="0" smtClean="0">
                <a:latin typeface="Source Code Pro" panose="020B0509030403020204" pitchFamily="49" charset="0"/>
              </a:rPr>
              <a:t>WC</a:t>
            </a:r>
            <a:r>
              <a:rPr lang="fa-IR" sz="24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19.9855841878 </a:t>
            </a:r>
            <a:endParaRPr lang="en-US" sz="2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نگاهی به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153989"/>
            <a:ext cx="8678092" cy="56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کد بالا نمایش مقدار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روی صفحه می باشد.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45279"/>
            <a:ext cx="6043747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&gt;&gt;&gt; print(WC)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انگیزه‌ای برای 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04456" y="2364378"/>
            <a:ext cx="586957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 سر هم زیاده!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سرعت باد بیشتر بشه چه باید کرد؟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بهتر نیست یک جا باشن؟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2068" y="2612571"/>
            <a:ext cx="11434354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</a:p>
        </p:txBody>
      </p:sp>
    </p:spTree>
    <p:extLst>
      <p:ext uri="{BB962C8B-B14F-4D97-AF65-F5344CB8AC3E}">
        <p14:creationId xmlns:p14="http://schemas.microsoft.com/office/powerpoint/2010/main" val="412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70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</a:t>
            </a:r>
            <a:r>
              <a:rPr lang="en-US" sz="3600" dirty="0" smtClean="0"/>
              <a:t>WindChill.py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8" y="1764935"/>
            <a:ext cx="8783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03268" y="252113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WindChill.py</a:t>
            </a:r>
            <a:endParaRPr lang="fa-IR" sz="32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16773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آدرس‌دهی و اجرا در خط فرمان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155" y="3055175"/>
            <a:ext cx="8712926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C:\Users\cv\Desktop\TODAY&gt; </a:t>
            </a:r>
            <a:r>
              <a:rPr lang="en-US" sz="2800" dirty="0" smtClean="0"/>
              <a:t>python </a:t>
            </a:r>
            <a:r>
              <a:rPr lang="en-US" sz="2800" dirty="0"/>
              <a:t>WindChill.py 19.6975841877955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9570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چند خطی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7373" y="58325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برای صرفه جویی در مکان از این روش خواهیم رفت.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1343" y="2664819"/>
            <a:ext cx="8998131" cy="274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1343" y="2162460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89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72411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679" y="13950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Command line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6" y="2016854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Terminal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" y="3425371"/>
            <a:ext cx="6271377" cy="2717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22" y="2687749"/>
            <a:ext cx="3838654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8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5154" y="17548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3055175"/>
            <a:ext cx="8998131" cy="32672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Model 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Compute and display the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2154" y="2685843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539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1040" y="163938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5" y="2319884"/>
            <a:ext cx="9078592" cy="885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11040" y="32058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1403643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758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1822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234" y="3474720"/>
            <a:ext cx="2651760" cy="67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272937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266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1518" y="2651760"/>
            <a:ext cx="11077305" cy="1606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input( &lt; string that serves as a prompt &gt; ) 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800" dirty="0"/>
              <a:t>Temp = input(</a:t>
            </a:r>
            <a:r>
              <a:rPr lang="de-DE" sz="2800" dirty="0">
                <a:solidFill>
                  <a:srgbClr val="00B050"/>
                </a:solidFill>
              </a:rPr>
              <a:t>‘Enter temp (Fahrenheit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Wind </a:t>
            </a:r>
            <a:r>
              <a:rPr lang="de-DE" sz="2800" dirty="0"/>
              <a:t>= input</a:t>
            </a:r>
            <a:r>
              <a:rPr lang="de-DE" sz="2800" dirty="0">
                <a:solidFill>
                  <a:srgbClr val="00B050"/>
                </a:solidFill>
              </a:rPr>
              <a:t>(‘Enter wind speed (mph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11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149349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4793" y="21295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mkdir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250" y="271359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rmdir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96" y="32975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Ctrl + C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409" y="388158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3532" y="159182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فرمان به شکل زیر خواهد بود: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2443231"/>
            <a:ext cx="6544588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3" y="4224543"/>
            <a:ext cx="7259063" cy="9431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08463" y="34847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پاسخ ما: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0" y="1227599"/>
            <a:ext cx="7086829" cy="5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8" y="1672046"/>
            <a:ext cx="7001787" cy="47666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0206" y="29182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206" y="205521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206" y="370298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85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6" y="1698172"/>
            <a:ext cx="5683094" cy="38903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79976" y="27755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36" y="1908093"/>
            <a:ext cx="6506483" cy="3467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77" y="2142458"/>
            <a:ext cx="6430272" cy="3191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32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24" y="2037667"/>
            <a:ext cx="6420746" cy="340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23" y="2120771"/>
            <a:ext cx="6927669" cy="33384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39738" y="2626547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55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4" y="1886388"/>
            <a:ext cx="8244767" cy="42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بیش از یک عبارت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348869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7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84616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خوانایی مهم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23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</TotalTime>
  <Words>3586</Words>
  <Application>Microsoft Office PowerPoint</Application>
  <PresentationFormat>Widescreen</PresentationFormat>
  <Paragraphs>741</Paragraphs>
  <Slides>158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158</vt:i4>
      </vt:variant>
    </vt:vector>
  </HeadingPairs>
  <TitlesOfParts>
    <vt:vector size="168" baseType="lpstr">
      <vt:lpstr>Arial</vt:lpstr>
      <vt:lpstr>Arial</vt:lpstr>
      <vt:lpstr>B Yekan</vt:lpstr>
      <vt:lpstr>Calibri</vt:lpstr>
      <vt:lpstr>Calibri Light</vt:lpstr>
      <vt:lpstr>Roboto</vt:lpstr>
      <vt:lpstr>Source Code Pro</vt:lpstr>
      <vt:lpstr>Times New Roman</vt:lpstr>
      <vt:lpstr>Wingdings</vt:lpstr>
      <vt:lpstr>Office Theme</vt:lpstr>
      <vt:lpstr>پایتون مقدماتی</vt:lpstr>
      <vt:lpstr>کامپیوتر چیست؟</vt:lpstr>
      <vt:lpstr>تفاوت GPU  و CPU</vt:lpstr>
      <vt:lpstr>تفاوت GPU  و CPU</vt:lpstr>
      <vt:lpstr>تفاوت GPU  و CPU</vt:lpstr>
      <vt:lpstr>1.0.9.17.44.423</vt:lpstr>
      <vt:lpstr>https://www.python.org/downloads/</vt:lpstr>
      <vt:lpstr>PowerPoint Presentation</vt:lpstr>
      <vt:lpstr>PowerPoint Presentation</vt:lpstr>
      <vt:lpstr>IDLE</vt:lpstr>
      <vt:lpstr>مفسر تعاملی</vt:lpstr>
      <vt:lpstr>اجرای 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رشته‌ها را می توان ترکیب کرد</vt:lpstr>
      <vt:lpstr>نوع داده</vt:lpstr>
      <vt:lpstr>نوع داده ترکیبی از مقادیر و عملیات روی آنها است.</vt:lpstr>
      <vt:lpstr>تبدیل نوع</vt:lpstr>
      <vt:lpstr>تبدیل نوع</vt:lpstr>
      <vt:lpstr>تبدیل نوع</vt:lpstr>
      <vt:lpstr>تبدیل اتوماتیک نوع داده</vt:lpstr>
      <vt:lpstr>داده های پایتون پویا هستند (Dynamic)</vt:lpstr>
      <vt:lpstr>2. ماژول‌، اسکریپت، و IO</vt:lpstr>
      <vt:lpstr> wind chill محاسبه‌ی سردی هوا </vt:lpstr>
      <vt:lpstr> wind chill محاسبه‌ی سردی هوا </vt:lpstr>
      <vt:lpstr>نگاهی به print</vt:lpstr>
      <vt:lpstr>انگیزه‌ای برای مود اسکریپت</vt:lpstr>
      <vt:lpstr>مود اسکریپت</vt:lpstr>
      <vt:lpstr>ماژول چیست؟</vt:lpstr>
      <vt:lpstr>ماژول WindChill.py</vt:lpstr>
      <vt:lpstr>اجرای ماژول</vt:lpstr>
      <vt:lpstr>آدرس‌دهی و اجرا در خط فرمان</vt:lpstr>
      <vt:lpstr>نوشتن چند خطی</vt:lpstr>
      <vt:lpstr>خوانایی ماژول: کامنت</vt:lpstr>
      <vt:lpstr>کامنت: روش استفاده</vt:lpstr>
      <vt:lpstr>کامنت و خوانایی</vt:lpstr>
      <vt:lpstr>خوانایی ماژول: کامنت</vt:lpstr>
      <vt:lpstr>داکسترینگ docstring</vt:lpstr>
      <vt:lpstr>داکسترینگ docstring</vt:lpstr>
      <vt:lpstr>بررسی ورودی‌های متفاوت</vt:lpstr>
      <vt:lpstr>به صورت دستی؟؟</vt:lpstr>
      <vt:lpstr>عبارت input</vt:lpstr>
      <vt:lpstr>بررسی ورودی‌های متفاوت</vt:lpstr>
      <vt:lpstr>بررسی ورودی‌های متفاوت</vt:lpstr>
      <vt:lpstr>Formatting</vt:lpstr>
      <vt:lpstr>پرینت بدون قالب‌دهی</vt:lpstr>
      <vt:lpstr>پرینت بدون قالب‌دهی</vt:lpstr>
      <vt:lpstr>قالب‌دهی %f</vt:lpstr>
      <vt:lpstr>قالب‌دهی %e</vt:lpstr>
      <vt:lpstr>قالب‌دهی %d</vt:lpstr>
      <vt:lpstr>قالب‌دهی %s</vt:lpstr>
      <vt:lpstr>قالب‌دهی بیش از یک عبارت</vt:lpstr>
      <vt:lpstr>چرا خوانایی مهم است؟</vt:lpstr>
      <vt:lpstr>اندیس منفی</vt:lpstr>
      <vt:lpstr>نکته‌ای دیگر:</vt:lpstr>
      <vt:lpstr>مثال:</vt:lpstr>
      <vt:lpstr>( )</vt:lpstr>
      <vt:lpstr>(                       )</vt:lpstr>
      <vt:lpstr>(                           )</vt:lpstr>
      <vt:lpstr>ایده‌ی کلی وارد کردن ماژول</vt:lpstr>
      <vt:lpstr>یک روش بهتر</vt:lpstr>
      <vt:lpstr>خلاصه</vt:lpstr>
      <vt:lpstr>عملگرها</vt:lpstr>
      <vt:lpstr>عملگرها</vt:lpstr>
      <vt:lpstr>عملگرهای حسابی</vt:lpstr>
      <vt:lpstr>عملگرهای منطقی</vt:lpstr>
      <vt:lpstr>عملگرهای رشته</vt:lpstr>
      <vt:lpstr>3. اجرای شرطی</vt:lpstr>
      <vt:lpstr>نوعی دیگر، بولی boolean</vt:lpstr>
      <vt:lpstr>انگیزه</vt:lpstr>
      <vt:lpstr>انگیزه</vt:lpstr>
      <vt:lpstr>انگیزه</vt:lpstr>
      <vt:lpstr>حل شرطی</vt:lpstr>
      <vt:lpstr>If-Else چگونه کار می‌کند؟</vt:lpstr>
      <vt:lpstr>If-Else چگونه کار می‌کند؟</vt:lpstr>
      <vt:lpstr>فاصله و تورفتگی</vt:lpstr>
      <vt:lpstr>فاصله و تورفتگی</vt:lpstr>
      <vt:lpstr>فاصله و تورفتگی</vt:lpstr>
      <vt:lpstr>If-else</vt:lpstr>
      <vt:lpstr>ساختار if-else</vt:lpstr>
      <vt:lpstr>ساختار if-else</vt:lpstr>
      <vt:lpstr>تورفتگی مهم است</vt:lpstr>
      <vt:lpstr>مثالی دیگر</vt:lpstr>
      <vt:lpstr>مثال اصلاح شده</vt:lpstr>
      <vt:lpstr>عملگرهای مقایسه‌ای (رابطه‌ای)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مقادیر بیش از دو خروجی؟</vt:lpstr>
      <vt:lpstr>چند شاخه شرطی</vt:lpstr>
      <vt:lpstr>If-else  استاندارد</vt:lpstr>
      <vt:lpstr>If-elif  استاندارد</vt:lpstr>
      <vt:lpstr>چندین elif</vt:lpstr>
      <vt:lpstr>چندین  elif بدون else</vt:lpstr>
      <vt:lpstr>عملگرهای بولی</vt:lpstr>
      <vt:lpstr>ترکیب عملگرهای بولی</vt:lpstr>
      <vt:lpstr>عملگر and</vt:lpstr>
      <vt:lpstr>عملگر and</vt:lpstr>
      <vt:lpstr>پالیندورم</vt:lpstr>
      <vt:lpstr>حل پالیندورم</vt:lpstr>
      <vt:lpstr>نقطه داخل است</vt:lpstr>
      <vt:lpstr>حل پالیندورم</vt:lpstr>
      <vt:lpstr>عملگر not</vt:lpstr>
      <vt:lpstr>عملگر not</vt:lpstr>
      <vt:lpstr>متغیر بولی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PC</cp:lastModifiedBy>
  <cp:revision>984</cp:revision>
  <dcterms:created xsi:type="dcterms:W3CDTF">2022-12-24T06:39:02Z</dcterms:created>
  <dcterms:modified xsi:type="dcterms:W3CDTF">2023-01-08T12:41:23Z</dcterms:modified>
</cp:coreProperties>
</file>