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8"/>
  </p:notesMasterIdLst>
  <p:sldIdLst>
    <p:sldId id="256" r:id="rId2"/>
    <p:sldId id="257" r:id="rId3"/>
    <p:sldId id="320" r:id="rId4"/>
    <p:sldId id="258" r:id="rId5"/>
    <p:sldId id="259" r:id="rId6"/>
    <p:sldId id="260" r:id="rId7"/>
    <p:sldId id="261" r:id="rId8"/>
    <p:sldId id="262" r:id="rId9"/>
    <p:sldId id="263" r:id="rId10"/>
    <p:sldId id="32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44a7f1b7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44a7f1b7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4a7f1b7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44a7f1b7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44a7f1b7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44a7f1b7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44a7f1b7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44a7f1b7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4a7f1b7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44a7f1b7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44a7f1b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44a7f1b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44a7f1b7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44a7f1b7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44a7f1b7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44a7f1b7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44a7f1b7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44a7f1b7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44a7f1b73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44a7f1b73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44a7f1b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44a7f1b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44a7f1b7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44a7f1b7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44a7f1b73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44a7f1b73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44a7f1b7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44a7f1b7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44a7f1b7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444a7f1b7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44a7f1b7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44a7f1b7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44a7f1b7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44a7f1b7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44a7f1b7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44a7f1b7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44a7f1b7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44a7f1b7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44a7f1b73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44a7f1b73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44a7f1b73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44a7f1b73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137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44a7f1b7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444a7f1b7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44a7f1b7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44a7f1b7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44a7f1b73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44a7f1b73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44a7f1b73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44a7f1b73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44a7f1b7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444a7f1b7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44a7f1b7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44a7f1b7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44a7f1b7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444a7f1b7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44a7f1b7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44a7f1b7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44a7f1b73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44a7f1b73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44a7f1b7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44a7f1b7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44a7f1b7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44a7f1b7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44a7f1b7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44a7f1b7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44a7f1b7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44a7f1b7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44a7f1b7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44a7f1b7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44a7f1b7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444a7f1b7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44a7f1b73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44a7f1b73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44a7f1b73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44a7f1b73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44a7f1b73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44a7f1b73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44a7f1b7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44a7f1b7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4a7f1b73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4a7f1b73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44a7f1b73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44a7f1b73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44a7f1b7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44a7f1b7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44a7f1b7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44a7f1b7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44a7f1b7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44a7f1b7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44a7f1b73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44a7f1b73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444a7f1b73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444a7f1b73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44a7f1b73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444a7f1b73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44a7f1b73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44a7f1b73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444a7f1b73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444a7f1b73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444a7f1b7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444a7f1b7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444a7f1b73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444a7f1b73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44a7f1b73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44a7f1b73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44a7f1b7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44a7f1b7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44a7f1b73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44a7f1b73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44a7f1b73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44a7f1b73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44a7f1b73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444a7f1b73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444a7f1b7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444a7f1b7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44a7f1b7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444a7f1b7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444a7f1b7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444a7f1b7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44a7f1b7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44a7f1b7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44a7f1b7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44a7f1b7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44a7f1b7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44a7f1b7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2288442" y="485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ource Code Pro" panose="020B0509030403020204" pitchFamily="49" charset="0"/>
              </a:rPr>
              <a:t>Flask</a:t>
            </a:r>
            <a:endParaRPr dirty="0">
              <a:latin typeface="Source Code Pro" panose="020B0509030403020204" pitchFamily="49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2205425" y="2435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Microframework</a:t>
            </a:r>
            <a:endParaRPr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56" name="Google Shape;56;p13" descr="Flask (web framework)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91" y="859400"/>
            <a:ext cx="4285001" cy="16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xplordat.com/wp-content/uploads/2020/02/communication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33" y="1007844"/>
            <a:ext cx="65817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3490" y="3325875"/>
            <a:ext cx="828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solidFill>
                  <a:srgbClr val="444444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ارتباط میان وب سرور و اپلیکیشن توسط </a:t>
            </a:r>
            <a:r>
              <a:rPr lang="en-US" dirty="0" smtClean="0">
                <a:solidFill>
                  <a:srgbClr val="444444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WSGI Server</a:t>
            </a:r>
            <a:r>
              <a:rPr lang="fa-IR" dirty="0" smtClean="0">
                <a:solidFill>
                  <a:srgbClr val="444444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انجام می‌شود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490" y="3872826"/>
            <a:ext cx="82874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solidFill>
                  <a:srgbClr val="444444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فقط یک مترجم است؟</a:t>
            </a:r>
          </a:p>
          <a:p>
            <a:pPr algn="r" rtl="1"/>
            <a:r>
              <a:rPr lang="fa-IR" dirty="0" smtClean="0">
                <a:solidFill>
                  <a:srgbClr val="444444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خیر! هدفش توزیع ریکوست به صورت </a:t>
            </a:r>
            <a:r>
              <a:rPr lang="en-US" dirty="0" smtClean="0">
                <a:solidFill>
                  <a:srgbClr val="444444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threading</a:t>
            </a:r>
            <a:r>
              <a:rPr lang="fa-IR" dirty="0" smtClean="0">
                <a:solidFill>
                  <a:srgbClr val="444444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بر روی نمونه‌هایی از اپلیکیشن فلسک می‌باشد.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315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2144013"/>
            <a:ext cx="3016469" cy="578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21"/>
          <p:cNvSpPr txBox="1"/>
          <p:nvPr/>
        </p:nvSpPr>
        <p:spPr>
          <a:xfrm>
            <a:off x="2864770" y="2176380"/>
            <a:ext cx="30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Source Code Pro" panose="020B0509030403020204" pitchFamily="49" charset="0"/>
              </a:rPr>
              <a:t>pip install Flask</a:t>
            </a:r>
            <a:endParaRPr sz="2000" dirty="0"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20" y="1456863"/>
            <a:ext cx="86391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2938284" y="476114"/>
            <a:ext cx="3000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latin typeface="Source Code Pro" panose="020B0509030403020204" pitchFamily="49" charset="0"/>
              </a:rPr>
              <a:t>Hello World</a:t>
            </a:r>
            <a:endParaRPr sz="2800" dirty="0"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0" y="1456863"/>
            <a:ext cx="86391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3944375" y="2088925"/>
            <a:ext cx="30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Source Code Pro" panose="020B0509030403020204" pitchFamily="49" charset="0"/>
              </a:rPr>
              <a:t>Flask constructor</a:t>
            </a:r>
            <a:endParaRPr sz="2000" dirty="0">
              <a:latin typeface="Source Code Pro" panose="020B0509030403020204" pitchFamily="49" charset="0"/>
            </a:endParaRPr>
          </a:p>
        </p:txBody>
      </p:sp>
      <p:sp>
        <p:nvSpPr>
          <p:cNvPr id="5" name="Google Shape;117;p22"/>
          <p:cNvSpPr txBox="1"/>
          <p:nvPr/>
        </p:nvSpPr>
        <p:spPr>
          <a:xfrm>
            <a:off x="2938284" y="476114"/>
            <a:ext cx="3000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latin typeface="Source Code Pro" panose="020B0509030403020204" pitchFamily="49" charset="0"/>
              </a:rPr>
              <a:t>Hello World</a:t>
            </a:r>
            <a:endParaRPr sz="2800" dirty="0"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247775"/>
            <a:ext cx="85725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600074" y="2647950"/>
            <a:ext cx="8113002" cy="118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The </a:t>
            </a:r>
            <a:r>
              <a:rPr lang="en-GB" sz="1600" b="1" dirty="0">
                <a:solidFill>
                  <a:schemeClr val="dk1"/>
                </a:solidFill>
                <a:latin typeface="Source Code Pro" panose="020B0509030403020204" pitchFamily="49" charset="0"/>
              </a:rPr>
              <a:t>rule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parameter represents URL binding with the function.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The </a:t>
            </a:r>
            <a:r>
              <a:rPr lang="en-GB" sz="1600" b="1" dirty="0">
                <a:solidFill>
                  <a:schemeClr val="dk1"/>
                </a:solidFill>
                <a:latin typeface="Source Code Pro" panose="020B0509030403020204" pitchFamily="49" charset="0"/>
              </a:rPr>
              <a:t>options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is a list of parameters to be forwarded to the underlying Rule object.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12" y="1501200"/>
            <a:ext cx="85344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997" y="253398"/>
            <a:ext cx="6138200" cy="465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261938" y="8444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 smtClean="0">
                <a:cs typeface="B Yekan" panose="00000400000000000000" pitchFamily="2" charset="-78"/>
              </a:rPr>
              <a:t>اجرای اپلیکیشن</a:t>
            </a:r>
            <a:endParaRPr dirty="0">
              <a:cs typeface="B Yekan" panose="00000400000000000000" pitchFamily="2" charset="-78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8" y="2085975"/>
            <a:ext cx="86201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2095500"/>
            <a:ext cx="8572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3" y="1743075"/>
            <a:ext cx="86010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141" y="1351644"/>
            <a:ext cx="5291025" cy="33231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48343" y="963861"/>
            <a:ext cx="3623161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rgbClr val="FF0000"/>
                </a:solidFill>
                <a:latin typeface="Source Code Pro" panose="020B0509030403020204" pitchFamily="49" charset="0"/>
              </a:rPr>
              <a:t>Linux, Apache, MySQL, PHP</a:t>
            </a:r>
            <a:endParaRPr sz="16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48343" y="431161"/>
            <a:ext cx="3591293" cy="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Source Code Pro" panose="020B0509030403020204" pitchFamily="49" charset="0"/>
              </a:rPr>
              <a:t>LAMP architecture</a:t>
            </a:r>
            <a:endParaRPr sz="2400" dirty="0">
              <a:solidFill>
                <a:schemeClr val="dk1"/>
              </a:solidFill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2865714" y="246994"/>
            <a:ext cx="3072631" cy="102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dirty="0">
                <a:latin typeface="Source Code Pro" panose="020B0509030403020204" pitchFamily="49" charset="0"/>
              </a:rPr>
              <a:t>Flask – Routing</a:t>
            </a:r>
            <a:endParaRPr sz="2300" dirty="0">
              <a:latin typeface="Source Code Pro" panose="020B050903040302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72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4" y="2969692"/>
            <a:ext cx="85820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152400" y="199697"/>
            <a:ext cx="8520600" cy="117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dirty="0" smtClean="0">
                <a:latin typeface="Source Code Pro" panose="020B0509030403020204" pitchFamily="49" charset="0"/>
              </a:rPr>
              <a:t>Variable </a:t>
            </a:r>
            <a:r>
              <a:rPr lang="en-GB" sz="2300" dirty="0">
                <a:latin typeface="Source Code Pro" panose="020B0509030403020204" pitchFamily="49" charset="0"/>
              </a:rPr>
              <a:t>Rules</a:t>
            </a:r>
            <a:endParaRPr sz="2300" dirty="0">
              <a:latin typeface="Source Code Pro" panose="020B050903040302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201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2090738"/>
            <a:ext cx="86487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42875"/>
            <a:ext cx="873442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8113"/>
            <a:ext cx="86868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47638"/>
            <a:ext cx="86487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4152900" y="2743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Source Code Pro" panose="020B0509030403020204" pitchFamily="49" charset="0"/>
              </a:rPr>
              <a:t>canonical URL.</a:t>
            </a:r>
            <a:endParaRPr dirty="0">
              <a:latin typeface="Source Code Pro" panose="020B0509030403020204" pitchFamily="49" charset="0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4686300" y="3251639"/>
            <a:ext cx="30000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u="sng" dirty="0">
                <a:solidFill>
                  <a:schemeClr val="dk1"/>
                </a:solidFill>
                <a:latin typeface="Source Code Pro" panose="020B0509030403020204" pitchFamily="49" charset="0"/>
              </a:rPr>
              <a:t>/python</a:t>
            </a:r>
            <a:r>
              <a:rPr lang="en-GB" sz="1100" dirty="0">
                <a:solidFill>
                  <a:schemeClr val="dk1"/>
                </a:solidFill>
                <a:latin typeface="Source Code Pro" panose="020B0509030403020204" pitchFamily="49" charset="0"/>
              </a:rPr>
              <a:t> or </a:t>
            </a:r>
            <a:r>
              <a:rPr lang="en-GB" sz="1100" b="1" u="sng" dirty="0">
                <a:solidFill>
                  <a:schemeClr val="dk1"/>
                </a:solidFill>
                <a:latin typeface="Source Code Pro" panose="020B0509030403020204" pitchFamily="49" charset="0"/>
              </a:rPr>
              <a:t>/python/</a:t>
            </a:r>
            <a:r>
              <a:rPr lang="en-GB" sz="1100" dirty="0">
                <a:solidFill>
                  <a:schemeClr val="dk1"/>
                </a:solidFill>
                <a:latin typeface="Source Code Pro" panose="020B0509030403020204" pitchFamily="49" charset="0"/>
              </a:rPr>
              <a:t> returns the same output</a:t>
            </a:r>
            <a:endParaRPr dirty="0">
              <a:latin typeface="Source Code Pro" panose="020B0509030403020204" pitchFamily="49" charset="0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4428375" y="1433086"/>
            <a:ext cx="3000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 dirty="0">
                <a:solidFill>
                  <a:schemeClr val="dk1"/>
                </a:solidFill>
                <a:latin typeface="Source Code Pro" panose="020B0509030403020204" pitchFamily="49" charset="0"/>
              </a:rPr>
              <a:t>/flask/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URL results in </a:t>
            </a:r>
            <a:r>
              <a:rPr lang="en-GB" sz="1600" b="1" u="sng" dirty="0">
                <a:solidFill>
                  <a:schemeClr val="dk1"/>
                </a:solidFill>
                <a:latin typeface="Source Code Pro" panose="020B0509030403020204" pitchFamily="49" charset="0"/>
              </a:rPr>
              <a:t>404 Not Found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</a:t>
            </a:r>
            <a:endParaRPr sz="2000" dirty="0"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311700" y="349775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b="1" dirty="0">
                <a:latin typeface="Source Code Pro" panose="020B0509030403020204" pitchFamily="49" charset="0"/>
              </a:rPr>
              <a:t>Flask – URL Building</a:t>
            </a:r>
            <a:endParaRPr sz="2300" b="1" dirty="0">
              <a:latin typeface="Source Code Pro" panose="020B050903040302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699" y="0"/>
            <a:ext cx="62383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1814513"/>
            <a:ext cx="8562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75" y="3586163"/>
            <a:ext cx="86677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 txBox="1"/>
          <p:nvPr/>
        </p:nvSpPr>
        <p:spPr>
          <a:xfrm>
            <a:off x="476249" y="1371600"/>
            <a:ext cx="509423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http://localhost:5000/user/admin</a:t>
            </a:r>
            <a:endParaRPr sz="2000" dirty="0">
              <a:latin typeface="Source Code Pro" panose="020B0509030403020204" pitchFamily="49" charset="0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476249" y="3152775"/>
            <a:ext cx="468432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http://localhost:5000/user/mvl</a:t>
            </a:r>
            <a:endParaRPr sz="2000" dirty="0"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1331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dirty="0" smtClean="0">
                <a:latin typeface="Source Code Pro" panose="020B0509030403020204" pitchFamily="49" charset="0"/>
              </a:rPr>
              <a:t>HTTP </a:t>
            </a:r>
            <a:r>
              <a:rPr lang="en-GB" sz="2300" dirty="0">
                <a:latin typeface="Source Code Pro" panose="020B0509030403020204" pitchFamily="49" charset="0"/>
              </a:rPr>
              <a:t>methods</a:t>
            </a:r>
            <a:endParaRPr sz="2300" dirty="0">
              <a:latin typeface="Source Code Pro" panose="020B050903040302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75" y="141425"/>
            <a:ext cx="5489399" cy="49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ource Code Pro" panose="020B0509030403020204" pitchFamily="49" charset="0"/>
              </a:rPr>
              <a:t>login.html</a:t>
            </a:r>
            <a:endParaRPr dirty="0">
              <a:latin typeface="Source Code Pro" panose="020B0509030403020204" pitchFamily="49" charset="0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371600"/>
            <a:ext cx="85725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7714" y="359228"/>
            <a:ext cx="8520600" cy="805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GB" sz="3200" b="1" dirty="0">
                <a:latin typeface="Source Code Pro" panose="020B0509030403020204" pitchFamily="49" charset="0"/>
              </a:rPr>
              <a:t>LAMP architecture</a:t>
            </a:r>
            <a:endParaRPr lang="en-GB" sz="3200" b="1" dirty="0">
              <a:latin typeface="Source Code Pro" panose="020B0509030403020204" pitchFamily="49" charset="0"/>
            </a:endParaRPr>
          </a:p>
        </p:txBody>
      </p:sp>
      <p:sp>
        <p:nvSpPr>
          <p:cNvPr id="6" name="Google Shape;54;p13"/>
          <p:cNvSpPr txBox="1">
            <a:spLocks/>
          </p:cNvSpPr>
          <p:nvPr/>
        </p:nvSpPr>
        <p:spPr>
          <a:xfrm>
            <a:off x="217714" y="1447801"/>
            <a:ext cx="85206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000" dirty="0" smtClean="0">
                <a:latin typeface="Source Code Pro" panose="020B0509030403020204" pitchFamily="49" charset="0"/>
              </a:rPr>
              <a:t>Linux</a:t>
            </a:r>
          </a:p>
          <a:p>
            <a:pPr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000" dirty="0" smtClean="0">
                <a:latin typeface="Source Code Pro" panose="020B0509030403020204" pitchFamily="49" charset="0"/>
              </a:rPr>
              <a:t>Apache</a:t>
            </a:r>
            <a:br>
              <a:rPr lang="en-US" sz="2000" dirty="0" smtClean="0">
                <a:latin typeface="Source Code Pro" panose="020B0509030403020204" pitchFamily="49" charset="0"/>
              </a:rPr>
            </a:br>
            <a:r>
              <a:rPr lang="en-US" sz="1600" dirty="0" smtClean="0">
                <a:latin typeface="Source Code Pro" panose="020B0509030403020204" pitchFamily="49" charset="0"/>
              </a:rPr>
              <a:t>(web server software for handling incoming HTTP)</a:t>
            </a:r>
          </a:p>
          <a:p>
            <a:pPr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000" dirty="0" smtClean="0">
                <a:latin typeface="Source Code Pro" panose="020B0509030403020204" pitchFamily="49" charset="0"/>
              </a:rPr>
              <a:t>MySQL</a:t>
            </a:r>
            <a:br>
              <a:rPr lang="en-US" sz="2000" dirty="0" smtClean="0">
                <a:latin typeface="Source Code Pro" panose="020B0509030403020204" pitchFamily="49" charset="0"/>
              </a:rPr>
            </a:br>
            <a:r>
              <a:rPr lang="en-US" sz="1600" dirty="0" smtClean="0">
                <a:latin typeface="Source Code Pro" panose="020B0509030403020204" pitchFamily="49" charset="0"/>
              </a:rPr>
              <a:t>Relational </a:t>
            </a:r>
            <a:r>
              <a:rPr lang="en-US" sz="1600" dirty="0">
                <a:latin typeface="Source Code Pro" panose="020B0509030403020204" pitchFamily="49" charset="0"/>
              </a:rPr>
              <a:t>database management system (RDBMS</a:t>
            </a:r>
            <a:r>
              <a:rPr lang="en-US" sz="1600" dirty="0" smtClean="0">
                <a:latin typeface="Source Code Pro" panose="020B0509030403020204" pitchFamily="49" charset="0"/>
              </a:rPr>
              <a:t>)</a:t>
            </a:r>
          </a:p>
          <a:p>
            <a:pPr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US" sz="2000" dirty="0" smtClean="0">
                <a:latin typeface="Source Code Pro" panose="020B0509030403020204" pitchFamily="49" charset="0"/>
              </a:rPr>
              <a:t>PHP</a:t>
            </a:r>
            <a:br>
              <a:rPr lang="en-US" sz="2000" dirty="0" smtClean="0">
                <a:latin typeface="Source Code Pro" panose="020B0509030403020204" pitchFamily="49" charset="0"/>
              </a:rPr>
            </a:br>
            <a:r>
              <a:rPr lang="en-US" sz="1600" dirty="0" smtClean="0">
                <a:latin typeface="Source Code Pro" panose="020B0509030403020204" pitchFamily="49" charset="0"/>
              </a:rPr>
              <a:t>(</a:t>
            </a:r>
            <a:r>
              <a:rPr lang="en-US" sz="1600" dirty="0">
                <a:latin typeface="Source Code Pro" panose="020B0509030403020204" pitchFamily="49" charset="0"/>
              </a:rPr>
              <a:t>or Perl/Python)</a:t>
            </a:r>
          </a:p>
        </p:txBody>
      </p:sp>
    </p:spTree>
    <p:extLst>
      <p:ext uri="{BB962C8B-B14F-4D97-AF65-F5344CB8AC3E}">
        <p14:creationId xmlns:p14="http://schemas.microsoft.com/office/powerpoint/2010/main" val="3991862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224" y="265213"/>
            <a:ext cx="6890224" cy="476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509575"/>
            <a:ext cx="56181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2109788"/>
            <a:ext cx="86106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438150"/>
            <a:ext cx="58128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311700" y="159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Change to GET in the </a:t>
            </a:r>
            <a:r>
              <a:rPr lang="en-GB" sz="1590" b="1">
                <a:solidFill>
                  <a:schemeClr val="accent1"/>
                </a:solidFill>
              </a:rPr>
              <a:t>login.html</a:t>
            </a:r>
            <a:endParaRPr sz="3120">
              <a:solidFill>
                <a:schemeClr val="accent1"/>
              </a:solidFill>
            </a:endParaRPr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2166938"/>
            <a:ext cx="86487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381000" y="34956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Args is a dictionary object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dirty="0" smtClean="0">
                <a:latin typeface="Source Code Pro" panose="020B0509030403020204" pitchFamily="49" charset="0"/>
              </a:rPr>
              <a:t>Templates</a:t>
            </a:r>
            <a:endParaRPr sz="2300" dirty="0">
              <a:latin typeface="Source Code Pro" panose="020B050903040302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</a:endParaRPr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863917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443038"/>
            <a:ext cx="86487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Flask will try to find the HTML file in the templates folder, in the same folder in which this script is present.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Application folder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Hello.py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templates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/>
              <a:t>hello.html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title"/>
          </p:nvPr>
        </p:nvSpPr>
        <p:spPr>
          <a:xfrm>
            <a:off x="311700" y="797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Flask uses </a:t>
            </a:r>
            <a:r>
              <a:rPr lang="en-GB" sz="1400" b="1"/>
              <a:t>jinja2</a:t>
            </a:r>
            <a:r>
              <a:rPr lang="en-GB" sz="1400"/>
              <a:t> template engine.</a:t>
            </a:r>
            <a:endParaRPr sz="3100"/>
          </a:p>
        </p:txBody>
      </p:sp>
      <p:pic>
        <p:nvPicPr>
          <p:cNvPr id="279" name="Google Shape;2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685925"/>
            <a:ext cx="86868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it with the template</a:t>
            </a:r>
            <a:endParaRPr/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1304925"/>
            <a:ext cx="86391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92676" y="880344"/>
            <a:ext cx="3536074" cy="7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rgbClr val="FF0000"/>
                </a:solidFill>
                <a:latin typeface="Source Code Pro" panose="020B0509030403020204" pitchFamily="49" charset="0"/>
              </a:rPr>
              <a:t>Linux, Apache, MySQL, PHP</a:t>
            </a:r>
            <a:endParaRPr sz="16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92676" y="495639"/>
            <a:ext cx="30000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Source Code Pro" panose="020B0509030403020204" pitchFamily="49" charset="0"/>
              </a:rPr>
              <a:t>LAMP architecture</a:t>
            </a:r>
            <a:endParaRPr sz="2000" dirty="0">
              <a:solidFill>
                <a:schemeClr val="dk1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103" y="1474132"/>
            <a:ext cx="5244526" cy="32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renders</a:t>
            </a:r>
            <a:endParaRPr/>
          </a:p>
        </p:txBody>
      </p:sp>
      <p:pic>
        <p:nvPicPr>
          <p:cNvPr id="291" name="Google Shape;2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690688"/>
            <a:ext cx="39624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jinja2</a:t>
            </a:r>
            <a:endParaRPr sz="3600"/>
          </a:p>
        </p:txBody>
      </p:sp>
      <p:pic>
        <p:nvPicPr>
          <p:cNvPr id="297" name="Google Shape;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74" y="2019300"/>
            <a:ext cx="6738926" cy="15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019163"/>
            <a:ext cx="8610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976313"/>
            <a:ext cx="86963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119188"/>
            <a:ext cx="87058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9" name="Google Shape;31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" y="357188"/>
            <a:ext cx="86010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76" y="485775"/>
            <a:ext cx="592585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b="1"/>
              <a:t>Flask – Static Files</a:t>
            </a:r>
            <a:endParaRPr sz="23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or Javascript files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 i="1">
                <a:solidFill>
                  <a:schemeClr val="dk1"/>
                </a:solidFill>
              </a:rPr>
              <a:t>/static</a:t>
            </a:r>
            <a:endParaRPr sz="11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i="1">
                <a:solidFill>
                  <a:schemeClr val="dk1"/>
                </a:solidFill>
              </a:rPr>
              <a:t>A special endpoint ‘static’ is used to generate URL for static files.</a:t>
            </a:r>
            <a:endParaRPr sz="1100"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/>
              <a:t>javascript</a:t>
            </a:r>
            <a:r>
              <a:rPr lang="en-GB" sz="1900"/>
              <a:t> function defined in </a:t>
            </a:r>
            <a:r>
              <a:rPr lang="en-GB" sz="1900" b="1"/>
              <a:t>hello.js</a:t>
            </a:r>
            <a:endParaRPr sz="3600"/>
          </a:p>
        </p:txBody>
      </p:sp>
      <p:pic>
        <p:nvPicPr>
          <p:cNvPr id="336" name="Google Shape;33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201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414463"/>
            <a:ext cx="86296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9"/>
          <p:cNvSpPr txBox="1"/>
          <p:nvPr/>
        </p:nvSpPr>
        <p:spPr>
          <a:xfrm>
            <a:off x="314325" y="10604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index.html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228" y="769365"/>
            <a:ext cx="3163613" cy="4138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Google Shape;76;p16"/>
          <p:cNvSpPr txBox="1"/>
          <p:nvPr/>
        </p:nvSpPr>
        <p:spPr>
          <a:xfrm>
            <a:off x="231228" y="769365"/>
            <a:ext cx="3000000" cy="401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b="1" dirty="0" smtClean="0">
                <a:solidFill>
                  <a:schemeClr val="dk1"/>
                </a:solidFill>
                <a:latin typeface="Source Code Pro" panose="020B0509030403020204" pitchFamily="49" charset="0"/>
              </a:rPr>
              <a:t>CRUD</a:t>
            </a:r>
            <a:r>
              <a:rPr lang="en-GB" sz="1600" dirty="0" smtClean="0">
                <a:solidFill>
                  <a:schemeClr val="dk1"/>
                </a:solidFill>
                <a:latin typeface="Source Code Pro" panose="020B0509030403020204" pitchFamily="49" charset="0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(Create, Read, Update, Delete)</a:t>
            </a:r>
            <a:b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</a:b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	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 smtClean="0">
                <a:solidFill>
                  <a:schemeClr val="dk1"/>
                </a:solidFill>
                <a:latin typeface="Source Code Pro" panose="020B0509030403020204" pitchFamily="49" charset="0"/>
              </a:rPr>
              <a:t>Read 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and parse </a:t>
            </a:r>
            <a:r>
              <a:rPr lang="en-GB" sz="1600" b="1" dirty="0">
                <a:solidFill>
                  <a:schemeClr val="dk1"/>
                </a:solidFill>
                <a:latin typeface="Source Code Pro" panose="020B0509030403020204" pitchFamily="49" charset="0"/>
              </a:rPr>
              <a:t>GET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and </a:t>
            </a:r>
            <a:r>
              <a:rPr lang="en-GB" sz="1600" b="1" dirty="0">
                <a:solidFill>
                  <a:schemeClr val="dk1"/>
                </a:solidFill>
                <a:latin typeface="Source Code Pro" panose="020B0509030403020204" pitchFamily="49" charset="0"/>
              </a:rPr>
              <a:t>POST 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parameters</a:t>
            </a:r>
            <a:b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</a:b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	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 smtClean="0">
                <a:solidFill>
                  <a:schemeClr val="dk1"/>
                </a:solidFill>
                <a:latin typeface="Source Code Pro" panose="020B0509030403020204" pitchFamily="49" charset="0"/>
              </a:rPr>
              <a:t>Handle </a:t>
            </a:r>
            <a:r>
              <a:rPr lang="en-GB" sz="1600" b="1" dirty="0">
                <a:solidFill>
                  <a:schemeClr val="dk1"/>
                </a:solidFill>
                <a:latin typeface="Source Code Pro" panose="020B0509030403020204" pitchFamily="49" charset="0"/>
              </a:rPr>
              <a:t>users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(register, login, password...)</a:t>
            </a:r>
            <a:b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</a:b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	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 smtClean="0">
                <a:solidFill>
                  <a:schemeClr val="dk1"/>
                </a:solidFill>
                <a:latin typeface="Source Code Pro" panose="020B0509030403020204" pitchFamily="49" charset="0"/>
              </a:rPr>
              <a:t>Write </a:t>
            </a:r>
            <a:r>
              <a:rPr lang="en-GB" sz="1600" b="1" dirty="0">
                <a:solidFill>
                  <a:schemeClr val="dk1"/>
                </a:solidFill>
                <a:latin typeface="Source Code Pro" panose="020B0509030403020204" pitchFamily="49" charset="0"/>
              </a:rPr>
              <a:t>HTML</a:t>
            </a:r>
            <a:r>
              <a:rPr lang="en-GB" sz="1600" dirty="0">
                <a:solidFill>
                  <a:schemeClr val="dk1"/>
                </a:solidFill>
                <a:latin typeface="Source Code Pro" panose="020B0509030403020204" pitchFamily="49" charset="0"/>
              </a:rPr>
              <a:t> pages with a lot in </a:t>
            </a:r>
            <a:r>
              <a:rPr lang="en-GB" sz="1600" dirty="0" smtClean="0">
                <a:solidFill>
                  <a:schemeClr val="dk1"/>
                </a:solidFill>
                <a:latin typeface="Source Code Pro" panose="020B0509030403020204" pitchFamily="49" charset="0"/>
              </a:rPr>
              <a:t>common</a:t>
            </a:r>
            <a:endParaRPr sz="1600" dirty="0">
              <a:solidFill>
                <a:schemeClr val="dk1"/>
              </a:solidFill>
              <a:latin typeface="Source Code Pro" panose="020B0509030403020204" pitchFamily="49" charset="0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267201" y="473458"/>
            <a:ext cx="3836274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1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a-IR" sz="20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همواره کارهای تکراری انجام می‌دهیم</a:t>
            </a:r>
            <a:endParaRPr sz="1600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759461" y="1965435"/>
            <a:ext cx="5226884" cy="138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ource Code Pro" panose="020B0509030403020204" pitchFamily="49" charset="0"/>
              </a:rPr>
              <a:t>Development principle: </a:t>
            </a:r>
            <a:r>
              <a:rPr lang="en-GB" b="1" dirty="0">
                <a:solidFill>
                  <a:schemeClr val="dk1"/>
                </a:solidFill>
                <a:latin typeface="Source Code Pro" panose="020B0509030403020204" pitchFamily="49" charset="0"/>
              </a:rPr>
              <a:t>DRY</a:t>
            </a:r>
            <a:r>
              <a:rPr lang="en-GB" dirty="0">
                <a:solidFill>
                  <a:schemeClr val="dk1"/>
                </a:solidFill>
                <a:latin typeface="Source Code Pro" panose="020B0509030403020204" pitchFamily="49" charset="0"/>
              </a:rPr>
              <a:t> (Don't Repeat Yourself)</a:t>
            </a:r>
            <a:endParaRPr dirty="0">
              <a:solidFill>
                <a:schemeClr val="dk1"/>
              </a:solidFill>
              <a:latin typeface="Source Code Pro" panose="020B05090304030202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Source Code Pro" panose="020B0509030403020204" pitchFamily="49" charset="0"/>
              </a:rPr>
              <a:t>Code organization: </a:t>
            </a:r>
            <a:r>
              <a:rPr lang="en-GB" b="1" dirty="0">
                <a:solidFill>
                  <a:schemeClr val="dk1"/>
                </a:solidFill>
                <a:latin typeface="Source Code Pro" panose="020B0509030403020204" pitchFamily="49" charset="0"/>
              </a:rPr>
              <a:t>Model - View - Controller</a:t>
            </a:r>
            <a:endParaRPr b="1" dirty="0">
              <a:solidFill>
                <a:schemeClr val="dk1"/>
              </a:solidFill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281000" y="1676400"/>
            <a:ext cx="85206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hello.js</a:t>
            </a:r>
            <a:endParaRPr/>
          </a:p>
        </p:txBody>
      </p:sp>
      <p:pic>
        <p:nvPicPr>
          <p:cNvPr id="348" name="Google Shape;3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2047875"/>
            <a:ext cx="858202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b="1"/>
              <a:t>Flask – Request Object</a:t>
            </a:r>
            <a:endParaRPr sz="23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61"/>
          <p:cNvSpPr txBox="1"/>
          <p:nvPr/>
        </p:nvSpPr>
        <p:spPr>
          <a:xfrm>
            <a:off x="566700" y="2228850"/>
            <a:ext cx="80106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</a:rPr>
              <a:t>Form</a:t>
            </a:r>
            <a:r>
              <a:rPr lang="en-GB">
                <a:solidFill>
                  <a:schemeClr val="dk1"/>
                </a:solidFill>
              </a:rPr>
              <a:t> − It is a dictionary object containing key and value pairs of form parameters and their values.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</a:rPr>
              <a:t>args</a:t>
            </a:r>
            <a:r>
              <a:rPr lang="en-GB">
                <a:solidFill>
                  <a:schemeClr val="dk1"/>
                </a:solidFill>
              </a:rPr>
              <a:t> − parsed contents of query string which is part of URL after question mark (?).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</a:rPr>
              <a:t>Cookies</a:t>
            </a:r>
            <a:r>
              <a:rPr lang="en-GB">
                <a:solidFill>
                  <a:schemeClr val="dk1"/>
                </a:solidFill>
              </a:rPr>
              <a:t> − dictionary object holding Cookie names and values.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</a:rPr>
              <a:t>files</a:t>
            </a:r>
            <a:r>
              <a:rPr lang="en-GB">
                <a:solidFill>
                  <a:schemeClr val="dk1"/>
                </a:solidFill>
              </a:rPr>
              <a:t> − data pertaining to uploaded file.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b="1">
                <a:solidFill>
                  <a:schemeClr val="dk1"/>
                </a:solidFill>
              </a:rPr>
              <a:t>method</a:t>
            </a:r>
            <a:r>
              <a:rPr lang="en-GB">
                <a:solidFill>
                  <a:schemeClr val="dk1"/>
                </a:solidFill>
              </a:rPr>
              <a:t> − current request method.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61"/>
          <p:cNvSpPr txBox="1"/>
          <p:nvPr/>
        </p:nvSpPr>
        <p:spPr>
          <a:xfrm>
            <a:off x="476250" y="1057275"/>
            <a:ext cx="8191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When a user interacts with a web page, for example by filling out a form and submitting it, the data from that interaction is sent to the server. In Flask, this data is made available as a global request object.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b="1"/>
              <a:t>Flask – Sending Form Data to Template</a:t>
            </a:r>
            <a:endParaRPr sz="23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" name="Google Shape;3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675" y="1160600"/>
            <a:ext cx="68609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1223963"/>
            <a:ext cx="84963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3"/>
          <p:cNvSpPr txBox="1"/>
          <p:nvPr/>
        </p:nvSpPr>
        <p:spPr>
          <a:xfrm>
            <a:off x="457200" y="819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student.html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85813"/>
            <a:ext cx="85344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394" y="402444"/>
            <a:ext cx="4689225" cy="43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808175"/>
            <a:ext cx="4901900" cy="40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66"/>
          <p:cNvSpPr txBox="1"/>
          <p:nvPr/>
        </p:nvSpPr>
        <p:spPr>
          <a:xfrm>
            <a:off x="428625" y="571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result.html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b="1"/>
              <a:t>Flask – Cookies</a:t>
            </a:r>
            <a:endParaRPr sz="23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7"/>
          <p:cNvSpPr txBox="1"/>
          <p:nvPr/>
        </p:nvSpPr>
        <p:spPr>
          <a:xfrm>
            <a:off x="123900" y="1017725"/>
            <a:ext cx="9020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cookie is stored on a client’s computer in the form of a text file. Its purpose is to remember and track data pertaining to a client’s usage for better visitor experience and site statistics.</a:t>
            </a:r>
            <a:endParaRPr/>
          </a:p>
        </p:txBody>
      </p:sp>
      <p:sp>
        <p:nvSpPr>
          <p:cNvPr id="390" name="Google Shape;390;p67"/>
          <p:cNvSpPr txBox="1"/>
          <p:nvPr/>
        </p:nvSpPr>
        <p:spPr>
          <a:xfrm>
            <a:off x="209550" y="2152650"/>
            <a:ext cx="7362900" cy="1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Request object</a:t>
            </a:r>
            <a:r>
              <a:rPr lang="en-GB" sz="1100">
                <a:solidFill>
                  <a:schemeClr val="dk1"/>
                </a:solidFill>
              </a:rPr>
              <a:t> contains: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100">
                <a:solidFill>
                  <a:schemeClr val="dk1"/>
                </a:solidFill>
              </a:rPr>
              <a:t> a cookie’s attribute (It is a dictionary object of all the cookie variables and their corresponding values, a client has transmitted)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100">
                <a:solidFill>
                  <a:schemeClr val="dk1"/>
                </a:solidFill>
              </a:rPr>
              <a:t>cookie also stores its </a:t>
            </a:r>
            <a:r>
              <a:rPr lang="en-GB" sz="1100" b="1">
                <a:solidFill>
                  <a:schemeClr val="dk1"/>
                </a:solidFill>
              </a:rPr>
              <a:t>expiry time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 b="1">
                <a:solidFill>
                  <a:schemeClr val="dk1"/>
                </a:solidFill>
              </a:rPr>
              <a:t>path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lang="en-GB" sz="1100" b="1">
                <a:solidFill>
                  <a:schemeClr val="dk1"/>
                </a:solidFill>
              </a:rPr>
              <a:t>domain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 b="1">
                <a:solidFill>
                  <a:schemeClr val="dk1"/>
                </a:solidFill>
              </a:rPr>
              <a:t>name</a:t>
            </a:r>
            <a:r>
              <a:rPr lang="en-GB" sz="1100">
                <a:solidFill>
                  <a:schemeClr val="dk1"/>
                </a:solidFill>
              </a:rPr>
              <a:t> of the </a:t>
            </a:r>
            <a:r>
              <a:rPr lang="en-GB" sz="1100" b="1">
                <a:solidFill>
                  <a:schemeClr val="dk1"/>
                </a:solidFill>
              </a:rPr>
              <a:t>site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Flask, cookies are set on response object</a:t>
            </a:r>
            <a:endParaRPr/>
          </a:p>
        </p:txBody>
      </p:sp>
      <p:sp>
        <p:nvSpPr>
          <p:cNvPr id="397" name="Google Shape;397;p68"/>
          <p:cNvSpPr txBox="1"/>
          <p:nvPr/>
        </p:nvSpPr>
        <p:spPr>
          <a:xfrm>
            <a:off x="311700" y="19621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make_response()</a:t>
            </a:r>
            <a:endParaRPr/>
          </a:p>
        </p:txBody>
      </p:sp>
      <p:sp>
        <p:nvSpPr>
          <p:cNvPr id="398" name="Google Shape;398;p68"/>
          <p:cNvSpPr txBox="1"/>
          <p:nvPr/>
        </p:nvSpPr>
        <p:spPr>
          <a:xfrm>
            <a:off x="2028825" y="1895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response object from return value of a view function</a:t>
            </a:r>
            <a:endParaRPr/>
          </a:p>
        </p:txBody>
      </p:sp>
      <p:sp>
        <p:nvSpPr>
          <p:cNvPr id="399" name="Google Shape;399;p68"/>
          <p:cNvSpPr txBox="1"/>
          <p:nvPr/>
        </p:nvSpPr>
        <p:spPr>
          <a:xfrm>
            <a:off x="428625" y="29622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use the </a:t>
            </a:r>
            <a:r>
              <a:rPr lang="en-GB" sz="1100" b="1">
                <a:solidFill>
                  <a:schemeClr val="dk1"/>
                </a:solidFill>
              </a:rPr>
              <a:t>set_cookie()</a:t>
            </a:r>
            <a:r>
              <a:rPr lang="en-GB" sz="1100">
                <a:solidFill>
                  <a:schemeClr val="dk1"/>
                </a:solidFill>
              </a:rPr>
              <a:t> function of response object to store a cookie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177" y="549825"/>
            <a:ext cx="5887175" cy="40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894" y="1133747"/>
            <a:ext cx="3929724" cy="37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847948" y="0"/>
            <a:ext cx="4109899" cy="76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Source Code Pro" panose="020B0509030403020204" pitchFamily="49" charset="0"/>
              </a:rPr>
              <a:t>Model - View - Controller</a:t>
            </a:r>
            <a:endParaRPr sz="1700" dirty="0">
              <a:solidFill>
                <a:schemeClr val="dk1"/>
              </a:solidFill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dirty="0" smtClean="0">
                <a:latin typeface="Source Code Pro" panose="020B0509030403020204" pitchFamily="49" charset="0"/>
              </a:rPr>
              <a:t>Sessions</a:t>
            </a:r>
            <a:endParaRPr sz="2300" dirty="0">
              <a:latin typeface="Source Code Pro" panose="020B050903040302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Source Code Pro" panose="020B0509030403020204" pitchFamily="49" charset="0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981075" y="1017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stored on client</a:t>
            </a:r>
            <a:endParaRPr dirty="0"/>
          </a:p>
        </p:txBody>
      </p:sp>
      <p:sp>
        <p:nvSpPr>
          <p:cNvPr id="411" name="Google Shape;411;p70"/>
          <p:cNvSpPr txBox="1"/>
          <p:nvPr/>
        </p:nvSpPr>
        <p:spPr>
          <a:xfrm>
            <a:off x="1123950" y="1524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each client is assigned a </a:t>
            </a:r>
            <a:r>
              <a:rPr lang="en-GB" sz="1100" b="1">
                <a:solidFill>
                  <a:schemeClr val="dk1"/>
                </a:solidFill>
              </a:rPr>
              <a:t>Session ID</a:t>
            </a:r>
            <a:endParaRPr/>
          </a:p>
        </p:txBody>
      </p:sp>
      <p:sp>
        <p:nvSpPr>
          <p:cNvPr id="412" name="Google Shape;412;p70"/>
          <p:cNvSpPr txBox="1"/>
          <p:nvPr/>
        </p:nvSpPr>
        <p:spPr>
          <a:xfrm>
            <a:off x="866775" y="2095500"/>
            <a:ext cx="756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Session data is stored on top of cookies and the server signs them cryptographically.</a:t>
            </a:r>
            <a:endParaRPr dirty="0"/>
          </a:p>
        </p:txBody>
      </p:sp>
      <p:sp>
        <p:nvSpPr>
          <p:cNvPr id="413" name="Google Shape;413;p70"/>
          <p:cNvSpPr txBox="1"/>
          <p:nvPr/>
        </p:nvSpPr>
        <p:spPr>
          <a:xfrm>
            <a:off x="704850" y="2667000"/>
            <a:ext cx="737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For this encryption, a Flask application needs a defined </a:t>
            </a:r>
            <a:r>
              <a:rPr lang="en-GB" sz="1100" b="1">
                <a:solidFill>
                  <a:schemeClr val="dk1"/>
                </a:solidFill>
              </a:rPr>
              <a:t>SECRET_KEY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838200"/>
            <a:ext cx="87058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38" y="2019300"/>
            <a:ext cx="85629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example</a:t>
            </a:r>
            <a:endParaRPr/>
          </a:p>
        </p:txBody>
      </p:sp>
      <p:pic>
        <p:nvPicPr>
          <p:cNvPr id="425" name="Google Shape;42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443038"/>
            <a:ext cx="86677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b="1"/>
              <a:t>Flask – Redirect &amp; Errors</a:t>
            </a:r>
            <a:endParaRPr sz="23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1932125"/>
            <a:ext cx="86963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1231566"/>
            <a:ext cx="5114925" cy="35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850" y="98850"/>
            <a:ext cx="6528426" cy="49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3" y="2062163"/>
            <a:ext cx="85248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2914366" y="214877"/>
            <a:ext cx="3000000" cy="103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3200" dirty="0">
                <a:solidFill>
                  <a:schemeClr val="dk1"/>
                </a:solidFill>
                <a:latin typeface="Source Code Pro" panose="020B0509030403020204" pitchFamily="49" charset="0"/>
              </a:rPr>
              <a:t>Frameworks</a:t>
            </a:r>
            <a:endParaRPr sz="1700" dirty="0">
              <a:solidFill>
                <a:schemeClr val="dk1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478" y="1480891"/>
            <a:ext cx="5833776" cy="32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487480" y="199404"/>
            <a:ext cx="3839747" cy="168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800" dirty="0" err="1">
                <a:solidFill>
                  <a:schemeClr val="dk1"/>
                </a:solidFill>
                <a:latin typeface="Source Code Pro" panose="020B0509030403020204" pitchFamily="49" charset="0"/>
              </a:rPr>
              <a:t>Microframeworks</a:t>
            </a:r>
            <a:endParaRPr sz="2800" dirty="0">
              <a:solidFill>
                <a:schemeClr val="dk1"/>
              </a:solidFill>
              <a:latin typeface="Source Code Pro" panose="020B0509030403020204" pitchFamily="49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2800" dirty="0">
              <a:solidFill>
                <a:schemeClr val="dk1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671" y="1043723"/>
            <a:ext cx="6311050" cy="35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200" y="2523196"/>
            <a:ext cx="5164138" cy="1121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GB" sz="2400" b="1" dirty="0">
                <a:latin typeface="Source Code Pro" panose="020B0509030403020204" pitchFamily="49" charset="0"/>
              </a:rPr>
              <a:t>What is Flask</a:t>
            </a:r>
            <a:r>
              <a:rPr lang="en-GB" sz="2400" b="1" dirty="0" smtClean="0">
                <a:latin typeface="Source Code Pro" panose="020B0509030403020204" pitchFamily="49" charset="0"/>
              </a:rPr>
              <a:t>?</a:t>
            </a:r>
            <a:endParaRPr sz="4000" dirty="0">
              <a:latin typeface="Source Code Pro" panose="020B0509030403020204" pitchFamily="49" charset="0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1" y="3054724"/>
            <a:ext cx="4880410" cy="59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Source Code Pro" panose="020B0509030403020204" pitchFamily="49" charset="0"/>
              </a:rPr>
              <a:t>Web Server Gateway Interface (WSGI)</a:t>
            </a:r>
            <a:endParaRPr sz="16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200" y="3866626"/>
            <a:ext cx="5164138" cy="1131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358" y="870212"/>
            <a:ext cx="1849675" cy="18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15900" y="2388272"/>
            <a:ext cx="3000000" cy="82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Source Code Pro" panose="020B0509030403020204" pitchFamily="49" charset="0"/>
              </a:rPr>
              <a:t>WSGI</a:t>
            </a:r>
            <a:endParaRPr sz="1700" b="1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311700" y="1359935"/>
            <a:ext cx="626772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ource Code Pro" panose="020B0509030403020204" pitchFamily="49" charset="0"/>
              </a:rPr>
              <a:t>Flask is based on the </a:t>
            </a:r>
            <a:r>
              <a:rPr lang="en-GB" b="1" dirty="0" err="1">
                <a:latin typeface="Source Code Pro" panose="020B0509030403020204" pitchFamily="49" charset="0"/>
              </a:rPr>
              <a:t>Werkzeug</a:t>
            </a:r>
            <a:r>
              <a:rPr lang="en-GB" b="1" dirty="0">
                <a:latin typeface="Source Code Pro" panose="020B0509030403020204" pitchFamily="49" charset="0"/>
              </a:rPr>
              <a:t> WSGI toolkit </a:t>
            </a:r>
            <a:r>
              <a:rPr lang="en-GB" dirty="0">
                <a:latin typeface="Source Code Pro" panose="020B0509030403020204" pitchFamily="49" charset="0"/>
              </a:rPr>
              <a:t>and </a:t>
            </a:r>
            <a:r>
              <a:rPr lang="en-GB" b="1" dirty="0">
                <a:latin typeface="Source Code Pro" panose="020B0509030403020204" pitchFamily="49" charset="0"/>
              </a:rPr>
              <a:t>Jinja2</a:t>
            </a:r>
            <a:r>
              <a:rPr lang="en-GB" dirty="0">
                <a:latin typeface="Source Code Pro" panose="020B0509030403020204" pitchFamily="49" charset="0"/>
              </a:rPr>
              <a:t> template engine.</a:t>
            </a:r>
            <a:endParaRPr dirty="0">
              <a:latin typeface="Source Code Pro" panose="020B0509030403020204" pitchFamily="49" charset="0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59200" y="3693268"/>
            <a:ext cx="5048524" cy="125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Jinja2</a:t>
            </a:r>
            <a:endParaRPr sz="2000" b="1" dirty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Source Code Pro" panose="020B0509030403020204" pitchFamily="49" charset="0"/>
              </a:rPr>
              <a:t>Jinja2 is a popular </a:t>
            </a:r>
            <a:r>
              <a:rPr lang="en-GB" dirty="0" err="1">
                <a:solidFill>
                  <a:schemeClr val="tx1"/>
                </a:solidFill>
                <a:latin typeface="Source Code Pro" panose="020B0509030403020204" pitchFamily="49" charset="0"/>
              </a:rPr>
              <a:t>templating</a:t>
            </a:r>
            <a:r>
              <a:rPr lang="en-GB" dirty="0">
                <a:solidFill>
                  <a:schemeClr val="tx1"/>
                </a:solidFill>
                <a:latin typeface="Source Code Pro" panose="020B0509030403020204" pitchFamily="49" charset="0"/>
              </a:rPr>
              <a:t> engine for Python.</a:t>
            </a:r>
            <a:endParaRPr sz="18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574</Words>
  <Application>Microsoft Office PowerPoint</Application>
  <PresentationFormat>On-screen Show (16:9)</PresentationFormat>
  <Paragraphs>92</Paragraphs>
  <Slides>66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B Yekan</vt:lpstr>
      <vt:lpstr>Source Code Pro</vt:lpstr>
      <vt:lpstr>Simple Light</vt:lpstr>
      <vt:lpstr>Flask</vt:lpstr>
      <vt:lpstr>PowerPoint Presentation</vt:lpstr>
      <vt:lpstr>LAMP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Flask?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اجرای اپلیکیشن</vt:lpstr>
      <vt:lpstr>PowerPoint Presentation</vt:lpstr>
      <vt:lpstr>PowerPoint Presentation</vt:lpstr>
      <vt:lpstr>Flask – Routing </vt:lpstr>
      <vt:lpstr>Variable Rules </vt:lpstr>
      <vt:lpstr>PowerPoint Presentation</vt:lpstr>
      <vt:lpstr>PowerPoint Presentation</vt:lpstr>
      <vt:lpstr>PowerPoint Presentation</vt:lpstr>
      <vt:lpstr>PowerPoint Presentation</vt:lpstr>
      <vt:lpstr>Flask – URL Building </vt:lpstr>
      <vt:lpstr>PowerPoint Presentation</vt:lpstr>
      <vt:lpstr>HTTP methods </vt:lpstr>
      <vt:lpstr>login.html</vt:lpstr>
      <vt:lpstr>PowerPoint Presentation</vt:lpstr>
      <vt:lpstr>PowerPoint Presentation</vt:lpstr>
      <vt:lpstr>PowerPoint Presentation</vt:lpstr>
      <vt:lpstr>PowerPoint Presentation</vt:lpstr>
      <vt:lpstr>Change to GET in the login.html</vt:lpstr>
      <vt:lpstr>Templates </vt:lpstr>
      <vt:lpstr>PowerPoint Presentation</vt:lpstr>
      <vt:lpstr>PowerPoint Presentation</vt:lpstr>
      <vt:lpstr>Flask uses jinja2 template engine.</vt:lpstr>
      <vt:lpstr>Run it with the template</vt:lpstr>
      <vt:lpstr>renders</vt:lpstr>
      <vt:lpstr>jinja2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Flask – Static Files </vt:lpstr>
      <vt:lpstr>javascript function defined in hello.js</vt:lpstr>
      <vt:lpstr>PowerPoint Presentation</vt:lpstr>
      <vt:lpstr>hello.js</vt:lpstr>
      <vt:lpstr>Flask – Request Object </vt:lpstr>
      <vt:lpstr>Flask – Sending Form Data to Template </vt:lpstr>
      <vt:lpstr>PowerPoint Presentation</vt:lpstr>
      <vt:lpstr>PowerPoint Presentation</vt:lpstr>
      <vt:lpstr>PowerPoint Presentation</vt:lpstr>
      <vt:lpstr>PowerPoint Presentation</vt:lpstr>
      <vt:lpstr>Flask – Cookies </vt:lpstr>
      <vt:lpstr>PowerPoint Presentation</vt:lpstr>
      <vt:lpstr>PowerPoint Presentation</vt:lpstr>
      <vt:lpstr>Sessions </vt:lpstr>
      <vt:lpstr>PowerPoint Presentation</vt:lpstr>
      <vt:lpstr>Session example</vt:lpstr>
      <vt:lpstr>Flask – Redirect &amp; Errors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cp:lastModifiedBy>PC</cp:lastModifiedBy>
  <cp:revision>38</cp:revision>
  <dcterms:modified xsi:type="dcterms:W3CDTF">2023-07-20T08:00:11Z</dcterms:modified>
</cp:coreProperties>
</file>