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00" r:id="rId4"/>
    <p:sldId id="283" r:id="rId5"/>
    <p:sldId id="301" r:id="rId6"/>
    <p:sldId id="302" r:id="rId7"/>
    <p:sldId id="303" r:id="rId8"/>
    <p:sldId id="304" r:id="rId9"/>
    <p:sldId id="305" r:id="rId10"/>
    <p:sldId id="260" r:id="rId11"/>
    <p:sldId id="264" r:id="rId12"/>
    <p:sldId id="265" r:id="rId13"/>
    <p:sldId id="266" r:id="rId14"/>
    <p:sldId id="261" r:id="rId15"/>
    <p:sldId id="284" r:id="rId16"/>
    <p:sldId id="257" r:id="rId17"/>
    <p:sldId id="306" r:id="rId18"/>
    <p:sldId id="307" r:id="rId19"/>
    <p:sldId id="308" r:id="rId20"/>
    <p:sldId id="309" r:id="rId21"/>
    <p:sldId id="310" r:id="rId22"/>
    <p:sldId id="258" r:id="rId23"/>
    <p:sldId id="259" r:id="rId24"/>
    <p:sldId id="262" r:id="rId25"/>
    <p:sldId id="263" r:id="rId26"/>
    <p:sldId id="267" r:id="rId27"/>
    <p:sldId id="268" r:id="rId28"/>
    <p:sldId id="269" r:id="rId29"/>
    <p:sldId id="270" r:id="rId30"/>
    <p:sldId id="271" r:id="rId31"/>
    <p:sldId id="285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80" r:id="rId40"/>
    <p:sldId id="282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4" r:id="rId49"/>
    <p:sldId id="296" r:id="rId50"/>
    <p:sldId id="297" r:id="rId51"/>
    <p:sldId id="312" r:id="rId52"/>
    <p:sldId id="311" r:id="rId53"/>
    <p:sldId id="325" r:id="rId54"/>
    <p:sldId id="326" r:id="rId55"/>
    <p:sldId id="313" r:id="rId56"/>
    <p:sldId id="314" r:id="rId57"/>
    <p:sldId id="315" r:id="rId58"/>
    <p:sldId id="316" r:id="rId59"/>
    <p:sldId id="317" r:id="rId60"/>
    <p:sldId id="319" r:id="rId61"/>
    <p:sldId id="318" r:id="rId62"/>
    <p:sldId id="327" r:id="rId63"/>
    <p:sldId id="328" r:id="rId64"/>
    <p:sldId id="329" r:id="rId65"/>
    <p:sldId id="320" r:id="rId66"/>
    <p:sldId id="321" r:id="rId67"/>
    <p:sldId id="322" r:id="rId68"/>
    <p:sldId id="323" r:id="rId69"/>
    <p:sldId id="324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1" autoAdjust="0"/>
    <p:restoredTop sz="94660"/>
  </p:normalViewPr>
  <p:slideViewPr>
    <p:cSldViewPr snapToGrid="0">
      <p:cViewPr varScale="1">
        <p:scale>
          <a:sx n="73" d="100"/>
          <a:sy n="73" d="100"/>
        </p:scale>
        <p:origin x="8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9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2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9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0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3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4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3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6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1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C0C83-FCF2-41BB-AFEA-3D07F090953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0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0294"/>
            <a:ext cx="9144000" cy="2387600"/>
          </a:xfrm>
        </p:spPr>
        <p:txBody>
          <a:bodyPr/>
          <a:lstStyle/>
          <a:p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معرفی کلاس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74071"/>
          </a:xfrm>
        </p:spPr>
        <p:txBody>
          <a:bodyPr>
            <a:noAutofit/>
          </a:bodyPr>
          <a:lstStyle/>
          <a:p>
            <a:pPr algn="r" rtl="1"/>
            <a:r>
              <a:rPr lang="fa-IR" sz="3600" dirty="0" smtClean="0">
                <a:solidFill>
                  <a:schemeClr val="tx2"/>
                </a:solidFill>
                <a:cs typeface="B Yekan" panose="00000400000000000000" pitchFamily="2" charset="-78"/>
              </a:rPr>
              <a:t>موضوعات:</a:t>
            </a:r>
          </a:p>
          <a:p>
            <a:pPr algn="r" rtl="1"/>
            <a:r>
              <a:rPr lang="fa-IR" sz="3600" dirty="0" smtClean="0">
                <a:solidFill>
                  <a:schemeClr val="tx2"/>
                </a:solidFill>
                <a:cs typeface="B Yekan" panose="00000400000000000000" pitchFamily="2" charset="-78"/>
              </a:rPr>
              <a:t>تعریف کلاس</a:t>
            </a:r>
          </a:p>
          <a:p>
            <a:pPr algn="r" rtl="1"/>
            <a:r>
              <a:rPr lang="en-US" sz="36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Constructor</a:t>
            </a:r>
          </a:p>
          <a:p>
            <a:pPr algn="r" rtl="1"/>
            <a:r>
              <a:rPr lang="fa-IR" sz="3600" dirty="0" smtClean="0">
                <a:solidFill>
                  <a:schemeClr val="tx2"/>
                </a:solidFill>
                <a:cs typeface="B Yekan" panose="00000400000000000000" pitchFamily="2" charset="-78"/>
              </a:rPr>
              <a:t>مثال: ایجاد شخص!</a:t>
            </a:r>
          </a:p>
          <a:p>
            <a:pPr algn="r" rtl="1"/>
            <a:endParaRPr lang="en-US" sz="36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3058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3218" y="979714"/>
            <a:ext cx="9144000" cy="1013175"/>
          </a:xfrm>
        </p:spPr>
        <p:txBody>
          <a:bodyPr>
            <a:normAutofit/>
          </a:bodyPr>
          <a:lstStyle/>
          <a:p>
            <a:pPr rtl="1"/>
            <a:r>
              <a:rPr lang="fa-IR" sz="4800" dirty="0" smtClean="0">
                <a:solidFill>
                  <a:srgbClr val="FF0000"/>
                </a:solidFill>
                <a:cs typeface="B Yekan" panose="00000400000000000000" pitchFamily="2" charset="-78"/>
              </a:rPr>
              <a:t>کلاس و نوع داده (</a:t>
            </a:r>
            <a:r>
              <a:rPr lang="en-US" sz="4800" dirty="0" smtClean="0">
                <a:solidFill>
                  <a:srgbClr val="FF0000"/>
                </a:solidFill>
                <a:cs typeface="B Yekan" panose="00000400000000000000" pitchFamily="2" charset="-78"/>
              </a:rPr>
              <a:t>type</a:t>
            </a:r>
            <a:r>
              <a:rPr lang="fa-IR" sz="4800" dirty="0" smtClean="0">
                <a:solidFill>
                  <a:srgbClr val="FF0000"/>
                </a:solidFill>
                <a:cs typeface="B Yekan" panose="00000400000000000000" pitchFamily="2" charset="-78"/>
              </a:rPr>
              <a:t>)</a:t>
            </a:r>
            <a:endParaRPr lang="en-US" sz="4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69680" y="2766458"/>
            <a:ext cx="11187546" cy="1681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3200" dirty="0" smtClean="0">
                <a:solidFill>
                  <a:schemeClr val="tx2"/>
                </a:solidFill>
                <a:cs typeface="B Yekan" panose="00000400000000000000" pitchFamily="2" charset="-78"/>
              </a:rPr>
              <a:t>نوع داده = </a:t>
            </a:r>
            <a:r>
              <a:rPr lang="fa-IR" sz="3200" b="1" dirty="0" smtClean="0">
                <a:solidFill>
                  <a:schemeClr val="tx2"/>
                </a:solidFill>
                <a:cs typeface="B Yekan" panose="00000400000000000000" pitchFamily="2" charset="-78"/>
              </a:rPr>
              <a:t>مقدار</a:t>
            </a:r>
            <a:r>
              <a:rPr lang="fa-IR" sz="3200" dirty="0" smtClean="0">
                <a:solidFill>
                  <a:schemeClr val="tx2"/>
                </a:solidFill>
                <a:cs typeface="B Yekan" panose="00000400000000000000" pitchFamily="2" charset="-78"/>
              </a:rPr>
              <a:t> و </a:t>
            </a:r>
            <a:r>
              <a:rPr lang="fa-IR" sz="3200" b="1" dirty="0" smtClean="0">
                <a:solidFill>
                  <a:schemeClr val="tx2"/>
                </a:solidFill>
                <a:cs typeface="B Yekan" panose="00000400000000000000" pitchFamily="2" charset="-78"/>
              </a:rPr>
              <a:t>عملگرهایی</a:t>
            </a:r>
            <a:r>
              <a:rPr lang="fa-IR" sz="3200" dirty="0" smtClean="0">
                <a:solidFill>
                  <a:schemeClr val="tx2"/>
                </a:solidFill>
                <a:cs typeface="B Yekan" panose="00000400000000000000" pitchFamily="2" charset="-78"/>
              </a:rPr>
              <a:t> که روی آن اعمال می‌شود.</a:t>
            </a:r>
            <a:endParaRPr lang="en-US" sz="32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55633" y="3022265"/>
            <a:ext cx="56156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, float, </a:t>
            </a:r>
            <a:r>
              <a:rPr lang="en-US" sz="3200" dirty="0" err="1" smtClean="0">
                <a:latin typeface="Source Code Pro" panose="020B0509030403020204" pitchFamily="49" charset="0"/>
              </a:rPr>
              <a:t>str</a:t>
            </a:r>
            <a:r>
              <a:rPr lang="en-US" sz="3200" dirty="0" smtClean="0">
                <a:latin typeface="Source Code Pro" panose="020B0509030403020204" pitchFamily="49" charset="0"/>
              </a:rPr>
              <a:t>, bool </a:t>
            </a:r>
            <a:endParaRPr 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81445" y="4602097"/>
            <a:ext cx="11187546" cy="845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3200" dirty="0" smtClean="0">
                <a:solidFill>
                  <a:srgbClr val="FF0000"/>
                </a:solidFill>
                <a:cs typeface="B Yekan" panose="00000400000000000000" pitchFamily="2" charset="-78"/>
              </a:rPr>
              <a:t>کلاس به گونه‌ای راهی برای تعریف نوع جدید داده است.</a:t>
            </a:r>
            <a:endParaRPr lang="en-US" sz="32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07836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909" y="1363300"/>
            <a:ext cx="8940639" cy="520731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464228" y="232542"/>
            <a:ext cx="9144000" cy="1013175"/>
          </a:xfrm>
        </p:spPr>
        <p:txBody>
          <a:bodyPr>
            <a:normAutofit/>
          </a:bodyPr>
          <a:lstStyle/>
          <a:p>
            <a:pPr rtl="1"/>
            <a:r>
              <a:rPr lang="fa-IR" sz="4800" dirty="0" smtClean="0">
                <a:solidFill>
                  <a:srgbClr val="FF0000"/>
                </a:solidFill>
                <a:cs typeface="B Yekan" panose="00000400000000000000" pitchFamily="2" charset="-78"/>
              </a:rPr>
              <a:t>کلاس واقعا چیست؟</a:t>
            </a:r>
            <a:endParaRPr lang="en-US" sz="4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75" y="1209675"/>
            <a:ext cx="31432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6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552" y="830852"/>
            <a:ext cx="4110174" cy="58040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464228" y="232542"/>
            <a:ext cx="9144000" cy="1013175"/>
          </a:xfrm>
        </p:spPr>
        <p:txBody>
          <a:bodyPr>
            <a:normAutofit/>
          </a:bodyPr>
          <a:lstStyle/>
          <a:p>
            <a:pPr rtl="1"/>
            <a:r>
              <a:rPr lang="fa-IR" sz="4800" dirty="0" smtClean="0">
                <a:solidFill>
                  <a:srgbClr val="FF0000"/>
                </a:solidFill>
                <a:cs typeface="B Yekan" panose="00000400000000000000" pitchFamily="2" charset="-78"/>
              </a:rPr>
              <a:t>کلاس واقعا چیست؟</a:t>
            </a:r>
            <a:endParaRPr lang="en-US" sz="4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6629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04" y="739129"/>
            <a:ext cx="3010281" cy="425088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464228" y="232542"/>
            <a:ext cx="9144000" cy="1013175"/>
          </a:xfrm>
        </p:spPr>
        <p:txBody>
          <a:bodyPr>
            <a:normAutofit/>
          </a:bodyPr>
          <a:lstStyle/>
          <a:p>
            <a:pPr rtl="1"/>
            <a:r>
              <a:rPr lang="fa-IR" sz="4800" dirty="0" smtClean="0">
                <a:solidFill>
                  <a:srgbClr val="FF0000"/>
                </a:solidFill>
                <a:cs typeface="B Yekan" panose="00000400000000000000" pitchFamily="2" charset="-78"/>
              </a:rPr>
              <a:t>کلاس واقعا چیست؟</a:t>
            </a:r>
            <a:endParaRPr lang="en-US" sz="4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787" y="1624540"/>
            <a:ext cx="3010281" cy="42508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344" y="2415646"/>
            <a:ext cx="3010281" cy="425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33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8207" y="2792862"/>
            <a:ext cx="9144000" cy="1013175"/>
          </a:xfrm>
        </p:spPr>
        <p:txBody>
          <a:bodyPr>
            <a:normAutofit/>
          </a:bodyPr>
          <a:lstStyle/>
          <a:p>
            <a:pPr rtl="1"/>
            <a:r>
              <a:rPr lang="fa-IR" sz="4800" dirty="0" smtClean="0">
                <a:solidFill>
                  <a:srgbClr val="FF0000"/>
                </a:solidFill>
                <a:cs typeface="B Yekan" panose="00000400000000000000" pitchFamily="2" charset="-78"/>
              </a:rPr>
              <a:t>چگونه یک کلاس تعریف کنیم؟</a:t>
            </a:r>
            <a:endParaRPr lang="en-US" sz="4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06252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794" y="2481943"/>
            <a:ext cx="3075592" cy="14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143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9132" y="536253"/>
            <a:ext cx="9144000" cy="1222180"/>
          </a:xfrm>
        </p:spPr>
        <p:txBody>
          <a:bodyPr>
            <a:normAutofit/>
          </a:bodyPr>
          <a:lstStyle/>
          <a:p>
            <a:r>
              <a:rPr lang="fa-IR" sz="4400" dirty="0" smtClean="0">
                <a:solidFill>
                  <a:srgbClr val="FF0000"/>
                </a:solidFill>
                <a:cs typeface="B Yekan" panose="00000400000000000000" pitchFamily="2" charset="-78"/>
              </a:rPr>
              <a:t>تعریف کلاس ساده</a:t>
            </a:r>
            <a:endParaRPr lang="en-US" sz="44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12091" y="6192641"/>
            <a:ext cx="9144000" cy="581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000" dirty="0" smtClean="0">
                <a:solidFill>
                  <a:schemeClr val="tx2"/>
                </a:solidFill>
                <a:cs typeface="B Yekan" panose="00000400000000000000" pitchFamily="2" charset="-78"/>
              </a:rPr>
              <a:t>یک کلاس را می‌توان برای ارتباط به چندین داده استفاده کرد.</a:t>
            </a:r>
            <a:endParaRPr lang="en-US" sz="20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228" y="2464674"/>
            <a:ext cx="6710551" cy="229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0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9132" y="536253"/>
            <a:ext cx="9144000" cy="1222180"/>
          </a:xfrm>
        </p:spPr>
        <p:txBody>
          <a:bodyPr>
            <a:normAutofit/>
          </a:bodyPr>
          <a:lstStyle/>
          <a:p>
            <a:r>
              <a:rPr lang="fa-IR" sz="4400" dirty="0" smtClean="0">
                <a:solidFill>
                  <a:srgbClr val="FF0000"/>
                </a:solidFill>
                <a:cs typeface="B Yekan" panose="00000400000000000000" pitchFamily="2" charset="-78"/>
              </a:rPr>
              <a:t>تعریف کلاس ساده</a:t>
            </a:r>
            <a:endParaRPr lang="en-US" sz="44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12091" y="6192641"/>
            <a:ext cx="9144000" cy="581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000" dirty="0" smtClean="0">
                <a:solidFill>
                  <a:schemeClr val="tx2"/>
                </a:solidFill>
                <a:cs typeface="B Yekan" panose="00000400000000000000" pitchFamily="2" charset="-78"/>
              </a:rPr>
              <a:t>یک کلاس را می‌توان برای ارتباط به چندین داده استفاده کرد.</a:t>
            </a:r>
            <a:endParaRPr lang="en-US" sz="20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007" y="2206300"/>
            <a:ext cx="6392167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71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1212" y="-366886"/>
            <a:ext cx="9144000" cy="1222180"/>
          </a:xfrm>
        </p:spPr>
        <p:txBody>
          <a:bodyPr>
            <a:normAutofit/>
          </a:bodyPr>
          <a:lstStyle/>
          <a:p>
            <a:r>
              <a:rPr lang="fa-IR" sz="3600" dirty="0" smtClean="0">
                <a:solidFill>
                  <a:srgbClr val="FF0000"/>
                </a:solidFill>
                <a:cs typeface="B Yekan" panose="00000400000000000000" pitchFamily="2" charset="-78"/>
              </a:rPr>
              <a:t>نحوه‌ی کار:</a:t>
            </a:r>
            <a:endParaRPr lang="en-US" sz="36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12091" y="6192641"/>
            <a:ext cx="9144000" cy="581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000" dirty="0" smtClean="0">
                <a:solidFill>
                  <a:schemeClr val="tx2"/>
                </a:solidFill>
                <a:cs typeface="B Yekan" panose="00000400000000000000" pitchFamily="2" charset="-78"/>
              </a:rPr>
              <a:t>یک کلاس را می‌توان برای ارتباط به چندین داده استفاده کرد.</a:t>
            </a:r>
            <a:endParaRPr lang="en-US" sz="20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70" y="2098339"/>
            <a:ext cx="6392167" cy="24673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4070" y="2286000"/>
            <a:ext cx="5285777" cy="176156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3" idx="3"/>
          </p:cNvCxnSpPr>
          <p:nvPr/>
        </p:nvCxnSpPr>
        <p:spPr>
          <a:xfrm flipV="1">
            <a:off x="5499847" y="3166782"/>
            <a:ext cx="2985247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000" y="1270618"/>
            <a:ext cx="2685554" cy="379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09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1212" y="-366886"/>
            <a:ext cx="9144000" cy="1222180"/>
          </a:xfrm>
        </p:spPr>
        <p:txBody>
          <a:bodyPr>
            <a:normAutofit/>
          </a:bodyPr>
          <a:lstStyle/>
          <a:p>
            <a:r>
              <a:rPr lang="fa-IR" sz="3600" dirty="0" smtClean="0">
                <a:solidFill>
                  <a:srgbClr val="FF0000"/>
                </a:solidFill>
                <a:cs typeface="B Yekan" panose="00000400000000000000" pitchFamily="2" charset="-78"/>
              </a:rPr>
              <a:t>نحوه‌ی کار:</a:t>
            </a:r>
            <a:endParaRPr lang="en-US" sz="36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12091" y="6192641"/>
            <a:ext cx="9144000" cy="581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000" dirty="0" smtClean="0">
                <a:solidFill>
                  <a:schemeClr val="tx2"/>
                </a:solidFill>
                <a:cs typeface="B Yekan" panose="00000400000000000000" pitchFamily="2" charset="-78"/>
              </a:rPr>
              <a:t>یک کلاس را می‌توان برای ارتباط به چندین داده استفاده کرد.</a:t>
            </a:r>
            <a:endParaRPr lang="en-US" sz="20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70" y="2098339"/>
            <a:ext cx="6392167" cy="24673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4070" y="2286000"/>
            <a:ext cx="5285777" cy="176156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411212" y="4336676"/>
            <a:ext cx="2985247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189" y="3000376"/>
            <a:ext cx="1840662" cy="25741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58419" y="3637751"/>
            <a:ext cx="138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Mohammad </a:t>
            </a:r>
            <a:r>
              <a:rPr lang="en-US" sz="1200" dirty="0" err="1" smtClean="0"/>
              <a:t>Rezaei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6132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653" y="1920240"/>
            <a:ext cx="9144000" cy="1013175"/>
          </a:xfrm>
        </p:spPr>
        <p:txBody>
          <a:bodyPr/>
          <a:lstStyle/>
          <a:p>
            <a:pPr rtl="1"/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یک شخص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03218" y="3050981"/>
            <a:ext cx="9144000" cy="5474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dirty="0" smtClean="0">
                <a:cs typeface="B Yekan" panose="00000400000000000000" pitchFamily="2" charset="-78"/>
              </a:rPr>
              <a:t>اپلیکیشن یا ...</a:t>
            </a:r>
            <a:endParaRPr lang="en-US" sz="32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56387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02324" y="2938504"/>
            <a:ext cx="2680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ource Code Pro" panose="020B0509030403020204" pitchFamily="49" charset="0"/>
              </a:rPr>
              <a:t>self.name</a:t>
            </a:r>
            <a:endParaRPr lang="en-US" sz="3600" dirty="0">
              <a:latin typeface="Source Code Pro" panose="020B0509030403020204" pitchFamily="49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470595" y="762667"/>
            <a:ext cx="9144000" cy="1222180"/>
          </a:xfrm>
        </p:spPr>
        <p:txBody>
          <a:bodyPr>
            <a:normAutofit/>
          </a:bodyPr>
          <a:lstStyle/>
          <a:p>
            <a:r>
              <a:rPr lang="fa-IR" sz="3600" dirty="0" smtClean="0">
                <a:solidFill>
                  <a:srgbClr val="FF0000"/>
                </a:solidFill>
                <a:cs typeface="B Yekan" panose="00000400000000000000" pitchFamily="2" charset="-78"/>
              </a:rPr>
              <a:t>جای خالی نام در فرم</a:t>
            </a:r>
            <a:endParaRPr lang="en-US" sz="36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66992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3112" y="2938504"/>
            <a:ext cx="4621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ource Code Pro" panose="020B0509030403020204" pitchFamily="49" charset="0"/>
              </a:rPr>
              <a:t>self.name = name</a:t>
            </a:r>
            <a:endParaRPr lang="en-US" sz="3600" dirty="0">
              <a:latin typeface="Source Code Pro" panose="020B0509030403020204" pitchFamily="49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1352001" y="1018161"/>
            <a:ext cx="9144000" cy="1222180"/>
          </a:xfrm>
        </p:spPr>
        <p:txBody>
          <a:bodyPr>
            <a:normAutofit/>
          </a:bodyPr>
          <a:lstStyle/>
          <a:p>
            <a:pPr rtl="1"/>
            <a:r>
              <a:rPr lang="fa-IR" sz="3600" dirty="0" smtClean="0">
                <a:solidFill>
                  <a:srgbClr val="FF0000"/>
                </a:solidFill>
                <a:cs typeface="B Yekan" panose="00000400000000000000" pitchFamily="2" charset="-78"/>
              </a:rPr>
              <a:t>با </a:t>
            </a:r>
            <a:r>
              <a:rPr lang="en-US" sz="3600" dirty="0" smtClean="0">
                <a:solidFill>
                  <a:srgbClr val="FF0000"/>
                </a:solidFill>
                <a:cs typeface="B Yekan" panose="00000400000000000000" pitchFamily="2" charset="-78"/>
              </a:rPr>
              <a:t>name</a:t>
            </a:r>
            <a:r>
              <a:rPr lang="fa-IR" sz="3600" dirty="0" smtClean="0">
                <a:solidFill>
                  <a:srgbClr val="FF0000"/>
                </a:solidFill>
                <a:cs typeface="B Yekan" panose="00000400000000000000" pitchFamily="2" charset="-78"/>
              </a:rPr>
              <a:t> پر شود</a:t>
            </a:r>
            <a:endParaRPr lang="en-US" sz="36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34888" y="4712868"/>
            <a:ext cx="6058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ource Code Pro" panose="020B0509030403020204" pitchFamily="49" charset="0"/>
              </a:rPr>
              <a:t>self.name = </a:t>
            </a:r>
            <a:r>
              <a:rPr lang="fa-IR" sz="3600" dirty="0" smtClean="0">
                <a:solidFill>
                  <a:schemeClr val="accent6"/>
                </a:solidFill>
                <a:latin typeface="Source Code Pro" panose="020B0509030403020204" pitchFamily="49" charset="0"/>
              </a:rPr>
              <a:t>"</a:t>
            </a:r>
            <a:r>
              <a:rPr lang="en-US" sz="3600" dirty="0" smtClean="0">
                <a:solidFill>
                  <a:schemeClr val="accent6"/>
                </a:solidFill>
                <a:latin typeface="Source Code Pro" panose="020B0509030403020204" pitchFamily="49" charset="0"/>
              </a:rPr>
              <a:t>Mohammad</a:t>
            </a:r>
            <a:r>
              <a:rPr lang="fa-IR" sz="3600" dirty="0" smtClean="0">
                <a:solidFill>
                  <a:schemeClr val="accent6"/>
                </a:solidFill>
                <a:latin typeface="Source Code Pro" panose="020B0509030403020204" pitchFamily="49" charset="0"/>
              </a:rPr>
              <a:t>"</a:t>
            </a:r>
            <a:endParaRPr lang="en-US" sz="3600" dirty="0">
              <a:solidFill>
                <a:schemeClr val="accent6"/>
              </a:solidFill>
              <a:latin typeface="Source Code Pro" panose="020B050903040302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519283" y="4137019"/>
            <a:ext cx="2547646" cy="12221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600" dirty="0" smtClean="0">
                <a:solidFill>
                  <a:srgbClr val="FF0000"/>
                </a:solidFill>
                <a:cs typeface="B Yekan" panose="00000400000000000000" pitchFamily="2" charset="-78"/>
              </a:rPr>
              <a:t>مثلا:</a:t>
            </a:r>
            <a:endParaRPr lang="en-US" sz="36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80299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0454" y="2261548"/>
            <a:ext cx="9144000" cy="1681163"/>
          </a:xfrm>
        </p:spPr>
        <p:txBody>
          <a:bodyPr>
            <a:normAutofit/>
          </a:bodyPr>
          <a:lstStyle/>
          <a:p>
            <a:r>
              <a:rPr lang="fa-IR" sz="4800" dirty="0" smtClean="0">
                <a:solidFill>
                  <a:srgbClr val="FF0000"/>
                </a:solidFill>
                <a:cs typeface="B Yekan" panose="00000400000000000000" pitchFamily="2" charset="-78"/>
              </a:rPr>
              <a:t>دلیل تعریف کلاس</a:t>
            </a:r>
            <a:endParaRPr lang="en-US" sz="4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59963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6009" y="1078208"/>
            <a:ext cx="9144000" cy="1681163"/>
          </a:xfrm>
        </p:spPr>
        <p:txBody>
          <a:bodyPr/>
          <a:lstStyle/>
          <a:p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نگاه سطح بالا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44236" y="3801097"/>
            <a:ext cx="11187546" cy="1681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dirty="0" smtClean="0">
                <a:solidFill>
                  <a:schemeClr val="tx2"/>
                </a:solidFill>
                <a:cs typeface="B Yekan" panose="00000400000000000000" pitchFamily="2" charset="-78"/>
              </a:rPr>
              <a:t>به جای اسم‌های افراد یک شخص داریم.</a:t>
            </a:r>
            <a:endParaRPr lang="en-US" sz="32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53247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0824" y="1656393"/>
            <a:ext cx="9144000" cy="1013175"/>
          </a:xfrm>
        </p:spPr>
        <p:txBody>
          <a:bodyPr>
            <a:normAutofit/>
          </a:bodyPr>
          <a:lstStyle/>
          <a:p>
            <a:pPr rtl="1"/>
            <a:r>
              <a:rPr lang="fa-IR" sz="4400" dirty="0" smtClean="0">
                <a:solidFill>
                  <a:srgbClr val="FF0000"/>
                </a:solidFill>
                <a:cs typeface="B Yekan" panose="00000400000000000000" pitchFamily="2" charset="-78"/>
              </a:rPr>
              <a:t>دلیل تعریف کلاس</a:t>
            </a:r>
            <a:endParaRPr lang="en-US" sz="44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60824" y="3091238"/>
            <a:ext cx="9144000" cy="1013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cs typeface="B Yekan" panose="00000400000000000000" pitchFamily="2" charset="-78"/>
              </a:rPr>
              <a:t>کلاس راهی برای تعبیه داده برای ما فراهم می‌کند.</a:t>
            </a:r>
            <a:endParaRPr lang="en-US" sz="28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15282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0824" y="2165844"/>
            <a:ext cx="9144000" cy="1013175"/>
          </a:xfrm>
        </p:spPr>
        <p:txBody>
          <a:bodyPr/>
          <a:lstStyle/>
          <a:p>
            <a:pPr rtl="1"/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بخش‌های کلاس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50839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0824" y="588502"/>
            <a:ext cx="9144000" cy="1013175"/>
          </a:xfrm>
        </p:spPr>
        <p:txBody>
          <a:bodyPr>
            <a:normAutofit/>
          </a:bodyPr>
          <a:lstStyle/>
          <a:p>
            <a:pPr rtl="1"/>
            <a:r>
              <a:rPr lang="fa-IR" sz="4800" dirty="0" smtClean="0">
                <a:solidFill>
                  <a:srgbClr val="FF0000"/>
                </a:solidFill>
                <a:cs typeface="B Yekan" panose="00000400000000000000" pitchFamily="2" charset="-78"/>
              </a:rPr>
              <a:t>سازنده (</a:t>
            </a:r>
            <a:r>
              <a:rPr lang="en-US" sz="4800" dirty="0">
                <a:solidFill>
                  <a:srgbClr val="FF0000"/>
                </a:solidFill>
                <a:cs typeface="B Yekan" panose="00000400000000000000" pitchFamily="2" charset="-78"/>
              </a:rPr>
              <a:t>constructor</a:t>
            </a:r>
            <a:r>
              <a:rPr lang="fa-IR" sz="4800" dirty="0" smtClean="0">
                <a:solidFill>
                  <a:srgbClr val="FF0000"/>
                </a:solidFill>
                <a:cs typeface="B Yekan" panose="00000400000000000000" pitchFamily="2" charset="-78"/>
              </a:rPr>
              <a:t>)</a:t>
            </a:r>
            <a:endParaRPr lang="en-US" sz="4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60824" y="5010967"/>
            <a:ext cx="9144000" cy="1013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cs typeface="B Yekan" panose="00000400000000000000" pitchFamily="2" charset="-78"/>
              </a:rPr>
              <a:t>سازنده (</a:t>
            </a:r>
            <a:r>
              <a:rPr lang="en-US" sz="2800" dirty="0" smtClean="0">
                <a:cs typeface="B Yekan" panose="00000400000000000000" pitchFamily="2" charset="-78"/>
              </a:rPr>
              <a:t>constructor</a:t>
            </a:r>
            <a:r>
              <a:rPr lang="fa-IR" sz="2800" dirty="0" smtClean="0">
                <a:cs typeface="B Yekan" panose="00000400000000000000" pitchFamily="2" charset="-78"/>
              </a:rPr>
              <a:t>) راهی برای تعبیه‌ی داده در کلاس است.</a:t>
            </a:r>
            <a:endParaRPr lang="en-US" sz="2800" dirty="0"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872" y="1863783"/>
            <a:ext cx="7165904" cy="234245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65269" y="2560320"/>
            <a:ext cx="6387737" cy="164592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34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390" y="284793"/>
            <a:ext cx="9144000" cy="1013175"/>
          </a:xfrm>
        </p:spPr>
        <p:txBody>
          <a:bodyPr>
            <a:normAutofit/>
          </a:bodyPr>
          <a:lstStyle/>
          <a:p>
            <a:pPr rtl="1"/>
            <a:r>
              <a:rPr lang="fa-IR" sz="4800" dirty="0" smtClean="0">
                <a:solidFill>
                  <a:srgbClr val="FF0000"/>
                </a:solidFill>
                <a:cs typeface="B Yekan" panose="00000400000000000000" pitchFamily="2" charset="-78"/>
              </a:rPr>
              <a:t>نام کلاس</a:t>
            </a:r>
            <a:endParaRPr lang="en-US" sz="4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60824" y="5054509"/>
            <a:ext cx="9144000" cy="1013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cs typeface="B Yekan" panose="00000400000000000000" pitchFamily="2" charset="-78"/>
              </a:rPr>
              <a:t>نام این کلاس </a:t>
            </a:r>
            <a:r>
              <a:rPr lang="en-US" sz="2800" dirty="0" smtClean="0">
                <a:cs typeface="B Yekan" panose="00000400000000000000" pitchFamily="2" charset="-78"/>
              </a:rPr>
              <a:t>Person</a:t>
            </a:r>
            <a:r>
              <a:rPr lang="fa-IR" sz="2800" dirty="0" smtClean="0">
                <a:cs typeface="B Yekan" panose="00000400000000000000" pitchFamily="2" charset="-78"/>
              </a:rPr>
              <a:t> است.</a:t>
            </a:r>
            <a:endParaRPr lang="en-US" sz="2800" dirty="0"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664" y="2208180"/>
            <a:ext cx="7762226" cy="24421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35531" y="2521132"/>
            <a:ext cx="1293223" cy="444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83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1818" y="882820"/>
            <a:ext cx="9144000" cy="1013175"/>
          </a:xfrm>
        </p:spPr>
        <p:txBody>
          <a:bodyPr>
            <a:normAutofit/>
          </a:bodyPr>
          <a:lstStyle/>
          <a:p>
            <a:pPr rtl="1"/>
            <a:r>
              <a:rPr lang="fa-IR" sz="4800" dirty="0" smtClean="0">
                <a:solidFill>
                  <a:srgbClr val="FF0000"/>
                </a:solidFill>
                <a:cs typeface="B Yekan" panose="00000400000000000000" pitchFamily="2" charset="-78"/>
              </a:rPr>
              <a:t>متد </a:t>
            </a:r>
            <a:r>
              <a:rPr lang="en-US" sz="4800" dirty="0" smtClean="0">
                <a:solidFill>
                  <a:srgbClr val="FF0000"/>
                </a:solidFill>
                <a:cs typeface="B Yekan" panose="00000400000000000000" pitchFamily="2" charset="-78"/>
              </a:rPr>
              <a:t>__</a:t>
            </a:r>
            <a:r>
              <a:rPr lang="en-US" sz="4800" dirty="0" err="1" smtClean="0">
                <a:solidFill>
                  <a:srgbClr val="FF0000"/>
                </a:solidFill>
                <a:cs typeface="B Yekan" panose="00000400000000000000" pitchFamily="2" charset="-78"/>
              </a:rPr>
              <a:t>init</a:t>
            </a:r>
            <a:r>
              <a:rPr lang="en-US" sz="4800" dirty="0" smtClean="0">
                <a:solidFill>
                  <a:srgbClr val="FF0000"/>
                </a:solidFill>
                <a:cs typeface="B Yekan" panose="00000400000000000000" pitchFamily="2" charset="-78"/>
              </a:rPr>
              <a:t>__</a:t>
            </a:r>
            <a:endParaRPr lang="en-US" sz="4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60824" y="5054509"/>
            <a:ext cx="9144000" cy="1013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cs typeface="B Yekan" panose="00000400000000000000" pitchFamily="2" charset="-78"/>
              </a:rPr>
              <a:t>دوتا </a:t>
            </a:r>
            <a:r>
              <a:rPr lang="en-US" sz="2800" dirty="0" smtClean="0">
                <a:cs typeface="B Yekan" panose="00000400000000000000" pitchFamily="2" charset="-78"/>
              </a:rPr>
              <a:t>underline</a:t>
            </a:r>
            <a:r>
              <a:rPr lang="fa-IR" sz="2800" dirty="0" smtClean="0">
                <a:cs typeface="B Yekan" panose="00000400000000000000" pitchFamily="2" charset="-78"/>
              </a:rPr>
              <a:t> دارد</a:t>
            </a:r>
            <a:endParaRPr lang="en-US" sz="2800" dirty="0"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799" y="2808516"/>
            <a:ext cx="6883802" cy="143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72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390" y="284793"/>
            <a:ext cx="9144000" cy="1013175"/>
          </a:xfrm>
        </p:spPr>
        <p:txBody>
          <a:bodyPr/>
          <a:lstStyle/>
          <a:p>
            <a:pPr rtl="1"/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متد </a:t>
            </a:r>
            <a:r>
              <a:rPr lang="en-US" dirty="0" smtClean="0">
                <a:solidFill>
                  <a:srgbClr val="FF0000"/>
                </a:solidFill>
                <a:cs typeface="B Yekan" panose="00000400000000000000" pitchFamily="2" charset="-78"/>
              </a:rPr>
              <a:t>__</a:t>
            </a:r>
            <a:r>
              <a:rPr lang="en-US" dirty="0" err="1" smtClean="0">
                <a:solidFill>
                  <a:srgbClr val="FF0000"/>
                </a:solidFill>
                <a:cs typeface="B Yekan" panose="00000400000000000000" pitchFamily="2" charset="-78"/>
              </a:rPr>
              <a:t>init</a:t>
            </a:r>
            <a:r>
              <a:rPr lang="en-US" dirty="0" smtClean="0">
                <a:solidFill>
                  <a:srgbClr val="FF0000"/>
                </a:solidFill>
                <a:cs typeface="B Yekan" panose="00000400000000000000" pitchFamily="2" charset="-78"/>
              </a:rPr>
              <a:t>__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60824" y="5054509"/>
            <a:ext cx="9144000" cy="1013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2800" dirty="0" smtClean="0">
                <a:cs typeface="B Yekan" panose="00000400000000000000" pitchFamily="2" charset="-78"/>
              </a:rPr>
              <a:t>Self</a:t>
            </a:r>
            <a:r>
              <a:rPr lang="fa-IR" sz="2800" dirty="0">
                <a:cs typeface="B Yekan" panose="00000400000000000000" pitchFamily="2" charset="-78"/>
              </a:rPr>
              <a:t> </a:t>
            </a:r>
            <a:r>
              <a:rPr lang="fa-IR" sz="2800" dirty="0" smtClean="0">
                <a:cs typeface="B Yekan" panose="00000400000000000000" pitchFamily="2" charset="-78"/>
              </a:rPr>
              <a:t>همیشه آرگومان متدها در کلاس است.</a:t>
            </a:r>
            <a:endParaRPr lang="en-US" sz="2800" dirty="0"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640" y="2690949"/>
            <a:ext cx="7009207" cy="146025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5867243" y="3174274"/>
            <a:ext cx="0" cy="188023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597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344" y="1750424"/>
            <a:ext cx="9144000" cy="2515404"/>
          </a:xfrm>
        </p:spPr>
        <p:txBody>
          <a:bodyPr>
            <a:noAutofit/>
          </a:bodyPr>
          <a:lstStyle/>
          <a:p>
            <a:pPr rtl="1"/>
            <a:r>
              <a:rPr lang="fa-IR" sz="3600" dirty="0" smtClean="0">
                <a:solidFill>
                  <a:srgbClr val="FF0000"/>
                </a:solidFill>
                <a:cs typeface="B Yekan" panose="00000400000000000000" pitchFamily="2" charset="-78"/>
              </a:rPr>
              <a:t>شخص:</a:t>
            </a:r>
            <a:r>
              <a:rPr lang="fa-IR" sz="2800" dirty="0" smtClean="0">
                <a:solidFill>
                  <a:srgbClr val="FF0000"/>
                </a:solidFill>
                <a:cs typeface="B Yekan" panose="00000400000000000000" pitchFamily="2" charset="-78"/>
              </a:rPr>
              <a:t/>
            </a:r>
            <a:br>
              <a:rPr lang="fa-IR" sz="2800" dirty="0" smtClean="0">
                <a:solidFill>
                  <a:srgbClr val="FF0000"/>
                </a:solidFill>
                <a:cs typeface="B Yekan" panose="00000400000000000000" pitchFamily="2" charset="-78"/>
              </a:rPr>
            </a:br>
            <a:r>
              <a:rPr lang="fa-IR" sz="2800" dirty="0" smtClean="0">
                <a:cs typeface="B Yekan" panose="00000400000000000000" pitchFamily="2" charset="-78"/>
              </a:rPr>
              <a:t>نام و نام خانوادگی</a:t>
            </a:r>
            <a:br>
              <a:rPr lang="fa-IR" sz="2800" dirty="0" smtClean="0">
                <a:cs typeface="B Yekan" panose="00000400000000000000" pitchFamily="2" charset="-78"/>
              </a:rPr>
            </a:br>
            <a:r>
              <a:rPr lang="fa-IR" sz="2800" dirty="0" smtClean="0">
                <a:cs typeface="B Yekan" panose="00000400000000000000" pitchFamily="2" charset="-78"/>
              </a:rPr>
              <a:t>سن</a:t>
            </a:r>
            <a:br>
              <a:rPr lang="fa-IR" sz="2800" dirty="0" smtClean="0">
                <a:cs typeface="B Yekan" panose="00000400000000000000" pitchFamily="2" charset="-78"/>
              </a:rPr>
            </a:br>
            <a:r>
              <a:rPr lang="fa-IR" sz="2800" dirty="0" smtClean="0">
                <a:cs typeface="B Yekan" panose="00000400000000000000" pitchFamily="2" charset="-78"/>
              </a:rPr>
              <a:t>کد ملی</a:t>
            </a:r>
            <a:br>
              <a:rPr lang="fa-IR" sz="2800" dirty="0" smtClean="0">
                <a:cs typeface="B Yekan" panose="00000400000000000000" pitchFamily="2" charset="-78"/>
              </a:rPr>
            </a:br>
            <a:r>
              <a:rPr lang="fa-IR" sz="2800" dirty="0" smtClean="0">
                <a:cs typeface="B Yekan" panose="00000400000000000000" pitchFamily="2" charset="-78"/>
              </a:rPr>
              <a:t>شماره تلفن</a:t>
            </a:r>
            <a:br>
              <a:rPr lang="fa-IR" sz="2800" dirty="0" smtClean="0">
                <a:cs typeface="B Yekan" panose="00000400000000000000" pitchFamily="2" charset="-78"/>
              </a:rPr>
            </a:br>
            <a:r>
              <a:rPr lang="fa-IR" sz="2800" dirty="0" smtClean="0">
                <a:cs typeface="B Yekan" panose="00000400000000000000" pitchFamily="2" charset="-78"/>
              </a:rPr>
              <a:t>....</a:t>
            </a:r>
            <a:endParaRPr lang="en-US" sz="28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102034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390" y="284793"/>
            <a:ext cx="9144000" cy="1013175"/>
          </a:xfrm>
        </p:spPr>
        <p:txBody>
          <a:bodyPr/>
          <a:lstStyle/>
          <a:p>
            <a:pPr rtl="1"/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تابع </a:t>
            </a:r>
            <a:r>
              <a:rPr lang="en-US" dirty="0" smtClean="0">
                <a:solidFill>
                  <a:srgbClr val="FF0000"/>
                </a:solidFill>
                <a:cs typeface="B Yekan" panose="00000400000000000000" pitchFamily="2" charset="-78"/>
              </a:rPr>
              <a:t>__</a:t>
            </a:r>
            <a:r>
              <a:rPr lang="en-US" dirty="0" err="1" smtClean="0">
                <a:solidFill>
                  <a:srgbClr val="FF0000"/>
                </a:solidFill>
                <a:cs typeface="B Yekan" panose="00000400000000000000" pitchFamily="2" charset="-78"/>
              </a:rPr>
              <a:t>init</a:t>
            </a:r>
            <a:r>
              <a:rPr lang="en-US" dirty="0" smtClean="0">
                <a:solidFill>
                  <a:srgbClr val="FF0000"/>
                </a:solidFill>
                <a:cs typeface="B Yekan" panose="00000400000000000000" pitchFamily="2" charset="-78"/>
              </a:rPr>
              <a:t>__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92777" y="5054509"/>
            <a:ext cx="9144000" cy="1013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800" dirty="0" smtClean="0">
                <a:cs typeface="B Yekan" panose="00000400000000000000" pitchFamily="2" charset="-78"/>
              </a:rPr>
              <a:t>ویژگی‌های کلاس</a:t>
            </a:r>
            <a:r>
              <a:rPr lang="en-US" sz="2800" dirty="0" smtClean="0">
                <a:cs typeface="B Yekan" panose="00000400000000000000" pitchFamily="2" charset="-78"/>
              </a:rPr>
              <a:t>attributes </a:t>
            </a:r>
            <a:r>
              <a:rPr lang="fa-IR" sz="2800" dirty="0">
                <a:cs typeface="B Yekan" panose="00000400000000000000" pitchFamily="2" charset="-78"/>
              </a:rPr>
              <a:t> </a:t>
            </a:r>
            <a:r>
              <a:rPr lang="fa-IR" sz="2800" dirty="0" smtClean="0">
                <a:cs typeface="B Yekan" panose="00000400000000000000" pitchFamily="2" charset="-78"/>
              </a:rPr>
              <a:t>مقادیر داده شده هستند.</a:t>
            </a:r>
            <a:endParaRPr lang="en-US" sz="2800" dirty="0"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969" y="2625634"/>
            <a:ext cx="6632997" cy="13818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7537268" y="3264319"/>
            <a:ext cx="1005840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537268" y="3695393"/>
            <a:ext cx="1005840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760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390" y="284793"/>
            <a:ext cx="9144000" cy="1013175"/>
          </a:xfrm>
        </p:spPr>
        <p:txBody>
          <a:bodyPr/>
          <a:lstStyle/>
          <a:p>
            <a:pPr rtl="1"/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صدا کردن کلاس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483" y="2183630"/>
            <a:ext cx="5928146" cy="10037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483" y="3391119"/>
            <a:ext cx="6301121" cy="122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0459" y="2456582"/>
            <a:ext cx="9144000" cy="1013175"/>
          </a:xfrm>
        </p:spPr>
        <p:txBody>
          <a:bodyPr>
            <a:normAutofit/>
          </a:bodyPr>
          <a:lstStyle/>
          <a:p>
            <a:pPr rtl="1"/>
            <a:r>
              <a:rPr lang="fa-IR" sz="32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صدا کردن سازنده به ما شی می‌دهد</a:t>
            </a:r>
            <a:endParaRPr lang="en-US" sz="32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9416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7191" y="809898"/>
            <a:ext cx="5039975" cy="543676"/>
          </a:xfrm>
        </p:spPr>
        <p:txBody>
          <a:bodyPr>
            <a:normAutofit/>
          </a:bodyPr>
          <a:lstStyle/>
          <a:p>
            <a:pPr rtl="1"/>
            <a:r>
              <a:rPr lang="fa-IR" sz="32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صدا کردن سازنده</a:t>
            </a:r>
            <a:endParaRPr lang="en-US" sz="32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797" y="1249556"/>
            <a:ext cx="7962775" cy="513684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664345" y="5499464"/>
            <a:ext cx="5039975" cy="5436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cs typeface="B Yekan" panose="00000400000000000000" pitchFamily="2" charset="-78"/>
              </a:rPr>
              <a:t>نام سازنده همان نام کلاس است.</a:t>
            </a:r>
            <a:endParaRPr lang="en-US" sz="28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42462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7191" y="809898"/>
            <a:ext cx="5039975" cy="543676"/>
          </a:xfrm>
        </p:spPr>
        <p:txBody>
          <a:bodyPr>
            <a:normAutofit/>
          </a:bodyPr>
          <a:lstStyle/>
          <a:p>
            <a:pPr rtl="1"/>
            <a:r>
              <a:rPr lang="fa-IR" sz="32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صدا کردن سازنده</a:t>
            </a:r>
            <a:endParaRPr lang="en-US" sz="32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797" y="1249556"/>
            <a:ext cx="7962775" cy="513684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664345" y="5499464"/>
            <a:ext cx="5039975" cy="5436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cs typeface="B Yekan" panose="00000400000000000000" pitchFamily="2" charset="-78"/>
              </a:rPr>
              <a:t>این کد یک نقطه ایجاد می‌کند.</a:t>
            </a:r>
            <a:endParaRPr lang="en-US" sz="28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24585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7191" y="809898"/>
            <a:ext cx="5039975" cy="543676"/>
          </a:xfrm>
        </p:spPr>
        <p:txBody>
          <a:bodyPr>
            <a:normAutofit/>
          </a:bodyPr>
          <a:lstStyle/>
          <a:p>
            <a:pPr rtl="1"/>
            <a:r>
              <a:rPr lang="fa-IR" sz="32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صدا کردن سازنده</a:t>
            </a:r>
            <a:endParaRPr lang="en-US" sz="32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60321" y="5499464"/>
            <a:ext cx="9144000" cy="5436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cs typeface="B Yekan" panose="00000400000000000000" pitchFamily="2" charset="-78"/>
              </a:rPr>
              <a:t>سازنده ارجاعی برمی‌گرداند، در اینجا همان فلش </a:t>
            </a:r>
            <a:r>
              <a:rPr lang="fa-IR" sz="2800" dirty="0" smtClean="0">
                <a:solidFill>
                  <a:srgbClr val="FF0000"/>
                </a:solidFill>
                <a:cs typeface="B Yekan" panose="00000400000000000000" pitchFamily="2" charset="-78"/>
              </a:rPr>
              <a:t>قرمز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034" y="1285191"/>
            <a:ext cx="8238560" cy="421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71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7191" y="809898"/>
            <a:ext cx="5039975" cy="543676"/>
          </a:xfrm>
        </p:spPr>
        <p:txBody>
          <a:bodyPr>
            <a:normAutofit/>
          </a:bodyPr>
          <a:lstStyle/>
          <a:p>
            <a:pPr rtl="1"/>
            <a:r>
              <a:rPr lang="fa-IR" sz="32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صدا کردن سازنده</a:t>
            </a:r>
            <a:endParaRPr lang="en-US" sz="32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60321" y="5499464"/>
            <a:ext cx="9144000" cy="5436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cs typeface="B Yekan" panose="00000400000000000000" pitchFamily="2" charset="-78"/>
              </a:rPr>
              <a:t>سازنده ارجاعی برمی‌گرداند، در اینجا همان فلش </a:t>
            </a:r>
            <a:r>
              <a:rPr lang="fa-IR" sz="2800" dirty="0" smtClean="0">
                <a:solidFill>
                  <a:srgbClr val="FF0000"/>
                </a:solidFill>
                <a:cs typeface="B Yekan" panose="00000400000000000000" pitchFamily="2" charset="-78"/>
              </a:rPr>
              <a:t>قرمز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034" y="1285191"/>
            <a:ext cx="8238560" cy="421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068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7191" y="809898"/>
            <a:ext cx="5039975" cy="543676"/>
          </a:xfrm>
        </p:spPr>
        <p:txBody>
          <a:bodyPr>
            <a:normAutofit/>
          </a:bodyPr>
          <a:lstStyle/>
          <a:p>
            <a:pPr rtl="1"/>
            <a:r>
              <a:rPr lang="fa-IR" sz="32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نمایش ویژگی‌ها</a:t>
            </a:r>
            <a:endParaRPr lang="en-US" sz="32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63" y="1545639"/>
            <a:ext cx="6369106" cy="410876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664345" y="4767943"/>
            <a:ext cx="5340421" cy="13503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2000" dirty="0" smtClean="0">
                <a:cs typeface="B Yekan" panose="00000400000000000000" pitchFamily="2" charset="-78"/>
              </a:rPr>
              <a:t>X</a:t>
            </a:r>
            <a:r>
              <a:rPr lang="fa-IR" sz="2000" dirty="0" smtClean="0">
                <a:cs typeface="B Yekan" panose="00000400000000000000" pitchFamily="2" charset="-78"/>
              </a:rPr>
              <a:t> و </a:t>
            </a:r>
            <a:r>
              <a:rPr lang="en-US" sz="2000" dirty="0" smtClean="0">
                <a:cs typeface="B Yekan" panose="00000400000000000000" pitchFamily="2" charset="-78"/>
              </a:rPr>
              <a:t>y</a:t>
            </a:r>
            <a:r>
              <a:rPr lang="fa-IR" sz="2000" dirty="0" smtClean="0">
                <a:cs typeface="B Yekan" panose="00000400000000000000" pitchFamily="2" charset="-78"/>
              </a:rPr>
              <a:t> ویژگی هستند،</a:t>
            </a:r>
          </a:p>
          <a:p>
            <a:pPr rtl="1"/>
            <a:r>
              <a:rPr lang="fa-IR" sz="2000" dirty="0" smtClean="0">
                <a:cs typeface="B Yekan" panose="00000400000000000000" pitchFamily="2" charset="-78"/>
              </a:rPr>
              <a:t>ویژگی‌ها متغیرهایی هستند که در کلاس زندگی می‌کنند.</a:t>
            </a:r>
            <a:endParaRPr lang="en-US" sz="20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38892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5202" y="1443446"/>
            <a:ext cx="5039975" cy="1131505"/>
          </a:xfrm>
        </p:spPr>
        <p:txBody>
          <a:bodyPr>
            <a:normAutofit fontScale="90000"/>
          </a:bodyPr>
          <a:lstStyle/>
          <a:p>
            <a:pPr rtl="1"/>
            <a:r>
              <a:rPr lang="fa-IR" sz="32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دسترسی به ویژگی‌ها</a:t>
            </a:r>
            <a:br>
              <a:rPr lang="fa-IR" sz="3200" b="1" dirty="0" smtClean="0">
                <a:solidFill>
                  <a:srgbClr val="FF0000"/>
                </a:solidFill>
                <a:cs typeface="B Yekan" panose="00000400000000000000" pitchFamily="2" charset="-78"/>
              </a:rPr>
            </a:br>
            <a:r>
              <a:rPr lang="fa-IR" sz="4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.</a:t>
            </a:r>
            <a:endParaRPr lang="en-US" sz="32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4286" y="3226525"/>
            <a:ext cx="11181806" cy="5665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dirty="0" smtClean="0">
                <a:cs typeface="B Yekan" panose="00000400000000000000" pitchFamily="2" charset="-78"/>
              </a:rPr>
              <a:t>قبلا </a:t>
            </a:r>
            <a:r>
              <a:rPr lang="fa-IR" sz="2000" dirty="0" smtClean="0">
                <a:solidFill>
                  <a:srgbClr val="FF0000"/>
                </a:solidFill>
                <a:cs typeface="B Yekan" panose="00000400000000000000" pitchFamily="2" charset="-78"/>
              </a:rPr>
              <a:t>.</a:t>
            </a:r>
            <a:r>
              <a:rPr lang="fa-IR" sz="2000" dirty="0" smtClean="0">
                <a:cs typeface="B Yekan" panose="00000400000000000000" pitchFamily="2" charset="-78"/>
              </a:rPr>
              <a:t> رو دیده بودیم نه؟ اتفاقی نیست ماژول‌ها شی هستند.</a:t>
            </a:r>
            <a:endParaRPr lang="en-US" sz="20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789442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33316" y="424543"/>
            <a:ext cx="5039975" cy="1131505"/>
          </a:xfrm>
        </p:spPr>
        <p:txBody>
          <a:bodyPr>
            <a:normAutofit/>
          </a:bodyPr>
          <a:lstStyle/>
          <a:p>
            <a:pPr rtl="1"/>
            <a:r>
              <a:rPr lang="fa-IR" sz="32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دسترسی به ویژگی‌ها</a:t>
            </a:r>
            <a:endParaRPr lang="en-US" sz="32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8342" y="5399843"/>
            <a:ext cx="11181806" cy="5665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2000" b="1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mohammad.x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2000" dirty="0" smtClean="0">
                <a:cs typeface="B Yekan" panose="00000400000000000000" pitchFamily="2" charset="-78"/>
              </a:rPr>
              <a:t> یک متغیر است و می‌توان آن را در هر جایی که متغیرها می‌توانند باشند، مشاهده کرد.</a:t>
            </a:r>
            <a:endParaRPr lang="en-US" sz="2000" dirty="0"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704" y="1767418"/>
            <a:ext cx="5788613" cy="355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9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33316" y="424543"/>
            <a:ext cx="5039975" cy="1131505"/>
          </a:xfrm>
        </p:spPr>
        <p:txBody>
          <a:bodyPr>
            <a:normAutofit/>
          </a:bodyPr>
          <a:lstStyle/>
          <a:p>
            <a:pPr rtl="1"/>
            <a:r>
              <a:rPr lang="fa-IR" sz="32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ذخیره کردن</a:t>
            </a:r>
            <a:endParaRPr lang="en-US" sz="32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950" y="2495007"/>
            <a:ext cx="8215844" cy="140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2406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873" y="2669227"/>
            <a:ext cx="3747531" cy="237210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46379" y="646612"/>
            <a:ext cx="5039975" cy="1131505"/>
          </a:xfrm>
        </p:spPr>
        <p:txBody>
          <a:bodyPr>
            <a:normAutofit/>
          </a:bodyPr>
          <a:lstStyle/>
          <a:p>
            <a:pPr rtl="1"/>
            <a:r>
              <a:rPr lang="fa-IR" sz="32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نمونه‌ها متفاوت‌اند</a:t>
            </a:r>
            <a:endParaRPr lang="en-US" sz="32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920791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33316" y="424543"/>
            <a:ext cx="5039975" cy="1131505"/>
          </a:xfrm>
        </p:spPr>
        <p:txBody>
          <a:bodyPr>
            <a:normAutofit/>
          </a:bodyPr>
          <a:lstStyle/>
          <a:p>
            <a:pPr rtl="1"/>
            <a:r>
              <a:rPr lang="fa-IR" sz="32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کلاس و ویژگی‌های نمونه</a:t>
            </a:r>
            <a:endParaRPr lang="en-US" sz="32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186" y="2466601"/>
            <a:ext cx="6425967" cy="224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6772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646824" y="463732"/>
            <a:ext cx="5039975" cy="1131505"/>
          </a:xfrm>
        </p:spPr>
        <p:txBody>
          <a:bodyPr>
            <a:normAutofit/>
          </a:bodyPr>
          <a:lstStyle/>
          <a:p>
            <a:pPr rtl="1"/>
            <a:r>
              <a:rPr lang="fa-IR" sz="32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آرگومان‌های نمونه</a:t>
            </a:r>
            <a:endParaRPr lang="en-US" sz="32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635" y="2668143"/>
            <a:ext cx="10056227" cy="189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999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33316" y="424543"/>
            <a:ext cx="5039975" cy="1131505"/>
          </a:xfrm>
        </p:spPr>
        <p:txBody>
          <a:bodyPr>
            <a:normAutofit/>
          </a:bodyPr>
          <a:lstStyle/>
          <a:p>
            <a:pPr rtl="1"/>
            <a:r>
              <a:rPr lang="fa-IR" sz="32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نمونه سازی</a:t>
            </a:r>
            <a:endParaRPr lang="en-US" sz="32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443" y="2672947"/>
            <a:ext cx="5752034" cy="120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7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33316" y="424543"/>
            <a:ext cx="5039975" cy="1131505"/>
          </a:xfrm>
        </p:spPr>
        <p:txBody>
          <a:bodyPr>
            <a:normAutofit/>
          </a:bodyPr>
          <a:lstStyle/>
          <a:p>
            <a:pPr rtl="1"/>
            <a:r>
              <a:rPr lang="fa-IR" sz="32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ویژگی‌های نمونه</a:t>
            </a:r>
            <a:endParaRPr lang="en-US" sz="32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938" y="2091648"/>
            <a:ext cx="2910730" cy="36775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762" y="3124157"/>
            <a:ext cx="1800476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37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33316" y="424543"/>
            <a:ext cx="5039975" cy="1131505"/>
          </a:xfrm>
        </p:spPr>
        <p:txBody>
          <a:bodyPr>
            <a:normAutofit/>
          </a:bodyPr>
          <a:lstStyle/>
          <a:p>
            <a:pPr rtl="1"/>
            <a:r>
              <a:rPr lang="fa-IR" sz="32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ویژگی‌های کلاس</a:t>
            </a:r>
            <a:endParaRPr lang="en-US" sz="32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601" y="2706146"/>
            <a:ext cx="4159931" cy="140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105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33316" y="424543"/>
            <a:ext cx="5039975" cy="1131505"/>
          </a:xfrm>
        </p:spPr>
        <p:txBody>
          <a:bodyPr>
            <a:normAutofit/>
          </a:bodyPr>
          <a:lstStyle/>
          <a:p>
            <a:pPr rtl="1"/>
            <a:r>
              <a:rPr lang="fa-IR" sz="32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تغییر ویژگی‌ها</a:t>
            </a:r>
            <a:endParaRPr lang="en-US" sz="32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587" y="2226005"/>
            <a:ext cx="5494690" cy="257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720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33316" y="424543"/>
            <a:ext cx="5039975" cy="1131505"/>
          </a:xfrm>
        </p:spPr>
        <p:txBody>
          <a:bodyPr>
            <a:normAutofit/>
          </a:bodyPr>
          <a:lstStyle/>
          <a:p>
            <a:pPr rtl="1"/>
            <a:r>
              <a:rPr lang="fa-IR" sz="32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متدهای نمونه</a:t>
            </a:r>
            <a:endParaRPr lang="en-US" sz="32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169" y="1962598"/>
            <a:ext cx="6462267" cy="406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004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33316" y="424543"/>
            <a:ext cx="5039975" cy="1131505"/>
          </a:xfrm>
        </p:spPr>
        <p:txBody>
          <a:bodyPr>
            <a:normAutofit/>
          </a:bodyPr>
          <a:lstStyle/>
          <a:p>
            <a:pPr rtl="1"/>
            <a:r>
              <a:rPr lang="fa-IR" sz="32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متدهای نمونه</a:t>
            </a:r>
            <a:endParaRPr lang="en-US" sz="32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050" y="2110033"/>
            <a:ext cx="4913505" cy="33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884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5385" y="711926"/>
            <a:ext cx="5039975" cy="1131505"/>
          </a:xfrm>
        </p:spPr>
        <p:txBody>
          <a:bodyPr>
            <a:normAutofit/>
          </a:bodyPr>
          <a:lstStyle/>
          <a:p>
            <a:r>
              <a:rPr lang="fa-IR" sz="32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چاپ کردن نمونه‌ها</a:t>
            </a:r>
            <a:endParaRPr lang="en-US" sz="32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04597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33316" y="424543"/>
            <a:ext cx="5039975" cy="1131505"/>
          </a:xfrm>
        </p:spPr>
        <p:txBody>
          <a:bodyPr>
            <a:normAutofit/>
          </a:bodyPr>
          <a:lstStyle/>
          <a:p>
            <a:pPr rtl="1"/>
            <a:r>
              <a:rPr lang="fa-IR" sz="32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اینگونه چطور؟</a:t>
            </a:r>
            <a:endParaRPr lang="en-US" sz="32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99" y="2475141"/>
            <a:ext cx="10231278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346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437819" y="267789"/>
            <a:ext cx="5039975" cy="1131505"/>
          </a:xfrm>
        </p:spPr>
        <p:txBody>
          <a:bodyPr>
            <a:normAutofit/>
          </a:bodyPr>
          <a:lstStyle/>
          <a:p>
            <a:pPr rtl="1"/>
            <a:r>
              <a:rPr lang="en-US" sz="32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__</a:t>
            </a:r>
            <a:r>
              <a:rPr lang="en-US" sz="3200" b="1" dirty="0" err="1" smtClean="0">
                <a:solidFill>
                  <a:srgbClr val="FF0000"/>
                </a:solidFill>
                <a:cs typeface="B Yekan" panose="00000400000000000000" pitchFamily="2" charset="-78"/>
              </a:rPr>
              <a:t>str</a:t>
            </a:r>
            <a:r>
              <a:rPr lang="en-US" sz="32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__</a:t>
            </a:r>
            <a:endParaRPr lang="en-US" sz="32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682" y="2508068"/>
            <a:ext cx="8644935" cy="232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453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5385" y="711926"/>
            <a:ext cx="5039975" cy="1131505"/>
          </a:xfrm>
        </p:spPr>
        <p:txBody>
          <a:bodyPr>
            <a:normAutofit/>
          </a:bodyPr>
          <a:lstStyle/>
          <a:p>
            <a:r>
              <a:rPr lang="fa-IR" sz="32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جمع کردن نمونه‌ها</a:t>
            </a:r>
            <a:endParaRPr lang="en-US" sz="32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903557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228813" y="2188030"/>
            <a:ext cx="5039975" cy="1131505"/>
          </a:xfrm>
        </p:spPr>
        <p:txBody>
          <a:bodyPr>
            <a:normAutofit/>
          </a:bodyPr>
          <a:lstStyle/>
          <a:p>
            <a:pPr rtl="1"/>
            <a:r>
              <a:rPr lang="en-US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__add__</a:t>
            </a:r>
            <a:endParaRPr lang="en-US" sz="44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47993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228813" y="2188030"/>
            <a:ext cx="5039975" cy="1131505"/>
          </a:xfrm>
        </p:spPr>
        <p:txBody>
          <a:bodyPr>
            <a:normAutofit/>
          </a:bodyPr>
          <a:lstStyle/>
          <a:p>
            <a:pPr rtl="1"/>
            <a:r>
              <a:rPr lang="en-US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__sub__</a:t>
            </a:r>
            <a:endParaRPr lang="en-US" sz="44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737141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228813" y="2188030"/>
            <a:ext cx="5039975" cy="1131505"/>
          </a:xfrm>
        </p:spPr>
        <p:txBody>
          <a:bodyPr>
            <a:normAutofit/>
          </a:bodyPr>
          <a:lstStyle/>
          <a:p>
            <a:pPr rtl="1"/>
            <a:r>
              <a:rPr lang="en-US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__</a:t>
            </a:r>
            <a:r>
              <a:rPr lang="en-US" sz="44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len</a:t>
            </a:r>
            <a:r>
              <a:rPr lang="en-US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__</a:t>
            </a:r>
            <a:endParaRPr lang="en-US" sz="44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576772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150" y="441189"/>
            <a:ext cx="5710177" cy="34360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150" y="4229230"/>
            <a:ext cx="5788554" cy="23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757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34852" y="2264620"/>
            <a:ext cx="13708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000" b="1" dirty="0">
                <a:solidFill>
                  <a:srgbClr val="252525"/>
                </a:solidFill>
                <a:latin typeface="vazir"/>
                <a:cs typeface="B Yekan" panose="00000400000000000000" pitchFamily="2" charset="-78"/>
              </a:rPr>
              <a:t>وراثت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14063" y="2972506"/>
            <a:ext cx="2212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ource Code Pro" panose="020B0509030403020204" pitchFamily="49" charset="0"/>
              </a:rPr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26300925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60041" y="1836484"/>
            <a:ext cx="3805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>
                <a:cs typeface="B Yekan" panose="00000400000000000000" pitchFamily="2" charset="-78"/>
              </a:rPr>
              <a:t>کلاسی که از آن ارث‌بری می‌شود </a:t>
            </a:r>
            <a:endParaRPr lang="en-US" sz="2400" dirty="0"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6498" y="2505939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52525"/>
                </a:solidFill>
                <a:latin typeface="Source Code Pro" panose="020B0509030403020204" pitchFamily="49" charset="0"/>
              </a:rPr>
              <a:t>Parent Class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89983" y="2505939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52525"/>
                </a:solidFill>
                <a:latin typeface="Source Code Pro" panose="020B0509030403020204" pitchFamily="49" charset="0"/>
              </a:rPr>
              <a:t>Base Class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29544" y="2505595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52525"/>
                </a:solidFill>
                <a:latin typeface="Source Code Pro" panose="020B0509030403020204" pitchFamily="49" charset="0"/>
              </a:rPr>
              <a:t>Superclass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6498" y="4498369"/>
            <a:ext cx="19542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52525"/>
                </a:solidFill>
                <a:latin typeface="Source Code Pro" panose="020B0509030403020204" pitchFamily="49" charset="0"/>
              </a:rPr>
              <a:t>Child Class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0446" y="4498369"/>
            <a:ext cx="2271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52525"/>
                </a:solidFill>
                <a:latin typeface="Source Code Pro" panose="020B0509030403020204" pitchFamily="49" charset="0"/>
              </a:rPr>
              <a:t>Derived Class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95027" y="4464165"/>
            <a:ext cx="13760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52525"/>
                </a:solidFill>
                <a:latin typeface="Source Code Pro" panose="020B0509030403020204" pitchFamily="49" charset="0"/>
              </a:rPr>
              <a:t>Subclass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47831" y="3898287"/>
            <a:ext cx="4030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>
                <a:cs typeface="B Yekan" panose="00000400000000000000" pitchFamily="2" charset="-78"/>
              </a:rPr>
              <a:t>کلاسی که اقدام به ارث‌بری می‌کند</a:t>
            </a:r>
            <a:endParaRPr lang="en-US" sz="24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862131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16731" y="752266"/>
            <a:ext cx="25282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نسبت</a:t>
            </a:r>
          </a:p>
          <a:p>
            <a:pPr algn="ctr"/>
            <a:r>
              <a:rPr lang="en-US" dirty="0">
                <a:latin typeface="Source Code Pro" panose="020B0509030403020204" pitchFamily="49" charset="0"/>
              </a:rPr>
              <a:t>IS-A Relationship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851" y="2182851"/>
            <a:ext cx="7724882" cy="336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507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16731" y="752266"/>
            <a:ext cx="25282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نسبت</a:t>
            </a:r>
          </a:p>
          <a:p>
            <a:pPr algn="ctr"/>
            <a:r>
              <a:rPr lang="en-US" dirty="0">
                <a:latin typeface="Source Code Pro" panose="020B0509030403020204" pitchFamily="49" charset="0"/>
              </a:rPr>
              <a:t>IS-A Relationship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05296" y="2538774"/>
            <a:ext cx="107859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dirty="0">
                <a:solidFill>
                  <a:srgbClr val="252525"/>
                </a:solidFill>
                <a:latin typeface="vazir"/>
                <a:cs typeface="B Yekan" panose="00000400000000000000" pitchFamily="2" charset="-78"/>
              </a:rPr>
              <a:t>کلاس‌ها می‌توانند مستقل باشند </a:t>
            </a:r>
            <a:endParaRPr lang="en-US" dirty="0" smtClean="0">
              <a:solidFill>
                <a:srgbClr val="252525"/>
              </a:solidFill>
              <a:latin typeface="vazir"/>
              <a:cs typeface="B Yekan" panose="00000400000000000000" pitchFamily="2" charset="-78"/>
            </a:endParaRPr>
          </a:p>
          <a:p>
            <a:pPr algn="r" rtl="1"/>
            <a:r>
              <a:rPr lang="fa-IR" dirty="0" smtClean="0">
                <a:solidFill>
                  <a:srgbClr val="252525"/>
                </a:solidFill>
                <a:latin typeface="vazir"/>
                <a:cs typeface="B Yekan" panose="00000400000000000000" pitchFamily="2" charset="-78"/>
              </a:rPr>
              <a:t>هنگام وراثت </a:t>
            </a:r>
            <a:r>
              <a:rPr lang="fa-IR" dirty="0">
                <a:solidFill>
                  <a:srgbClr val="252525"/>
                </a:solidFill>
                <a:latin typeface="vazir"/>
                <a:cs typeface="B Yekan" panose="00000400000000000000" pitchFamily="2" charset="-78"/>
              </a:rPr>
              <a:t>یک ساختار سلسله مراتب </a:t>
            </a:r>
            <a:r>
              <a:rPr lang="en-US" dirty="0" smtClean="0">
                <a:solidFill>
                  <a:srgbClr val="252525"/>
                </a:solidFill>
                <a:latin typeface="vazir"/>
                <a:cs typeface="B Yekan" panose="00000400000000000000" pitchFamily="2" charset="-78"/>
              </a:rPr>
              <a:t> (</a:t>
            </a:r>
            <a:r>
              <a:rPr lang="en-US" dirty="0" smtClean="0">
                <a:latin typeface="Source Code Pro" panose="020B0509030403020204" pitchFamily="49" charset="0"/>
              </a:rPr>
              <a:t>Hierarchy</a:t>
            </a:r>
            <a:r>
              <a:rPr lang="en-US" dirty="0">
                <a:solidFill>
                  <a:srgbClr val="252525"/>
                </a:solidFill>
                <a:latin typeface="vazir"/>
                <a:cs typeface="B Yekan" panose="00000400000000000000" pitchFamily="2" charset="-78"/>
              </a:rPr>
              <a:t>) </a:t>
            </a:r>
            <a:r>
              <a:rPr lang="fa-IR" dirty="0">
                <a:solidFill>
                  <a:srgbClr val="252525"/>
                </a:solidFill>
                <a:latin typeface="vazir"/>
                <a:cs typeface="B Yekan" panose="00000400000000000000" pitchFamily="2" charset="-78"/>
              </a:rPr>
              <a:t>به شکل درخت را تشکیل </a:t>
            </a:r>
            <a:r>
              <a:rPr lang="fa-IR" dirty="0" smtClean="0">
                <a:solidFill>
                  <a:srgbClr val="252525"/>
                </a:solidFill>
                <a:latin typeface="vazir"/>
                <a:cs typeface="B Yekan" panose="00000400000000000000" pitchFamily="2" charset="-78"/>
              </a:rPr>
              <a:t>می‌دهند</a:t>
            </a:r>
            <a:r>
              <a:rPr lang="fa-IR" dirty="0">
                <a:cs typeface="B Yekan" panose="00000400000000000000" pitchFamily="2" charset="-78"/>
              </a:rPr>
              <a:t/>
            </a:r>
            <a:br>
              <a:rPr lang="fa-IR" dirty="0">
                <a:cs typeface="B Yekan" panose="00000400000000000000" pitchFamily="2" charset="-78"/>
              </a:rPr>
            </a:br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8084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33316" y="424543"/>
            <a:ext cx="5039975" cy="1131505"/>
          </a:xfrm>
        </p:spPr>
        <p:txBody>
          <a:bodyPr>
            <a:normAutofit/>
          </a:bodyPr>
          <a:lstStyle/>
          <a:p>
            <a:pPr rtl="1"/>
            <a:r>
              <a:rPr lang="fa-IR" sz="32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اینگونه چطور؟</a:t>
            </a:r>
            <a:endParaRPr lang="en-US" sz="32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414" y="2284900"/>
            <a:ext cx="8659433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940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74626" y="752266"/>
            <a:ext cx="22124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a-IR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ترکیب</a:t>
            </a:r>
            <a:endParaRPr lang="en-US" sz="24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ctr"/>
            <a:r>
              <a:rPr lang="en-US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Composition</a:t>
            </a:r>
            <a:endParaRPr lang="en-US" sz="32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794" y="2847703"/>
            <a:ext cx="7572849" cy="22493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47801" y="1887869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52525"/>
                </a:solidFill>
                <a:latin typeface="Source Code Pro" panose="020B0509030403020204" pitchFamily="49" charset="0"/>
              </a:rPr>
              <a:t>HAS-A Relationship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47801" y="6042625"/>
            <a:ext cx="7192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این مفهوم با وراثت تفاوت دارد، یعنی یک کلاس از کلاس دیگری استفاده کرده است.</a:t>
            </a:r>
            <a:endParaRPr lang="en-US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282459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37262" y="1482051"/>
            <a:ext cx="307007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a-IR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چندریختی</a:t>
            </a:r>
            <a:endParaRPr lang="en-US" sz="2400" b="1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ctr"/>
            <a:r>
              <a:rPr lang="en-US" sz="2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Polymorphism</a:t>
            </a:r>
            <a:r>
              <a:rPr lang="en-US" sz="4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endParaRPr lang="en-US" sz="4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46455" y="3002145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52525"/>
                </a:solidFill>
                <a:latin typeface="vazir"/>
              </a:rPr>
              <a:t>Method Overriding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4127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95348" y="619902"/>
            <a:ext cx="1980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a-IR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مثال تابعی ساده</a:t>
            </a:r>
            <a:endParaRPr lang="en-US" sz="4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144" y="2259349"/>
            <a:ext cx="4840436" cy="280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278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95348" y="619902"/>
            <a:ext cx="1980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a-IR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مثال تابعی ساده</a:t>
            </a:r>
            <a:endParaRPr lang="en-US" sz="4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217" y="2441862"/>
            <a:ext cx="5469969" cy="206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076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36813" y="389069"/>
            <a:ext cx="7681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a-IR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مثال </a:t>
            </a:r>
            <a:endParaRPr lang="en-US" sz="4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49" y="850734"/>
            <a:ext cx="5287113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902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90279" y="750531"/>
            <a:ext cx="8595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a-IR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تجرید</a:t>
            </a:r>
            <a:endParaRPr lang="en-US" sz="2400" b="1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33686" y="2322876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Source Code Pro" panose="020B0509030403020204" pitchFamily="49" charset="0"/>
                <a:cs typeface="B Yekan" panose="00000400000000000000" pitchFamily="2" charset="-78"/>
              </a:rPr>
              <a:t>Abstract Methods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33686" y="2978144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Source Code Pro" panose="020B0509030403020204" pitchFamily="49" charset="0"/>
              </a:rPr>
              <a:t>Abstract </a:t>
            </a:r>
            <a:r>
              <a:rPr lang="en-US" dirty="0" smtClean="0">
                <a:latin typeface="Source Code Pro" panose="020B0509030403020204" pitchFamily="49" charset="0"/>
              </a:rPr>
              <a:t>Classes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6393" y="4124181"/>
            <a:ext cx="104160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dirty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«کلاس مجرد» کلاسی است که شامل یک یا چند «متد مجرد» باشد و «متد مجرد» متدی است که </a:t>
            </a:r>
            <a:r>
              <a:rPr lang="fa-IR" dirty="0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اعلان</a:t>
            </a:r>
            <a:r>
              <a:rPr lang="en-US" dirty="0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(Declare</a:t>
            </a:r>
            <a:r>
              <a:rPr lang="en-US" dirty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) </a:t>
            </a:r>
            <a:r>
              <a:rPr lang="fa-IR" dirty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شده ولی بدنه آن ‌تعریف </a:t>
            </a:r>
            <a:r>
              <a:rPr lang="en-US" dirty="0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(Define)</a:t>
            </a:r>
            <a:r>
              <a:rPr lang="fa-IR" dirty="0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نشده </a:t>
            </a:r>
            <a:r>
              <a:rPr lang="fa-IR" dirty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است.</a:t>
            </a:r>
            <a:endParaRPr lang="en-US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537944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6287" y="2594178"/>
            <a:ext cx="3956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هر چیزی در پایتون یک شی است.</a:t>
            </a:r>
            <a:endParaRPr lang="en-US" sz="24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572985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63" y="1328364"/>
            <a:ext cx="10143874" cy="509856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85863" y="405034"/>
            <a:ext cx="104918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dirty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در ساختار جدید مفهوم </a:t>
            </a:r>
            <a:r>
              <a:rPr lang="en-US" dirty="0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type</a:t>
            </a:r>
            <a:r>
              <a:rPr lang="fa-IR" dirty="0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رابر مفهوم</a:t>
            </a:r>
            <a:r>
              <a:rPr lang="fa-IR" dirty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dirty="0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class</a:t>
            </a:r>
            <a:r>
              <a:rPr lang="fa-IR" dirty="0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طراحی </a:t>
            </a:r>
            <a:r>
              <a:rPr lang="fa-IR" dirty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شده است. در این ساختار هر کلاس خود یک شی از کلاسی به نام </a:t>
            </a:r>
            <a:r>
              <a:rPr lang="en-US" dirty="0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type</a:t>
            </a:r>
            <a:r>
              <a:rPr lang="fa-IR" dirty="0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می‌باشد </a:t>
            </a:r>
            <a:r>
              <a:rPr lang="fa-IR" dirty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و همچنین تمامی کلاس‌ها از کلاسی به نام </a:t>
            </a:r>
            <a:r>
              <a:rPr lang="fa-IR" dirty="0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dirty="0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object</a:t>
            </a:r>
            <a:r>
              <a:rPr lang="fa-IR" dirty="0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ارث‌بری </a:t>
            </a:r>
            <a:r>
              <a:rPr lang="fa-IR" dirty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دارند:</a:t>
            </a:r>
            <a:endParaRPr lang="en-US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791821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366" y="1171609"/>
            <a:ext cx="9616674" cy="48335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85863" y="405034"/>
            <a:ext cx="104918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dirty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در ساختار جدید مفهوم </a:t>
            </a:r>
            <a:r>
              <a:rPr lang="en-US" dirty="0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type</a:t>
            </a:r>
            <a:r>
              <a:rPr lang="fa-IR" dirty="0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رابر مفهوم</a:t>
            </a:r>
            <a:r>
              <a:rPr lang="fa-IR" dirty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dirty="0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class</a:t>
            </a:r>
            <a:r>
              <a:rPr lang="fa-IR" dirty="0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طراحی </a:t>
            </a:r>
            <a:r>
              <a:rPr lang="fa-IR" dirty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شده است. در این ساختار هر کلاس خود یک شی از کلاسی به نام </a:t>
            </a:r>
            <a:r>
              <a:rPr lang="en-US" dirty="0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type</a:t>
            </a:r>
            <a:r>
              <a:rPr lang="fa-IR" dirty="0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می‌باشد </a:t>
            </a:r>
            <a:r>
              <a:rPr lang="fa-IR" dirty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و همچنین تمامی کلاس‌ها از کلاسی به نام </a:t>
            </a:r>
            <a:r>
              <a:rPr lang="fa-IR" dirty="0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dirty="0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object</a:t>
            </a:r>
            <a:r>
              <a:rPr lang="fa-IR" dirty="0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ارث‌بری </a:t>
            </a:r>
            <a:r>
              <a:rPr lang="fa-IR" dirty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دارند:</a:t>
            </a:r>
            <a:endParaRPr lang="en-US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3749" y="6292569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ویژگی </a:t>
            </a:r>
            <a:r>
              <a:rPr lang="en-US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__base__</a:t>
            </a:r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نام کلاس‌های پایه و ویژگی </a:t>
            </a:r>
            <a:r>
              <a:rPr lang="en-US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__class__</a:t>
            </a:r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نام کلاس شی را نمایش می‌دهد.</a:t>
            </a:r>
            <a:endParaRPr lang="fa-IR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036678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34937" y="2907213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solidFill>
                  <a:srgbClr val="252525"/>
                </a:solidFill>
                <a:latin typeface="Source Code Pro" panose="020B0509030403020204" pitchFamily="49" charset="0"/>
              </a:rPr>
              <a:t>identity</a:t>
            </a:r>
            <a:endParaRPr lang="fa-IR" sz="2800" dirty="0" smtClean="0">
              <a:solidFill>
                <a:srgbClr val="252525"/>
              </a:solidFill>
              <a:latin typeface="Source Code Pro" panose="020B0509030403020204" pitchFamily="49" charset="0"/>
            </a:endParaRPr>
          </a:p>
          <a:p>
            <a:pPr algn="ctr"/>
            <a:r>
              <a:rPr lang="en-US" sz="2800" dirty="0">
                <a:solidFill>
                  <a:srgbClr val="252525"/>
                </a:solidFill>
                <a:latin typeface="Source Code Pro" panose="020B0509030403020204" pitchFamily="49" charset="0"/>
              </a:rPr>
              <a:t>type</a:t>
            </a:r>
            <a:endParaRPr lang="fa-IR" sz="2800" dirty="0" smtClean="0">
              <a:solidFill>
                <a:srgbClr val="252525"/>
              </a:solidFill>
              <a:latin typeface="Source Code Pro" panose="020B0509030403020204" pitchFamily="49" charset="0"/>
            </a:endParaRPr>
          </a:p>
          <a:p>
            <a:pPr algn="ctr"/>
            <a:r>
              <a:rPr lang="en-US" sz="2800" dirty="0" smtClean="0">
                <a:solidFill>
                  <a:srgbClr val="252525"/>
                </a:solidFill>
                <a:latin typeface="Source Code Pro" panose="020B0509030403020204" pitchFamily="49" charset="0"/>
              </a:rPr>
              <a:t>value</a:t>
            </a:r>
            <a:endParaRPr lang="fa-IR" sz="2800" b="1" dirty="0" smtClean="0">
              <a:solidFill>
                <a:srgbClr val="252525"/>
              </a:solidFill>
              <a:latin typeface="Source Code Pro" panose="020B0509030403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34937" y="1182916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a-IR" sz="2800" dirty="0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در پایتون هر شی</a:t>
            </a:r>
            <a:endParaRPr lang="fa-IR" sz="2800" dirty="0">
              <a:solidFill>
                <a:srgbClr val="252525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ctr"/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34937" y="5062398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a-IR" sz="2800" dirty="0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دارا می‌باشد.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40960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40859" y="0"/>
            <a:ext cx="5039975" cy="1131505"/>
          </a:xfrm>
        </p:spPr>
        <p:txBody>
          <a:bodyPr>
            <a:normAutofit/>
          </a:bodyPr>
          <a:lstStyle/>
          <a:p>
            <a:pPr rtl="1"/>
            <a:r>
              <a:rPr lang="fa-IR" sz="32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بطور کلی:</a:t>
            </a:r>
            <a:endParaRPr lang="en-US" sz="32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68" y="4728926"/>
            <a:ext cx="7952483" cy="19334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68" y="2706980"/>
            <a:ext cx="8792809" cy="16619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368" y="948625"/>
            <a:ext cx="7090334" cy="121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87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8295" y="418011"/>
            <a:ext cx="5039975" cy="1131505"/>
          </a:xfrm>
        </p:spPr>
        <p:txBody>
          <a:bodyPr>
            <a:normAutofit/>
          </a:bodyPr>
          <a:lstStyle/>
          <a:p>
            <a:pPr rtl="1"/>
            <a:r>
              <a:rPr lang="fa-IR" sz="2400" dirty="0" smtClean="0">
                <a:solidFill>
                  <a:srgbClr val="FF0000"/>
                </a:solidFill>
                <a:cs typeface="B Yekan" panose="00000400000000000000" pitchFamily="2" charset="-78"/>
              </a:rPr>
              <a:t>یک شخص علاوه بر اطلاعات حرف هم می‌زند! </a:t>
            </a:r>
            <a:endParaRPr lang="en-US" sz="24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170" y="2339319"/>
            <a:ext cx="8402223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82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8295" y="914400"/>
            <a:ext cx="5039975" cy="1131505"/>
          </a:xfrm>
        </p:spPr>
        <p:txBody>
          <a:bodyPr>
            <a:normAutofit/>
          </a:bodyPr>
          <a:lstStyle/>
          <a:p>
            <a:pPr rtl="1"/>
            <a:r>
              <a:rPr lang="fa-IR" sz="3600" dirty="0" smtClean="0">
                <a:solidFill>
                  <a:srgbClr val="FF0000"/>
                </a:solidFill>
                <a:cs typeface="B Yekan" panose="00000400000000000000" pitchFamily="2" charset="-78"/>
              </a:rPr>
              <a:t>هدف از کلاس</a:t>
            </a:r>
            <a:endParaRPr lang="en-US" sz="36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88295" y="2860766"/>
            <a:ext cx="5039975" cy="11315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600" dirty="0" smtClean="0">
                <a:cs typeface="B Yekan" panose="00000400000000000000" pitchFamily="2" charset="-78"/>
              </a:rPr>
              <a:t>تعریف نوع جدیدی از داده است</a:t>
            </a:r>
            <a:endParaRPr lang="en-US" sz="36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20029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653</Words>
  <Application>Microsoft Office PowerPoint</Application>
  <PresentationFormat>Widescreen</PresentationFormat>
  <Paragraphs>125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6" baseType="lpstr">
      <vt:lpstr>Arial</vt:lpstr>
      <vt:lpstr>B Yekan</vt:lpstr>
      <vt:lpstr>Calibri</vt:lpstr>
      <vt:lpstr>Calibri Light</vt:lpstr>
      <vt:lpstr>Source Code Pro</vt:lpstr>
      <vt:lpstr>vazir</vt:lpstr>
      <vt:lpstr>Office Theme</vt:lpstr>
      <vt:lpstr>معرفی کلاس</vt:lpstr>
      <vt:lpstr>یک شخص</vt:lpstr>
      <vt:lpstr>شخص: نام و نام خانوادگی سن کد ملی شماره تلفن ....</vt:lpstr>
      <vt:lpstr>ذخیره کردن</vt:lpstr>
      <vt:lpstr>اینگونه چطور؟</vt:lpstr>
      <vt:lpstr>اینگونه چطور؟</vt:lpstr>
      <vt:lpstr>بطور کلی:</vt:lpstr>
      <vt:lpstr>یک شخص علاوه بر اطلاعات حرف هم می‌زند! </vt:lpstr>
      <vt:lpstr>هدف از کلاس</vt:lpstr>
      <vt:lpstr>کلاس و نوع داده (type)</vt:lpstr>
      <vt:lpstr>کلاس واقعا چیست؟</vt:lpstr>
      <vt:lpstr>کلاس واقعا چیست؟</vt:lpstr>
      <vt:lpstr>کلاس واقعا چیست؟</vt:lpstr>
      <vt:lpstr>چگونه یک کلاس تعریف کنیم؟</vt:lpstr>
      <vt:lpstr>PowerPoint Presentation</vt:lpstr>
      <vt:lpstr>تعریف کلاس ساده</vt:lpstr>
      <vt:lpstr>تعریف کلاس ساده</vt:lpstr>
      <vt:lpstr>نحوه‌ی کار:</vt:lpstr>
      <vt:lpstr>نحوه‌ی کار:</vt:lpstr>
      <vt:lpstr>جای خالی نام در فرم</vt:lpstr>
      <vt:lpstr>با name پر شود</vt:lpstr>
      <vt:lpstr>دلیل تعریف کلاس</vt:lpstr>
      <vt:lpstr>نگاه سطح بالا</vt:lpstr>
      <vt:lpstr>دلیل تعریف کلاس</vt:lpstr>
      <vt:lpstr>بخش‌های کلاس</vt:lpstr>
      <vt:lpstr>سازنده (constructor)</vt:lpstr>
      <vt:lpstr>نام کلاس</vt:lpstr>
      <vt:lpstr>متد __init__</vt:lpstr>
      <vt:lpstr>متد __init__</vt:lpstr>
      <vt:lpstr>تابع __init__</vt:lpstr>
      <vt:lpstr>صدا کردن کلاس</vt:lpstr>
      <vt:lpstr>صدا کردن سازنده به ما شی می‌دهد</vt:lpstr>
      <vt:lpstr>صدا کردن سازنده</vt:lpstr>
      <vt:lpstr>صدا کردن سازنده</vt:lpstr>
      <vt:lpstr>صدا کردن سازنده</vt:lpstr>
      <vt:lpstr>صدا کردن سازنده</vt:lpstr>
      <vt:lpstr>نمایش ویژگی‌ها</vt:lpstr>
      <vt:lpstr>دسترسی به ویژگی‌ها .</vt:lpstr>
      <vt:lpstr>دسترسی به ویژگی‌ها</vt:lpstr>
      <vt:lpstr>نمونه‌ها متفاوت‌اند</vt:lpstr>
      <vt:lpstr>کلاس و ویژگی‌های نمونه</vt:lpstr>
      <vt:lpstr>آرگومان‌های نمونه</vt:lpstr>
      <vt:lpstr>نمونه سازی</vt:lpstr>
      <vt:lpstr>ویژگی‌های نمونه</vt:lpstr>
      <vt:lpstr>ویژگی‌های کلاس</vt:lpstr>
      <vt:lpstr>تغییر ویژگی‌ها</vt:lpstr>
      <vt:lpstr>متدهای نمونه</vt:lpstr>
      <vt:lpstr>متدهای نمونه</vt:lpstr>
      <vt:lpstr>چاپ کردن نمونه‌ها</vt:lpstr>
      <vt:lpstr>__str__</vt:lpstr>
      <vt:lpstr>جمع کردن نمونه‌ها</vt:lpstr>
      <vt:lpstr>__add__</vt:lpstr>
      <vt:lpstr>__sub__</vt:lpstr>
      <vt:lpstr>__len__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199</cp:revision>
  <dcterms:created xsi:type="dcterms:W3CDTF">2023-01-04T18:03:08Z</dcterms:created>
  <dcterms:modified xsi:type="dcterms:W3CDTF">2023-02-21T11:49:18Z</dcterms:modified>
</cp:coreProperties>
</file>