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2" r:id="rId47"/>
    <p:sldId id="303" r:id="rId48"/>
    <p:sldId id="301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3" r:id="rId58"/>
    <p:sldId id="314" r:id="rId59"/>
    <p:sldId id="315" r:id="rId60"/>
    <p:sldId id="316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09" autoAdjust="0"/>
    <p:restoredTop sz="94660"/>
  </p:normalViewPr>
  <p:slideViewPr>
    <p:cSldViewPr snapToGrid="0">
      <p:cViewPr>
        <p:scale>
          <a:sx n="75" d="100"/>
          <a:sy n="75" d="100"/>
        </p:scale>
        <p:origin x="144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9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2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9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0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3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4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3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6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1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C0C83-FCF2-41BB-AFEA-3D07F090953A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0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" TargetMode="Externa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00294"/>
            <a:ext cx="9144000" cy="2387600"/>
          </a:xfrm>
        </p:spPr>
        <p:txBody>
          <a:bodyPr/>
          <a:lstStyle/>
          <a:p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معرفی کلاس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74071"/>
          </a:xfrm>
        </p:spPr>
        <p:txBody>
          <a:bodyPr>
            <a:noAutofit/>
          </a:bodyPr>
          <a:lstStyle/>
          <a:p>
            <a:pPr algn="r" rtl="1"/>
            <a:r>
              <a:rPr lang="fa-IR" sz="3600" dirty="0" smtClean="0">
                <a:solidFill>
                  <a:schemeClr val="tx2"/>
                </a:solidFill>
                <a:cs typeface="B Yekan" panose="00000400000000000000" pitchFamily="2" charset="-78"/>
              </a:rPr>
              <a:t>موضوعات:</a:t>
            </a:r>
          </a:p>
          <a:p>
            <a:pPr algn="r" rtl="1"/>
            <a:r>
              <a:rPr lang="fa-IR" sz="3600" dirty="0" smtClean="0">
                <a:solidFill>
                  <a:schemeClr val="tx2"/>
                </a:solidFill>
                <a:cs typeface="B Yekan" panose="00000400000000000000" pitchFamily="2" charset="-78"/>
              </a:rPr>
              <a:t>تعریف کلاس</a:t>
            </a:r>
          </a:p>
          <a:p>
            <a:pPr algn="r" rtl="1"/>
            <a:r>
              <a:rPr lang="en-US" sz="36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Constructor</a:t>
            </a:r>
          </a:p>
          <a:p>
            <a:pPr algn="r" rtl="1"/>
            <a:r>
              <a:rPr lang="fa-IR" sz="3600" dirty="0" smtClean="0">
                <a:solidFill>
                  <a:schemeClr val="tx2"/>
                </a:solidFill>
                <a:cs typeface="B Yekan" panose="00000400000000000000" pitchFamily="2" charset="-78"/>
              </a:rPr>
              <a:t>مثال: ایجاد شخص!</a:t>
            </a:r>
          </a:p>
          <a:p>
            <a:pPr algn="r" rtl="1"/>
            <a:endParaRPr lang="en-US" sz="36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23058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8866" y="801539"/>
            <a:ext cx="9144000" cy="724908"/>
          </a:xfrm>
        </p:spPr>
        <p:txBody>
          <a:bodyPr>
            <a:noAutofit/>
          </a:bodyPr>
          <a:lstStyle/>
          <a:p>
            <a:pPr rtl="1"/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نمونه‌سازی</a:t>
            </a:r>
            <a:endParaRPr lang="en-US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rtl="1"/>
            <a:r>
              <a:rPr lang="fa-IR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(Instantiation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endParaRPr lang="fa-IR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3238" y="2128878"/>
            <a:ext cx="9081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fa-IR" dirty="0">
                <a:latin typeface="Source Code Pro" panose="020B0509030403020204" pitchFamily="49" charset="0"/>
                <a:cs typeface="B Yekan" panose="00000400000000000000" pitchFamily="2" charset="-78"/>
              </a:rPr>
              <a:t>هر شی از یک کلاس، </a:t>
            </a:r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حوزه </a:t>
            </a:r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dirty="0">
                <a:latin typeface="Source Code Pro" panose="020B0509030403020204" pitchFamily="49" charset="0"/>
                <a:cs typeface="B Yekan" panose="00000400000000000000" pitchFamily="2" charset="-78"/>
              </a:rPr>
              <a:t>(Scope)</a:t>
            </a:r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مخصوص </a:t>
            </a:r>
            <a:r>
              <a:rPr lang="fa-IR" dirty="0">
                <a:latin typeface="Source Code Pro" panose="020B0509030403020204" pitchFamily="49" charset="0"/>
                <a:cs typeface="B Yekan" panose="00000400000000000000" pitchFamily="2" charset="-78"/>
              </a:rPr>
              <a:t>به خود را دارد که جدا از دیگر اشیا آن کلاس خواهد بود. 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21" y="2673139"/>
            <a:ext cx="10850489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3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991" y="252899"/>
            <a:ext cx="9144000" cy="724908"/>
          </a:xfrm>
        </p:spPr>
        <p:txBody>
          <a:bodyPr>
            <a:noAutofit/>
          </a:bodyPr>
          <a:lstStyle/>
          <a:p>
            <a:pPr rtl="1"/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بررسی نوع</a:t>
            </a:r>
            <a:endParaRPr lang="fa-IR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404" y="1640009"/>
            <a:ext cx="10898121" cy="4753638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314991" y="915101"/>
            <a:ext cx="9144000" cy="72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type</a:t>
            </a:r>
          </a:p>
          <a:p>
            <a:pPr rtl="1"/>
            <a:r>
              <a:rPr lang="en-US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isinstance</a:t>
            </a:r>
            <a:endParaRPr lang="fa-IR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37122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4991" y="552647"/>
            <a:ext cx="9144000" cy="724908"/>
          </a:xfrm>
        </p:spPr>
        <p:txBody>
          <a:bodyPr>
            <a:noAutofit/>
          </a:bodyPr>
          <a:lstStyle/>
          <a:p>
            <a:pPr rtl="1"/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سازنده</a:t>
            </a:r>
            <a:endParaRPr lang="fa-IR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314991" y="915101"/>
            <a:ext cx="9144000" cy="72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b="1" dirty="0">
                <a:solidFill>
                  <a:srgbClr val="FF0000"/>
                </a:solidFill>
                <a:latin typeface="Source Code Pro" panose="020B0509030403020204" pitchFamily="49" charset="0"/>
              </a:rPr>
              <a:t>Constructor</a:t>
            </a:r>
            <a:endParaRPr lang="fa-IR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0526" y="2511915"/>
            <a:ext cx="10607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هنگام ساخت یک شی (ایجاد یک نمونه جدید)، به صورت خودکار یک متد از داخل کلاس مورد نظر فراخوانی می‌شود. به این متد، </a:t>
            </a:r>
            <a:r>
              <a:rPr lang="fa-IR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سازنده </a:t>
            </a:r>
            <a:r>
              <a:rPr lang="en-US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Constructor</a:t>
            </a:r>
            <a:r>
              <a:rPr lang="en-US" dirty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 </a:t>
            </a:r>
            <a:r>
              <a:rPr lang="fa-IR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 گفته </a:t>
            </a:r>
            <a:r>
              <a:rPr lang="fa-IR" dirty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می‌شود.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34103" y="3808083"/>
            <a:ext cx="3213463" cy="2743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660674" y="4474289"/>
            <a:ext cx="1619794" cy="7053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483532" y="4846841"/>
            <a:ext cx="2177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 txBox="1">
            <a:spLocks/>
          </p:cNvSpPr>
          <p:nvPr/>
        </p:nvSpPr>
        <p:spPr>
          <a:xfrm>
            <a:off x="3940625" y="3403476"/>
            <a:ext cx="9144000" cy="72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dirty="0" smtClean="0">
                <a:latin typeface="Source Code Pro" panose="020B0509030403020204" pitchFamily="49" charset="0"/>
              </a:rPr>
              <a:t>class Person:</a:t>
            </a:r>
            <a:endParaRPr lang="fa-IR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-226425" y="4686680"/>
            <a:ext cx="9144000" cy="6037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dirty="0" err="1" smtClean="0">
                <a:latin typeface="Source Code Pro" panose="020B0509030403020204" pitchFamily="49" charset="0"/>
              </a:rPr>
              <a:t>ali</a:t>
            </a:r>
            <a:r>
              <a:rPr lang="en-US" dirty="0" smtClean="0">
                <a:latin typeface="Source Code Pro" panose="020B0509030403020204" pitchFamily="49" charset="0"/>
              </a:rPr>
              <a:t> = Person(“</a:t>
            </a:r>
            <a:r>
              <a:rPr lang="en-US" dirty="0" err="1" smtClean="0">
                <a:latin typeface="Source Code Pro" panose="020B0509030403020204" pitchFamily="49" charset="0"/>
              </a:rPr>
              <a:t>ali</a:t>
            </a:r>
            <a:r>
              <a:rPr lang="en-US" dirty="0" smtClean="0">
                <a:latin typeface="Source Code Pro" panose="020B0509030403020204" pitchFamily="49" charset="0"/>
              </a:rPr>
              <a:t>”, 29)</a:t>
            </a:r>
            <a:endParaRPr lang="fa-IR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4898571" y="4510162"/>
            <a:ext cx="9144000" cy="72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1200" dirty="0" smtClean="0">
                <a:latin typeface="Source Code Pro" panose="020B0509030403020204" pitchFamily="49" charset="0"/>
              </a:rPr>
              <a:t>self, name, age</a:t>
            </a:r>
            <a:endParaRPr lang="fa-IR" sz="12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8184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1314991" y="915101"/>
            <a:ext cx="9144000" cy="72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__</a:t>
            </a:r>
            <a:r>
              <a:rPr lang="en-US" b="1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init</a:t>
            </a:r>
            <a:r>
              <a:rPr lang="en-US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__</a:t>
            </a:r>
            <a:endParaRPr lang="fa-IR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05995" y="3008173"/>
            <a:ext cx="5161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>
                <a:solidFill>
                  <a:srgbClr val="252525"/>
                </a:solidFill>
                <a:latin typeface="Source Code Pro" panose="020B0509030403020204" pitchFamily="49" charset="0"/>
              </a:rPr>
              <a:t>Dunder</a:t>
            </a:r>
            <a:r>
              <a:rPr lang="en-US" sz="2400" dirty="0" smtClean="0">
                <a:solidFill>
                  <a:srgbClr val="252525"/>
                </a:solidFill>
                <a:latin typeface="Source Code Pro" panose="020B0509030403020204" pitchFamily="49" charset="0"/>
              </a:rPr>
              <a:t> (Double underscores)</a:t>
            </a:r>
            <a:endParaRPr lang="en-US" sz="2400" dirty="0">
              <a:latin typeface="Source Code Pro" panose="020B050903040302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12067" y="4694311"/>
            <a:ext cx="294984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rgbClr val="252525"/>
                </a:solidFill>
                <a:latin typeface="Source Code Pro" panose="020B0509030403020204" pitchFamily="49" charset="0"/>
              </a:rPr>
              <a:t>Special </a:t>
            </a:r>
            <a:r>
              <a:rPr lang="en-US" sz="2400" dirty="0" smtClean="0">
                <a:solidFill>
                  <a:srgbClr val="252525"/>
                </a:solidFill>
                <a:latin typeface="Source Code Pro" panose="020B0509030403020204" pitchFamily="49" charset="0"/>
              </a:rPr>
              <a:t>Methods</a:t>
            </a:r>
          </a:p>
          <a:p>
            <a:pPr algn="ctr"/>
            <a:r>
              <a:rPr lang="en-US" sz="2400" dirty="0" err="1" smtClean="0">
                <a:solidFill>
                  <a:srgbClr val="252525"/>
                </a:solidFill>
                <a:latin typeface="Source Code Pro" panose="020B0509030403020204" pitchFamily="49" charset="0"/>
              </a:rPr>
              <a:t>Dunder</a:t>
            </a:r>
            <a:r>
              <a:rPr lang="en-US" sz="2400" dirty="0" smtClean="0">
                <a:solidFill>
                  <a:srgbClr val="252525"/>
                </a:solidFill>
                <a:latin typeface="Source Code Pro" panose="020B0509030403020204" pitchFamily="49" charset="0"/>
              </a:rPr>
              <a:t> </a:t>
            </a:r>
            <a:r>
              <a:rPr lang="en-US" sz="2400" dirty="0">
                <a:solidFill>
                  <a:srgbClr val="252525"/>
                </a:solidFill>
                <a:latin typeface="Source Code Pro" panose="020B0509030403020204" pitchFamily="49" charset="0"/>
              </a:rPr>
              <a:t>Methods </a:t>
            </a:r>
            <a:endParaRPr lang="en-US" sz="2400" dirty="0" smtClean="0">
              <a:solidFill>
                <a:srgbClr val="252525"/>
              </a:solidFill>
              <a:latin typeface="Source Code Pro" panose="020B0509030403020204" pitchFamily="49" charset="0"/>
            </a:endParaRPr>
          </a:p>
          <a:p>
            <a:pPr algn="ctr"/>
            <a:r>
              <a:rPr lang="en-US" sz="2400" dirty="0" smtClean="0">
                <a:solidFill>
                  <a:srgbClr val="252525"/>
                </a:solidFill>
                <a:latin typeface="Source Code Pro" panose="020B0509030403020204" pitchFamily="49" charset="0"/>
              </a:rPr>
              <a:t>Magic </a:t>
            </a:r>
            <a:r>
              <a:rPr lang="en-US" sz="2400" dirty="0">
                <a:solidFill>
                  <a:srgbClr val="252525"/>
                </a:solidFill>
                <a:latin typeface="Source Code Pro" panose="020B0509030403020204" pitchFamily="49" charset="0"/>
              </a:rPr>
              <a:t>Methods </a:t>
            </a:r>
            <a:endParaRPr lang="en-US" sz="24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012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1314991" y="915101"/>
            <a:ext cx="9144000" cy="72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فرایند اجرا</a:t>
            </a:r>
            <a:endParaRPr lang="fa-IR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5351414" y="2169135"/>
            <a:ext cx="9144000" cy="72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هنگام ایجاد نمونه:</a:t>
            </a:r>
            <a:endParaRPr lang="fa-IR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14991" y="2410878"/>
            <a:ext cx="9144000" cy="1285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2800" dirty="0">
                <a:latin typeface="Source Code Pro" panose="020B0509030403020204" pitchFamily="49" charset="0"/>
              </a:rPr>
              <a:t>__new</a:t>
            </a:r>
            <a:r>
              <a:rPr lang="en-US" sz="2800" dirty="0" smtClean="0">
                <a:latin typeface="Source Code Pro" panose="020B0509030403020204" pitchFamily="49" charset="0"/>
              </a:rPr>
              <a:t>__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pPr rtl="1"/>
            <a:r>
              <a:rPr lang="en-US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>__</a:t>
            </a:r>
            <a:r>
              <a:rPr lang="en-US" sz="2800" dirty="0" err="1">
                <a:latin typeface="Source Code Pro" panose="020B0509030403020204" pitchFamily="49" charset="0"/>
                <a:cs typeface="B Yekan" panose="00000400000000000000" pitchFamily="2" charset="-78"/>
              </a:rPr>
              <a:t>init</a:t>
            </a:r>
            <a:r>
              <a:rPr lang="en-US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>__ </a:t>
            </a:r>
            <a:endParaRPr lang="fa-IR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5011779" y="4265804"/>
            <a:ext cx="9144000" cy="541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به ترتیب اجرا می‌شوند.</a:t>
            </a:r>
            <a:endParaRPr lang="fa-IR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6193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1314991" y="915101"/>
            <a:ext cx="9144000" cy="72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فرایند اجرا</a:t>
            </a:r>
            <a:endParaRPr lang="fa-IR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-3317965" y="3266190"/>
            <a:ext cx="14364785" cy="5413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متد </a:t>
            </a:r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__</a:t>
            </a:r>
            <a:r>
              <a:rPr lang="en-US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init</a:t>
            </a:r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__</a:t>
            </a:r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برگرداندن ندارد، و شی ایجاد شده توسط </a:t>
            </a:r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__new__</a:t>
            </a:r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برمی‌گردد.</a:t>
            </a:r>
            <a:endParaRPr lang="fa-IR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11278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1314991" y="915101"/>
            <a:ext cx="9144000" cy="72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فرایند اجرا</a:t>
            </a:r>
            <a:endParaRPr lang="fa-IR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84633" y="2732790"/>
            <a:ext cx="11604715" cy="3439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متد </a:t>
            </a:r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__new__</a:t>
            </a:r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ایجاد می‌کند و در واقع سازنده است.</a:t>
            </a:r>
          </a:p>
          <a:p>
            <a:pPr algn="r" rtl="1"/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متد </a:t>
            </a:r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__</a:t>
            </a:r>
            <a:r>
              <a:rPr lang="en-US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init</a:t>
            </a:r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__</a:t>
            </a:r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تنها شی ایجاد شده را شخصی سازی می‌کند.</a:t>
            </a:r>
            <a:endParaRPr lang="fa-IR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03648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5124991" y="552647"/>
            <a:ext cx="9144000" cy="72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فرایند اجرا</a:t>
            </a:r>
            <a:endParaRPr lang="fa-IR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86" y="131328"/>
            <a:ext cx="6872134" cy="64784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807" y="2207623"/>
            <a:ext cx="5060193" cy="44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732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1506580" y="631024"/>
            <a:ext cx="9144000" cy="72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چند سازنده</a:t>
            </a:r>
            <a:endParaRPr lang="fa-IR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49826" y="2525138"/>
            <a:ext cx="9144000" cy="724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پایتون از چندسازندگی پشتیبانی نمی‌کند</a:t>
            </a:r>
            <a:endParaRPr lang="fa-IR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99988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1532706" y="314554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dirty="0">
                <a:latin typeface="Source Code Pro" panose="020B0509030403020204" pitchFamily="49" charset="0"/>
                <a:cs typeface="B Yekan" panose="00000400000000000000" pitchFamily="2" charset="-78"/>
              </a:rPr>
              <a:t>اشیا با قابلیت فراخوانی </a:t>
            </a:r>
            <a:endParaRPr lang="fa-IR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rtl="1"/>
            <a:r>
              <a:rPr lang="en-US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Callable Objects</a:t>
            </a:r>
            <a:endParaRPr lang="en-US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634" y="1290261"/>
            <a:ext cx="7262440" cy="39599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634" y="5227494"/>
            <a:ext cx="7390126" cy="145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3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0936" y="1443528"/>
            <a:ext cx="9144000" cy="724908"/>
          </a:xfrm>
        </p:spPr>
        <p:txBody>
          <a:bodyPr>
            <a:noAutofit/>
          </a:bodyPr>
          <a:lstStyle/>
          <a:p>
            <a:pPr algn="r" rtl="1"/>
            <a:r>
              <a:rPr lang="fa-IR" sz="3600" dirty="0" smtClean="0">
                <a:solidFill>
                  <a:schemeClr val="tx2"/>
                </a:solidFill>
                <a:cs typeface="B Yekan" panose="00000400000000000000" pitchFamily="2" charset="-78"/>
              </a:rPr>
              <a:t>تعریف کلاس:</a:t>
            </a:r>
            <a:endParaRPr lang="en-US" sz="36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39" y="2168436"/>
            <a:ext cx="10840963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18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1493518" y="941571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>
                <a:latin typeface="Source Code Pro" panose="020B0509030403020204" pitchFamily="49" charset="0"/>
                <a:cs typeface="B Yekan" panose="00000400000000000000" pitchFamily="2" charset="-78"/>
              </a:rPr>
              <a:t>صفات </a:t>
            </a:r>
            <a:endParaRPr lang="fa-IR" b="1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rtl="1"/>
            <a:r>
              <a:rPr lang="en-US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Attributes</a:t>
            </a:r>
            <a:endParaRPr lang="en-US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36764" y="2783434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متغیرهایی که به یک شی یا کلاس نسبت داده می‌شوند.</a:t>
            </a:r>
            <a:endParaRPr lang="en-US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00017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1506581" y="1150577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انواع صفات</a:t>
            </a:r>
            <a:endParaRPr lang="en-US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760615" y="2835685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en-US" dirty="0">
                <a:latin typeface="Source Code Pro" panose="020B0509030403020204" pitchFamily="49" charset="0"/>
              </a:rPr>
              <a:t>Instance </a:t>
            </a:r>
            <a:r>
              <a:rPr lang="en-US" dirty="0" smtClean="0">
                <a:latin typeface="Source Code Pro" panose="020B0509030403020204" pitchFamily="49" charset="0"/>
              </a:rPr>
              <a:t>Attribute</a:t>
            </a:r>
            <a:endParaRPr lang="fa-IR" dirty="0" smtClean="0">
              <a:latin typeface="Source Code Pro" panose="020B0509030403020204" pitchFamily="49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>
                <a:latin typeface="Source Code Pro" panose="020B0509030403020204" pitchFamily="49" charset="0"/>
              </a:rPr>
              <a:t>Class </a:t>
            </a:r>
            <a:r>
              <a:rPr lang="en-US" dirty="0">
                <a:latin typeface="Source Code Pro" panose="020B0509030403020204" pitchFamily="49" charset="0"/>
              </a:rPr>
              <a:t>Attribute</a:t>
            </a:r>
          </a:p>
          <a:p>
            <a:pPr marL="457200" indent="-457200" algn="l">
              <a:buFont typeface="+mj-lt"/>
              <a:buAutoNum type="arabicPeriod"/>
            </a:pPr>
            <a:endParaRPr lang="en-US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403810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1506581" y="1150577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b="1" dirty="0">
                <a:latin typeface="Source Code Pro" panose="020B0509030403020204" pitchFamily="49" charset="0"/>
              </a:rPr>
              <a:t>Instance Attribute</a:t>
            </a:r>
            <a:endParaRPr lang="en-US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37" y="1943481"/>
            <a:ext cx="10126488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6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1506581" y="1150577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b="1" dirty="0">
                <a:latin typeface="Source Code Pro" panose="020B0509030403020204" pitchFamily="49" charset="0"/>
              </a:rPr>
              <a:t>Instance Attribute</a:t>
            </a:r>
            <a:endParaRPr lang="en-US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69" y="1953686"/>
            <a:ext cx="10936226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19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1506580" y="484372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b="1" dirty="0">
                <a:latin typeface="Source Code Pro" panose="020B0509030403020204" pitchFamily="49" charset="0"/>
              </a:rPr>
              <a:t>Instance Attribute</a:t>
            </a:r>
            <a:endParaRPr lang="en-US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72" y="1157113"/>
            <a:ext cx="10679015" cy="41725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72" y="5459385"/>
            <a:ext cx="10964805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68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1506580" y="484372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b="1" dirty="0">
                <a:latin typeface="Source Code Pro" panose="020B0509030403020204" pitchFamily="49" charset="0"/>
              </a:rPr>
              <a:t>Class Attribute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06580" y="972225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صفت‌های کلاس</a:t>
            </a:r>
            <a:endParaRPr lang="en-US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741711" y="2341384"/>
            <a:ext cx="9061272" cy="10418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صفت‌ها یا ویژگی‌های خارج از متدها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354714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1506580" y="211618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b="1" dirty="0">
                <a:latin typeface="Source Code Pro" panose="020B0509030403020204" pitchFamily="49" charset="0"/>
              </a:rPr>
              <a:t>Class Attribute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06580" y="567276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صفت‌های کلاس</a:t>
            </a:r>
            <a:endParaRPr lang="en-US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86" y="933780"/>
            <a:ext cx="7063349" cy="31085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6" y="4042324"/>
            <a:ext cx="7130899" cy="257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60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 txBox="1">
            <a:spLocks/>
          </p:cNvSpPr>
          <p:nvPr/>
        </p:nvSpPr>
        <p:spPr>
          <a:xfrm>
            <a:off x="1506580" y="211618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b="1" dirty="0">
                <a:latin typeface="Source Code Pro" panose="020B0509030403020204" pitchFamily="49" charset="0"/>
              </a:rPr>
              <a:t>Class Attribute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06580" y="567276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صفت‌های کلاس</a:t>
            </a:r>
            <a:endParaRPr lang="en-US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580" y="1898641"/>
            <a:ext cx="8086666" cy="278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370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389014" y="1175656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dirty="0" smtClean="0">
                <a:cs typeface="B Yekan" panose="00000400000000000000" pitchFamily="2" charset="-78"/>
              </a:rPr>
              <a:t>دسترسی به صفت‌های کلاس </a:t>
            </a:r>
            <a:endParaRPr lang="en-US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532705" y="3004456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2800" dirty="0" smtClean="0">
                <a:cs typeface="B Yekan" panose="00000400000000000000" pitchFamily="2" charset="-78"/>
              </a:rPr>
              <a:t>از طریق کلاس</a:t>
            </a:r>
          </a:p>
          <a:p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از طریق شی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486033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532705" y="1541416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sz="2000" dirty="0" smtClean="0">
                <a:cs typeface="B Yekan" panose="00000400000000000000" pitchFamily="2" charset="-78"/>
              </a:rPr>
              <a:t>برای تغییر </a:t>
            </a:r>
            <a:r>
              <a:rPr lang="en-US" sz="2000" dirty="0" smtClean="0">
                <a:cs typeface="B Yekan" panose="00000400000000000000" pitchFamily="2" charset="-78"/>
              </a:rPr>
              <a:t>class attribute</a:t>
            </a:r>
            <a:r>
              <a:rPr lang="fa-IR" sz="2000" dirty="0" smtClean="0">
                <a:cs typeface="B Yekan" panose="00000400000000000000" pitchFamily="2" charset="-78"/>
              </a:rPr>
              <a:t> در داخل کلاس از </a:t>
            </a:r>
            <a:r>
              <a:rPr lang="en-US" sz="2000" dirty="0" smtClean="0">
                <a:cs typeface="B Yekan" panose="00000400000000000000" pitchFamily="2" charset="-78"/>
              </a:rPr>
              <a:t>class method</a:t>
            </a:r>
            <a:r>
              <a:rPr lang="fa-IR" sz="2000" dirty="0" smtClean="0">
                <a:cs typeface="B Yekan" panose="00000400000000000000" pitchFamily="2" charset="-78"/>
              </a:rPr>
              <a:t> استفاده می‌کنیم و از بیرون با استفاده از نام کلاس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67097" y="3383279"/>
            <a:ext cx="9409608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 smtClean="0">
                <a:cs typeface="B Yekan" panose="00000400000000000000" pitchFamily="2" charset="-78"/>
              </a:rPr>
              <a:t>برای تغییر </a:t>
            </a:r>
            <a:r>
              <a:rPr lang="en-US" dirty="0" smtClean="0">
                <a:cs typeface="B Yekan" panose="00000400000000000000" pitchFamily="2" charset="-78"/>
              </a:rPr>
              <a:t>class attribute </a:t>
            </a:r>
            <a:r>
              <a:rPr lang="fa-IR" dirty="0">
                <a:cs typeface="B Yekan" panose="00000400000000000000" pitchFamily="2" charset="-78"/>
              </a:rPr>
              <a:t> </a:t>
            </a:r>
            <a:r>
              <a:rPr lang="fa-IR" dirty="0" smtClean="0">
                <a:cs typeface="B Yekan" panose="00000400000000000000" pitchFamily="2" charset="-78"/>
              </a:rPr>
              <a:t>از شی استفاده نکنید، چون تنها یک </a:t>
            </a:r>
            <a:r>
              <a:rPr lang="en-US" dirty="0" smtClean="0">
                <a:cs typeface="B Yekan" panose="00000400000000000000" pitchFamily="2" charset="-78"/>
              </a:rPr>
              <a:t>instance attribute</a:t>
            </a:r>
            <a:r>
              <a:rPr lang="fa-IR" dirty="0" smtClean="0">
                <a:cs typeface="B Yekan" panose="00000400000000000000" pitchFamily="2" charset="-78"/>
              </a:rPr>
              <a:t> برای آن شی ایجاد می‌کند.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5380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0936" y="1443528"/>
            <a:ext cx="9144000" cy="724908"/>
          </a:xfrm>
        </p:spPr>
        <p:txBody>
          <a:bodyPr>
            <a:noAutofit/>
          </a:bodyPr>
          <a:lstStyle/>
          <a:p>
            <a:pPr algn="r" rtl="1"/>
            <a:r>
              <a:rPr lang="fa-IR" sz="3600" dirty="0" smtClean="0">
                <a:solidFill>
                  <a:schemeClr val="tx2"/>
                </a:solidFill>
                <a:cs typeface="B Yekan" panose="00000400000000000000" pitchFamily="2" charset="-78"/>
              </a:rPr>
              <a:t>تعریف کلاس:</a:t>
            </a:r>
            <a:endParaRPr lang="en-US" sz="36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39" y="2168436"/>
            <a:ext cx="10840963" cy="22005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962400" y="6144287"/>
            <a:ext cx="837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کلمه </a:t>
            </a:r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class</a:t>
            </a:r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مانند </a:t>
            </a:r>
            <a:r>
              <a:rPr lang="en-US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def</a:t>
            </a:r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یک دستور تجراپذیر است که موقع تعریف هیچ تاثیری بر کد نمی‌گذارد.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55797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375951" y="953588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متدها</a:t>
            </a:r>
          </a:p>
          <a:p>
            <a:r>
              <a:rPr lang="en-US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Methods</a:t>
            </a:r>
            <a:endParaRPr lang="en-US" sz="2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5951" y="2730136"/>
            <a:ext cx="9144000" cy="8229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2800" dirty="0" smtClean="0">
                <a:cs typeface="B Yekan" panose="00000400000000000000" pitchFamily="2" charset="-78"/>
              </a:rPr>
              <a:t>توابع درون کلاس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01687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375951" y="953588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متدها</a:t>
            </a:r>
          </a:p>
          <a:p>
            <a:r>
              <a:rPr lang="en-US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Methods</a:t>
            </a:r>
            <a:endParaRPr lang="en-US" sz="2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5951" y="2259873"/>
            <a:ext cx="9144000" cy="23382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ource Code Pro" panose="020B0509030403020204" pitchFamily="49" charset="0"/>
              </a:rPr>
              <a:t>Instance </a:t>
            </a:r>
            <a:r>
              <a:rPr lang="en-US" dirty="0" smtClean="0">
                <a:latin typeface="Source Code Pro" panose="020B0509030403020204" pitchFamily="49" charset="0"/>
              </a:rPr>
              <a:t>Method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/>
            </a:r>
            <a:br>
              <a:rPr lang="en-US" sz="2800" dirty="0">
                <a:latin typeface="Source Code Pro" panose="020B0509030403020204" pitchFamily="49" charset="0"/>
              </a:rPr>
            </a:br>
            <a:r>
              <a:rPr lang="en-US" dirty="0">
                <a:latin typeface="Source Code Pro" panose="020B0509030403020204" pitchFamily="49" charset="0"/>
              </a:rPr>
              <a:t>Class </a:t>
            </a:r>
            <a:r>
              <a:rPr lang="en-US" dirty="0" smtClean="0">
                <a:latin typeface="Source Code Pro" panose="020B0509030403020204" pitchFamily="49" charset="0"/>
              </a:rPr>
              <a:t>Method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/>
            </a:r>
            <a:br>
              <a:rPr lang="en-US" sz="2800" dirty="0">
                <a:latin typeface="Source Code Pro" panose="020B0509030403020204" pitchFamily="49" charset="0"/>
              </a:rPr>
            </a:br>
            <a:r>
              <a:rPr lang="en-US" dirty="0">
                <a:latin typeface="Source Code Pro" panose="020B0509030403020204" pitchFamily="49" charset="0"/>
              </a:rPr>
              <a:t>Static </a:t>
            </a:r>
            <a:r>
              <a:rPr lang="en-US" dirty="0" smtClean="0">
                <a:latin typeface="Source Code Pro" panose="020B0509030403020204" pitchFamily="49" charset="0"/>
              </a:rPr>
              <a:t>Method</a:t>
            </a:r>
            <a:r>
              <a:rPr lang="en-US" sz="2800" dirty="0">
                <a:latin typeface="Source Code Pro" panose="020B0509030403020204" pitchFamily="49" charset="0"/>
              </a:rPr>
              <a:t/>
            </a:r>
            <a:br>
              <a:rPr lang="en-US" sz="2800" dirty="0">
                <a:latin typeface="Source Code Pro" panose="020B0509030403020204" pitchFamily="49" charset="0"/>
              </a:rPr>
            </a:b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45491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375951" y="953588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متدها</a:t>
            </a:r>
          </a:p>
          <a:p>
            <a:r>
              <a:rPr lang="en-US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Methods</a:t>
            </a:r>
            <a:endParaRPr lang="en-US" sz="2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375951" y="2259873"/>
            <a:ext cx="9144000" cy="23382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ource Code Pro" panose="020B0509030403020204" pitchFamily="49" charset="0"/>
              </a:rPr>
              <a:t>Instance </a:t>
            </a:r>
            <a:r>
              <a:rPr lang="en-US" dirty="0" smtClean="0">
                <a:latin typeface="Source Code Pro" panose="020B0509030403020204" pitchFamily="49" charset="0"/>
              </a:rPr>
              <a:t>Method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/>
            </a:r>
            <a:br>
              <a:rPr lang="en-US" sz="2800" dirty="0">
                <a:latin typeface="Source Code Pro" panose="020B0509030403020204" pitchFamily="49" charset="0"/>
              </a:rPr>
            </a:br>
            <a:r>
              <a:rPr lang="en-US" dirty="0">
                <a:latin typeface="Source Code Pro" panose="020B0509030403020204" pitchFamily="49" charset="0"/>
              </a:rPr>
              <a:t>Class </a:t>
            </a:r>
            <a:r>
              <a:rPr lang="en-US" dirty="0" smtClean="0">
                <a:latin typeface="Source Code Pro" panose="020B0509030403020204" pitchFamily="49" charset="0"/>
              </a:rPr>
              <a:t>Method</a:t>
            </a:r>
          </a:p>
          <a:p>
            <a:r>
              <a:rPr lang="en-US" sz="2800" dirty="0">
                <a:latin typeface="Source Code Pro" panose="020B0509030403020204" pitchFamily="49" charset="0"/>
              </a:rPr>
              <a:t/>
            </a:r>
            <a:br>
              <a:rPr lang="en-US" sz="2800" dirty="0">
                <a:latin typeface="Source Code Pro" panose="020B0509030403020204" pitchFamily="49" charset="0"/>
              </a:rPr>
            </a:br>
            <a:r>
              <a:rPr lang="en-US" dirty="0">
                <a:latin typeface="Source Code Pro" panose="020B0509030403020204" pitchFamily="49" charset="0"/>
              </a:rPr>
              <a:t>Static </a:t>
            </a:r>
            <a:r>
              <a:rPr lang="en-US" dirty="0" smtClean="0">
                <a:latin typeface="Source Code Pro" panose="020B0509030403020204" pitchFamily="49" charset="0"/>
              </a:rPr>
              <a:t>Method</a:t>
            </a:r>
            <a:r>
              <a:rPr lang="en-US" sz="2800" dirty="0">
                <a:latin typeface="Source Code Pro" panose="020B0509030403020204" pitchFamily="49" charset="0"/>
              </a:rPr>
              <a:t/>
            </a:r>
            <a:br>
              <a:rPr lang="en-US" sz="2800" dirty="0">
                <a:latin typeface="Source Code Pro" panose="020B0509030403020204" pitchFamily="49" charset="0"/>
              </a:rPr>
            </a:b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810118" y="3962792"/>
            <a:ext cx="2820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>
                <a:solidFill>
                  <a:srgbClr val="252525"/>
                </a:solidFill>
                <a:latin typeface="vazir"/>
                <a:cs typeface="B Yekan" panose="00000400000000000000" pitchFamily="2" charset="-78"/>
              </a:rPr>
              <a:t>کاری مستقل از رفتار کلی کلاس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36689" y="3243505"/>
            <a:ext cx="18421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>
                <a:solidFill>
                  <a:srgbClr val="252525"/>
                </a:solidFill>
                <a:latin typeface="vazir"/>
                <a:cs typeface="B Yekan" panose="00000400000000000000" pitchFamily="2" charset="-78"/>
              </a:rPr>
              <a:t>پیاده‌سازی در کلاس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36689" y="2279250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>
                <a:solidFill>
                  <a:srgbClr val="252525"/>
                </a:solidFill>
                <a:latin typeface="vazir"/>
                <a:cs typeface="B Yekan" panose="00000400000000000000" pitchFamily="2" charset="-78"/>
              </a:rPr>
              <a:t>پیاده‌سازی در نمونه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198559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720721" y="587828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متدها</a:t>
            </a:r>
          </a:p>
          <a:p>
            <a:r>
              <a:rPr lang="en-US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Methods</a:t>
            </a:r>
            <a:endParaRPr lang="en-US" sz="28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889" y="2328932"/>
            <a:ext cx="9859665" cy="358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2805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720721" y="587828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>متد 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شی </a:t>
            </a:r>
          </a:p>
          <a:p>
            <a:pPr rtl="1"/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Instance Method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84309" y="3244334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000" dirty="0"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8144" y="2741097"/>
            <a:ext cx="5320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>
                <a:solidFill>
                  <a:srgbClr val="252525"/>
                </a:solidFill>
                <a:latin typeface="vazir"/>
                <a:cs typeface="B Yekan" panose="00000400000000000000" pitchFamily="2" charset="-78"/>
              </a:rPr>
              <a:t>این نوع متد همواره می‌بایست حداقل یک پارامتر داشته باشد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73311" y="4287991"/>
            <a:ext cx="2135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>
                <a:latin typeface="Source Code Pro" panose="020B0509030403020204" pitchFamily="49" charset="0"/>
                <a:cs typeface="B Yekan" panose="00000400000000000000" pitchFamily="2" charset="-78"/>
              </a:rPr>
              <a:t>معمولا </a:t>
            </a:r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self</a:t>
            </a:r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نام‌گذاری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98164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720721" y="587828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>متد 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شی </a:t>
            </a:r>
          </a:p>
          <a:p>
            <a:pPr rtl="1"/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Instance Method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84309" y="3244334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000" dirty="0"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721" y="1695940"/>
            <a:ext cx="8135485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72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720721" y="587828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>متد 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شی </a:t>
            </a:r>
          </a:p>
          <a:p>
            <a:pPr rtl="1"/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Instance Method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84309" y="3244334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000" dirty="0"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400" y="2729914"/>
            <a:ext cx="7983064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3693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720721" y="587828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>متد 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شی </a:t>
            </a:r>
          </a:p>
          <a:p>
            <a:pPr rtl="1"/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Instance Method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84309" y="3244334"/>
            <a:ext cx="1847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000" dirty="0"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67394" y="2998113"/>
            <a:ext cx="8473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dirty="0">
                <a:latin typeface="Source Code Pro" panose="020B0509030403020204" pitchFamily="49" charset="0"/>
                <a:cs typeface="B Yekan" panose="00000400000000000000" pitchFamily="2" charset="-78"/>
              </a:rPr>
              <a:t>Instance Method‌</a:t>
            </a:r>
            <a:r>
              <a:rPr lang="fa-IR" dirty="0">
                <a:latin typeface="Source Code Pro" panose="020B0509030403020204" pitchFamily="49" charset="0"/>
                <a:cs typeface="B Yekan" panose="00000400000000000000" pitchFamily="2" charset="-78"/>
              </a:rPr>
              <a:t>ها تنها می‌توانند توسط اشیا فراخوانی شوند. روند فراخوانی یک متد توسط شی نیز به صورت </a:t>
            </a:r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زیر می‌باشد:</a:t>
            </a:r>
          </a:p>
        </p:txBody>
      </p:sp>
      <p:sp>
        <p:nvSpPr>
          <p:cNvPr id="6" name="Rectangle 5"/>
          <p:cNvSpPr/>
          <p:nvPr/>
        </p:nvSpPr>
        <p:spPr>
          <a:xfrm>
            <a:off x="4463674" y="4550620"/>
            <a:ext cx="3355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latin typeface="Source Code Pro" panose="020B0509030403020204" pitchFamily="49" charset="0"/>
              </a:rPr>
              <a:t>object_name.method_name</a:t>
            </a:r>
            <a:endParaRPr lang="fa-IR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514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720721" y="587828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>متد 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کلاس</a:t>
            </a:r>
            <a:endParaRPr lang="en-US" sz="28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rtl="1"/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Class Method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66" y="1801527"/>
            <a:ext cx="10850489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4072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720721" y="587828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>متد 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کلاس</a:t>
            </a:r>
            <a:endParaRPr lang="en-US" sz="28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rtl="1"/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Class Method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34" y="3100931"/>
            <a:ext cx="10955279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02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9602" y="1454682"/>
            <a:ext cx="9144000" cy="724908"/>
          </a:xfrm>
        </p:spPr>
        <p:txBody>
          <a:bodyPr>
            <a:noAutofit/>
          </a:bodyPr>
          <a:lstStyle/>
          <a:p>
            <a:pPr algn="r" rtl="1"/>
            <a:r>
              <a:rPr lang="fa-IR" sz="2800" dirty="0" smtClean="0">
                <a:solidFill>
                  <a:schemeClr val="tx2"/>
                </a:solidFill>
                <a:cs typeface="B Yekan" panose="00000400000000000000" pitchFamily="2" charset="-78"/>
              </a:rPr>
              <a:t>نوع هر کلاس </a:t>
            </a:r>
            <a:r>
              <a:rPr lang="en-US" sz="2800" dirty="0" smtClean="0">
                <a:solidFill>
                  <a:schemeClr val="tx2"/>
                </a:solidFill>
                <a:cs typeface="B Yekan" panose="00000400000000000000" pitchFamily="2" charset="-78"/>
              </a:rPr>
              <a:t>type</a:t>
            </a:r>
            <a:r>
              <a:rPr lang="fa-IR" sz="2800" dirty="0">
                <a:solidFill>
                  <a:schemeClr val="tx2"/>
                </a:solidFill>
                <a:cs typeface="B Yekan" panose="00000400000000000000" pitchFamily="2" charset="-78"/>
              </a:rPr>
              <a:t> </a:t>
            </a:r>
            <a:r>
              <a:rPr lang="fa-IR" sz="2800" dirty="0" smtClean="0">
                <a:solidFill>
                  <a:schemeClr val="tx2"/>
                </a:solidFill>
                <a:cs typeface="B Yekan" panose="00000400000000000000" pitchFamily="2" charset="-78"/>
              </a:rPr>
              <a:t>است</a:t>
            </a:r>
            <a:endParaRPr lang="en-US" sz="28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25" y="2418027"/>
            <a:ext cx="10774279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256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720721" y="587828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>متد 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کلاس</a:t>
            </a:r>
            <a:endParaRPr lang="en-US" sz="28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rtl="1"/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Class Method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85590" y="2534193"/>
            <a:ext cx="9144000" cy="19986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0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روش دسترسی به متدهای کلاس:</a:t>
            </a:r>
          </a:p>
          <a:p>
            <a:pPr algn="r"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از طریق نام کلاس</a:t>
            </a:r>
          </a:p>
          <a:p>
            <a:pPr algn="r"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از طریق نام نمونه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402509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720721" y="587828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>متد 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ایستا</a:t>
            </a:r>
          </a:p>
          <a:p>
            <a:pPr rtl="1"/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Static Method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68245" y="2900654"/>
            <a:ext cx="29770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12121"/>
                </a:solidFill>
                <a:latin typeface="Source Code Pro" panose="020B0509030403020204" pitchFamily="49" charset="0"/>
              </a:rPr>
              <a:t>@</a:t>
            </a:r>
            <a:r>
              <a:rPr lang="en-US" sz="2800" dirty="0" err="1" smtClean="0">
                <a:solidFill>
                  <a:srgbClr val="212121"/>
                </a:solidFill>
                <a:latin typeface="Source Code Pro" panose="020B0509030403020204" pitchFamily="49" charset="0"/>
              </a:rPr>
              <a:t>staticmethod</a:t>
            </a:r>
            <a:endParaRPr lang="en-US" sz="2800" dirty="0">
              <a:latin typeface="Source Code Pro" panose="020B0509030403020204" pitchFamily="49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356793" y="2963706"/>
            <a:ext cx="9144000" cy="449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با استفاده از دکورتور: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02020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720721" y="587828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>متد 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ایستا</a:t>
            </a:r>
          </a:p>
          <a:p>
            <a:pPr rtl="1"/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Static Method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68245" y="2900654"/>
            <a:ext cx="29770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212121"/>
                </a:solidFill>
                <a:latin typeface="Source Code Pro" panose="020B0509030403020204" pitchFamily="49" charset="0"/>
              </a:rPr>
              <a:t>@</a:t>
            </a:r>
            <a:r>
              <a:rPr lang="en-US" sz="2800" dirty="0" err="1" smtClean="0">
                <a:solidFill>
                  <a:srgbClr val="212121"/>
                </a:solidFill>
                <a:latin typeface="Source Code Pro" panose="020B0509030403020204" pitchFamily="49" charset="0"/>
              </a:rPr>
              <a:t>staticmethod</a:t>
            </a:r>
            <a:endParaRPr lang="en-US" sz="2800" dirty="0">
              <a:latin typeface="Source Code Pro" panose="020B0509030403020204" pitchFamily="49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4356793" y="2963706"/>
            <a:ext cx="9144000" cy="449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با استفاده از دکورتور: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78330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720721" y="587828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>متد 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ایستا</a:t>
            </a:r>
          </a:p>
          <a:p>
            <a:pPr rtl="1"/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Static Method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720721" y="2679121"/>
            <a:ext cx="9144000" cy="449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sz="2800" dirty="0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این متد نه از کلاس اطلاعی دارد و نه نمونه</a:t>
            </a:r>
            <a:endParaRPr lang="en-US" sz="2800" dirty="0">
              <a:solidFill>
                <a:schemeClr val="accent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720721" y="3658835"/>
            <a:ext cx="9144000" cy="11744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28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cls</a:t>
            </a:r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, self</a:t>
            </a:r>
          </a:p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به آن داده نمی‌شود.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628245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720721" y="587828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>متد 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ایستا</a:t>
            </a:r>
          </a:p>
          <a:p>
            <a:pPr rtl="1"/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Static Method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0907"/>
            <a:ext cx="8964276" cy="48679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276" y="5577817"/>
            <a:ext cx="3200246" cy="101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24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720721" y="587828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>متد 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ایستا</a:t>
            </a:r>
          </a:p>
          <a:p>
            <a:pPr rtl="1"/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Static Method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864414" y="2847701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می‌توان به آن از طریق نام کلاس و نمونه دسترسی داشت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972623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720721" y="587828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Hash</a:t>
            </a:r>
          </a:p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هش شی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2" name="Oval 1"/>
          <p:cNvSpPr/>
          <p:nvPr/>
        </p:nvSpPr>
        <p:spPr>
          <a:xfrm>
            <a:off x="1580992" y="2481943"/>
            <a:ext cx="2534194" cy="2534194"/>
          </a:xfrm>
          <a:prstGeom prst="ellips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-1723911" y="3455123"/>
            <a:ext cx="9144000" cy="5878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شی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cxnSp>
        <p:nvCxnSpPr>
          <p:cNvPr id="4" name="Straight Arrow Connector 3"/>
          <p:cNvCxnSpPr>
            <a:stCxn id="2" idx="6"/>
          </p:cNvCxnSpPr>
          <p:nvPr/>
        </p:nvCxnSpPr>
        <p:spPr>
          <a:xfrm>
            <a:off x="4115186" y="3749040"/>
            <a:ext cx="3304903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550718" y="3301636"/>
            <a:ext cx="3722914" cy="8948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4893963" y="3528205"/>
            <a:ext cx="9144000" cy="5147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sd7er8377dhshf23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738451" y="6216134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ource Code Pro" panose="020B0509030403020204" pitchFamily="49" charset="0"/>
              </a:rPr>
              <a:t>Hash collision 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166455" y="6216134"/>
            <a:ext cx="1680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 smtClean="0">
                <a:solidFill>
                  <a:schemeClr val="bg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را حواسمان باشد.</a:t>
            </a:r>
            <a:endParaRPr lang="en-US" dirty="0">
              <a:solidFill>
                <a:schemeClr val="bg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900107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720721" y="587828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Hash</a:t>
            </a:r>
          </a:p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هش شی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50" y="1815354"/>
            <a:ext cx="8187386" cy="4625788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5704892" y="5882293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sz="1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پایتون ممکن است هش منفی بدهد</a:t>
            </a:r>
          </a:p>
        </p:txBody>
      </p:sp>
    </p:spTree>
    <p:extLst>
      <p:ext uri="{BB962C8B-B14F-4D97-AF65-F5344CB8AC3E}">
        <p14:creationId xmlns:p14="http://schemas.microsoft.com/office/powerpoint/2010/main" val="25352574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341898" y="326571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شی</a:t>
            </a:r>
          </a:p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28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hashable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1341898" y="2194560"/>
            <a:ext cx="9144000" cy="561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ورودی پایتون باید قابل </a:t>
            </a:r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hash</a:t>
            </a:r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یا </a:t>
            </a:r>
            <a:r>
              <a:rPr lang="en-US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hashable</a:t>
            </a:r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باشد.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1341898" y="3500845"/>
            <a:ext cx="9144000" cy="561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dirty="0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هر شی‌ای که تغییرناپذیر باشد، </a:t>
            </a:r>
            <a:r>
              <a:rPr lang="en-US" dirty="0" err="1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hashable</a:t>
            </a:r>
            <a:r>
              <a:rPr lang="fa-IR" dirty="0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می‌باشد.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1341898" y="5140234"/>
            <a:ext cx="9144000" cy="561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dirty="0" smtClean="0">
                <a:solidFill>
                  <a:schemeClr val="accent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__hash__</a:t>
            </a:r>
            <a:endParaRPr lang="fa-IR" dirty="0" smtClean="0">
              <a:solidFill>
                <a:schemeClr val="accent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1341898" y="5701937"/>
            <a:ext cx="9144000" cy="561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جزو متدهای خاص است</a:t>
            </a:r>
          </a:p>
        </p:txBody>
      </p:sp>
    </p:spTree>
    <p:extLst>
      <p:ext uri="{BB962C8B-B14F-4D97-AF65-F5344CB8AC3E}">
        <p14:creationId xmlns:p14="http://schemas.microsoft.com/office/powerpoint/2010/main" val="7571781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341898" y="326571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شی</a:t>
            </a:r>
          </a:p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28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hashable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534" y="2392637"/>
            <a:ext cx="10282727" cy="258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7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8867" y="1271802"/>
            <a:ext cx="9144000" cy="724908"/>
          </a:xfrm>
        </p:spPr>
        <p:txBody>
          <a:bodyPr>
            <a:noAutofit/>
          </a:bodyPr>
          <a:lstStyle/>
          <a:p>
            <a:pPr rtl="1"/>
            <a:r>
              <a:rPr lang="fa-IR" sz="2800" dirty="0" smtClean="0">
                <a:solidFill>
                  <a:schemeClr val="tx2"/>
                </a:solidFill>
                <a:cs typeface="B Yekan" panose="00000400000000000000" pitchFamily="2" charset="-78"/>
              </a:rPr>
              <a:t>نوشتن نام کلاس</a:t>
            </a:r>
            <a:endParaRPr lang="en-US" sz="28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7130" y="3272973"/>
            <a:ext cx="97274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sz="2400" dirty="0" smtClean="0">
                <a:solidFill>
                  <a:srgbClr val="5C6BC0"/>
                </a:solidFill>
                <a:latin typeface="Source Code Pro" panose="020B0509030403020204" pitchFamily="49" charset="0"/>
                <a:cs typeface="B Yekan" panose="00000400000000000000" pitchFamily="2" charset="-78"/>
                <a:hlinkClick r:id="rId2"/>
              </a:rPr>
              <a:t>PEP 8</a:t>
            </a:r>
            <a:r>
              <a:rPr lang="en-US" sz="2400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2400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برای </a:t>
            </a:r>
            <a:r>
              <a:rPr lang="fa-IR" sz="2400" dirty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نوشتن نام کلاس از شیوه </a:t>
            </a:r>
            <a:r>
              <a:rPr lang="en-US" sz="2400" dirty="0" err="1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CapitalizedWords</a:t>
            </a:r>
            <a:r>
              <a:rPr lang="fa-IR" sz="2400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استفاده </a:t>
            </a:r>
            <a:r>
              <a:rPr lang="fa-IR" sz="2400" dirty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شود.</a:t>
            </a:r>
          </a:p>
          <a:p>
            <a:pPr algn="r" rtl="1"/>
            <a:r>
              <a:rPr lang="fa-IR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/>
            </a:r>
            <a:br>
              <a:rPr lang="fa-IR" sz="2400" dirty="0">
                <a:latin typeface="Source Code Pro" panose="020B0509030403020204" pitchFamily="49" charset="0"/>
                <a:cs typeface="B Yekan" panose="00000400000000000000" pitchFamily="2" charset="-78"/>
              </a:rPr>
            </a:b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594383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435995" y="770708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کاربرد</a:t>
            </a:r>
          </a:p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hash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30514" y="3048391"/>
            <a:ext cx="2396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52525"/>
                </a:solidFill>
                <a:latin typeface="Source Code Pro" panose="020B0509030403020204" pitchFamily="49" charset="0"/>
              </a:rPr>
              <a:t> Hash table </a:t>
            </a:r>
            <a:endParaRPr lang="en-US" sz="2400" dirty="0"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73668" y="3070664"/>
            <a:ext cx="3206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ساختار دیکشنری و مجموعه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722220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435995" y="770708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کاربرد</a:t>
            </a:r>
          </a:p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hash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38885" y="2522024"/>
            <a:ext cx="6138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اگر دو مقدار برابر باشند هش یکسانی خواهند داشت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8885" y="3759298"/>
            <a:ext cx="6319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اگر هش دو مقدار یکسان باشد ممکن است برابر باشند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596057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435995" y="770708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__</a:t>
            </a:r>
            <a:r>
              <a:rPr lang="en-US" sz="28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eq</a:t>
            </a:r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__ , __hash__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2232" y="3122915"/>
            <a:ext cx="10251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اگر </a:t>
            </a:r>
            <a:r>
              <a:rPr lang="en-US" sz="2400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__</a:t>
            </a:r>
            <a:r>
              <a:rPr lang="en-US" sz="2400" dirty="0" err="1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eq</a:t>
            </a:r>
            <a:r>
              <a:rPr lang="en-US" sz="2400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__</a:t>
            </a:r>
            <a:r>
              <a:rPr lang="fa-IR" sz="2400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را پیاده سازی کردیم ولی </a:t>
            </a:r>
            <a:r>
              <a:rPr lang="en-US" sz="2400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__hash__</a:t>
            </a:r>
            <a:r>
              <a:rPr lang="fa-IR" sz="2400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را نه، اشیا </a:t>
            </a:r>
            <a:r>
              <a:rPr lang="en-US" sz="2400" dirty="0" err="1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hashable</a:t>
            </a:r>
            <a:r>
              <a:rPr lang="fa-IR" sz="2400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نخواهند بود.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608146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435995" y="770708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__</a:t>
            </a:r>
            <a:r>
              <a:rPr lang="en-US" sz="28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eq</a:t>
            </a:r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__ , __hash__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2593" y="3122915"/>
            <a:ext cx="99711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400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بهتر است هنگام پیاده‌سازی </a:t>
            </a:r>
            <a:r>
              <a:rPr lang="en-US" sz="2400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__hash__</a:t>
            </a:r>
            <a:r>
              <a:rPr lang="fa-IR" sz="2400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، متد </a:t>
            </a:r>
            <a:r>
              <a:rPr lang="en-US" sz="2400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__</a:t>
            </a:r>
            <a:r>
              <a:rPr lang="en-US" sz="2400" dirty="0" err="1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eq</a:t>
            </a:r>
            <a:r>
              <a:rPr lang="en-US" sz="2400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__</a:t>
            </a:r>
            <a:r>
              <a:rPr lang="fa-IR" sz="2400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را نیز پیاده‌سازی نماییم تا مقایسه ممکن شود.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861043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435995" y="770708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نتیجه‌ی </a:t>
            </a:r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__</a:t>
            </a:r>
            <a:r>
              <a:rPr lang="en-US" sz="28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eq</a:t>
            </a:r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__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62593" y="3122915"/>
            <a:ext cx="997116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000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نتیجه‌ی </a:t>
            </a:r>
            <a:r>
              <a:rPr lang="en-US" sz="2000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__</a:t>
            </a:r>
            <a:r>
              <a:rPr lang="en-US" sz="2000" dirty="0" err="1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eq</a:t>
            </a:r>
            <a:r>
              <a:rPr lang="en-US" sz="2000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__</a:t>
            </a:r>
            <a:r>
              <a:rPr lang="fa-IR" sz="2000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اگر </a:t>
            </a:r>
            <a:r>
              <a:rPr lang="en-US" sz="2000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True</a:t>
            </a:r>
            <a:r>
              <a:rPr lang="fa-IR" sz="2000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بود:</a:t>
            </a:r>
          </a:p>
          <a:p>
            <a:pPr algn="r" rtl="1"/>
            <a:r>
              <a:rPr lang="fa-IR" sz="2000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یعنی</a:t>
            </a:r>
            <a:r>
              <a:rPr lang="en-US" sz="2000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2000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2000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x is y</a:t>
            </a:r>
            <a:r>
              <a:rPr lang="fa-IR" sz="2000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و </a:t>
            </a:r>
            <a:r>
              <a:rPr lang="en-US" sz="2000" dirty="0" smtClean="0">
                <a:solidFill>
                  <a:srgbClr val="252525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hash(x)==hash(y)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535510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435995" y="770708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نتیجه‌ی </a:t>
            </a:r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__</a:t>
            </a:r>
            <a:r>
              <a:rPr lang="en-US" sz="28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eq</a:t>
            </a:r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__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30" y="1746415"/>
            <a:ext cx="8983329" cy="420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337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435995" y="770708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نتیجه‌ی </a:t>
            </a:r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__</a:t>
            </a:r>
            <a:r>
              <a:rPr lang="en-US" sz="28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eq</a:t>
            </a:r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__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721" y="1438978"/>
            <a:ext cx="8217170" cy="404739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995" y="5514534"/>
            <a:ext cx="8475067" cy="113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419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435995" y="770708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>وراثت </a:t>
            </a:r>
            <a:endParaRPr lang="en-US" sz="28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rtl="1"/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Inheritance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936" y="2614435"/>
            <a:ext cx="8726118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576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435995" y="770708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>وراثت </a:t>
            </a:r>
            <a:endParaRPr lang="en-US" sz="28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rtl="1"/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Inheritance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13" y="2575247"/>
            <a:ext cx="8726118" cy="254353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637856" y="2835798"/>
            <a:ext cx="3217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52525"/>
                </a:solidFill>
                <a:latin typeface="Source Code Pro" panose="020B0509030403020204" pitchFamily="49" charset="0"/>
              </a:rPr>
              <a:t>base class </a:t>
            </a:r>
            <a:r>
              <a:rPr lang="en-US" dirty="0" smtClean="0">
                <a:solidFill>
                  <a:srgbClr val="252525"/>
                </a:solidFill>
                <a:latin typeface="Source Code Pro" panose="020B0509030403020204" pitchFamily="49" charset="0"/>
              </a:rPr>
              <a:t> superclass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67937" y="5090082"/>
            <a:ext cx="355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52525"/>
                </a:solidFill>
                <a:latin typeface="Source Code Pro" panose="020B0509030403020204" pitchFamily="49" charset="0"/>
              </a:rPr>
              <a:t>derived class </a:t>
            </a:r>
            <a:r>
              <a:rPr lang="fa-IR" dirty="0">
                <a:solidFill>
                  <a:srgbClr val="252525"/>
                </a:solidFill>
                <a:latin typeface="Source Code Pro" panose="020B0509030403020204" pitchFamily="49" charset="0"/>
              </a:rPr>
              <a:t> </a:t>
            </a:r>
            <a:r>
              <a:rPr lang="en-US" dirty="0" smtClean="0">
                <a:solidFill>
                  <a:srgbClr val="252525"/>
                </a:solidFill>
                <a:latin typeface="Source Code Pro" panose="020B0509030403020204" pitchFamily="49" charset="0"/>
              </a:rPr>
              <a:t>subclasses</a:t>
            </a:r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7867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5629172" y="182880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>وراثت </a:t>
            </a:r>
            <a:endParaRPr lang="en-US" sz="28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rtl="1"/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Inheritance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7416801" cy="67681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268" y="5062923"/>
            <a:ext cx="3839111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7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8867" y="1271802"/>
            <a:ext cx="9144000" cy="724908"/>
          </a:xfrm>
        </p:spPr>
        <p:txBody>
          <a:bodyPr>
            <a:noAutofit/>
          </a:bodyPr>
          <a:lstStyle/>
          <a:p>
            <a:pPr rtl="1"/>
            <a:r>
              <a:rPr lang="fa-IR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>محتویات 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کلاس</a:t>
            </a:r>
            <a:endParaRPr lang="fa-IR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9484" y="2894151"/>
            <a:ext cx="972747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800" dirty="0" smtClean="0">
                <a:solidFill>
                  <a:srgbClr val="5C6BC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رفتار : متدها</a:t>
            </a:r>
            <a:r>
              <a:rPr lang="en-US" sz="2800" dirty="0" smtClean="0">
                <a:solidFill>
                  <a:srgbClr val="5C6BC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methods </a:t>
            </a:r>
            <a:endParaRPr lang="fa-IR" sz="2800" dirty="0" smtClean="0">
              <a:solidFill>
                <a:srgbClr val="5C6BC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r>
              <a:rPr lang="fa-IR" sz="2800" dirty="0" smtClean="0">
                <a:solidFill>
                  <a:srgbClr val="5C6BC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صفات (ویژگی‌ها): </a:t>
            </a:r>
            <a:r>
              <a:rPr lang="en-US" sz="2800" dirty="0" smtClean="0">
                <a:solidFill>
                  <a:srgbClr val="5C6BC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attributes 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278557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5629172" y="182880"/>
            <a:ext cx="9144000" cy="975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sz="2800" dirty="0">
                <a:latin typeface="Source Code Pro" panose="020B0509030403020204" pitchFamily="49" charset="0"/>
                <a:cs typeface="B Yekan" panose="00000400000000000000" pitchFamily="2" charset="-78"/>
              </a:rPr>
              <a:t>وراثت </a:t>
            </a:r>
            <a:endParaRPr lang="en-US" sz="28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rtl="1"/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Inheritance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2463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8867" y="1271802"/>
            <a:ext cx="9144000" cy="724908"/>
          </a:xfrm>
        </p:spPr>
        <p:txBody>
          <a:bodyPr>
            <a:noAutofit/>
          </a:bodyPr>
          <a:lstStyle/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تعریف زیر نیز درست است</a:t>
            </a:r>
          </a:p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برای وراثت</a:t>
            </a:r>
            <a:endParaRPr lang="fa-IR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385" y="2254589"/>
            <a:ext cx="10840963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4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8866" y="801539"/>
            <a:ext cx="9144000" cy="724908"/>
          </a:xfrm>
        </p:spPr>
        <p:txBody>
          <a:bodyPr>
            <a:noAutofit/>
          </a:bodyPr>
          <a:lstStyle/>
          <a:p>
            <a:pPr rtl="1"/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نمونه‌سازی</a:t>
            </a:r>
            <a:endParaRPr lang="en-US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rtl="1"/>
            <a:r>
              <a:rPr lang="fa-IR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(Instantiation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endParaRPr lang="fa-IR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986" y="1992691"/>
            <a:ext cx="10774279" cy="302937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413760" y="5888224"/>
            <a:ext cx="77157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dirty="0">
                <a:solidFill>
                  <a:srgbClr val="252525"/>
                </a:solidFill>
                <a:latin typeface="vazir"/>
                <a:cs typeface="B Yekan" panose="00000400000000000000" pitchFamily="2" charset="-78"/>
              </a:rPr>
              <a:t>فراخوانی نام کلاس - همچون فراخوانی یک تابع - یک شی از آن کلاس ایجاد می‌گرد.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8490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8866" y="801539"/>
            <a:ext cx="9144000" cy="724908"/>
          </a:xfrm>
        </p:spPr>
        <p:txBody>
          <a:bodyPr>
            <a:noAutofit/>
          </a:bodyPr>
          <a:lstStyle/>
          <a:p>
            <a:pPr rtl="1"/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نمونه‌سازی</a:t>
            </a:r>
            <a:endParaRPr lang="en-US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rtl="1"/>
            <a:r>
              <a:rPr lang="fa-IR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(Instantiation</a:t>
            </a:r>
            <a:r>
              <a:rPr lang="en-US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endParaRPr lang="fa-IR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31593" y="2983076"/>
            <a:ext cx="54585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>
                <a:solidFill>
                  <a:srgbClr val="252525"/>
                </a:solidFill>
                <a:latin typeface="vazir"/>
                <a:cs typeface="B Yekan" panose="00000400000000000000" pitchFamily="2" charset="-78"/>
              </a:rPr>
              <a:t>از هر کلاس می‌توان بی‌نهایت نمونه‌سازی داشت</a:t>
            </a:r>
            <a:endParaRPr lang="en-US" sz="24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6861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710</Words>
  <Application>Microsoft Office PowerPoint</Application>
  <PresentationFormat>Widescreen</PresentationFormat>
  <Paragraphs>177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B Yekan</vt:lpstr>
      <vt:lpstr>Calibri</vt:lpstr>
      <vt:lpstr>Calibri Light</vt:lpstr>
      <vt:lpstr>Source Code Pro</vt:lpstr>
      <vt:lpstr>vazir</vt:lpstr>
      <vt:lpstr>Office Theme</vt:lpstr>
      <vt:lpstr>معرفی کلاس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386</cp:revision>
  <dcterms:created xsi:type="dcterms:W3CDTF">2023-01-04T18:03:08Z</dcterms:created>
  <dcterms:modified xsi:type="dcterms:W3CDTF">2023-02-22T10:59:27Z</dcterms:modified>
</cp:coreProperties>
</file>