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CA34-A781-4867-B1F0-8A68915E21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42ED-693B-4484-BFD1-6B497C074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atterns.guide/gang-of-fou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07" y="2424689"/>
            <a:ext cx="9144000" cy="92810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Source Code Pro" panose="020B0509030403020204" pitchFamily="49" charset="0"/>
              </a:rPr>
              <a:t>Design Patterns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97239" y="2431748"/>
            <a:ext cx="3391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36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تله پهن شد!</a:t>
            </a:r>
            <a:endParaRPr lang="en-US" sz="3600" dirty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02291" y="3207811"/>
            <a:ext cx="74562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اگر بخواهیم لاگ را فیلتر کنیم و آن را به جای فایل به </a:t>
            </a:r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socket</a:t>
            </a:r>
            <a:r>
              <a:rPr lang="fa-IR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ببریم چه می‌شود؟</a:t>
            </a:r>
            <a:endParaRPr lang="en-US" sz="2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475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31927" y="2999875"/>
            <a:ext cx="61106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0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که یک </a:t>
            </a:r>
            <a:r>
              <a:rPr lang="en-US" sz="24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subclass</a:t>
            </a:r>
            <a:r>
              <a:rPr lang="fa-IR" sz="24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ای است با ترکیب دو کلاس دیگر شاید جواب دهد ولی چند نوع فیلتر دیگر نیز نیاز است</a:t>
            </a:r>
            <a:endParaRPr lang="en-US" sz="2400" dirty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58" y="1851299"/>
            <a:ext cx="3441837" cy="6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2985" y="2411848"/>
            <a:ext cx="806858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شاید دولوپر نیاز به کلاس دیگری نداشته باشد ولی به صورت کلی </a:t>
            </a:r>
          </a:p>
          <a:p>
            <a:pPr algn="ctr" rtl="1"/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3×2=6</a:t>
            </a:r>
            <a:endParaRPr lang="fa-IR" sz="2800" b="1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 rtl="1"/>
            <a:r>
              <a:rPr lang="fa-IR" sz="28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کلاس</a:t>
            </a:r>
            <a:r>
              <a:rPr lang="en-US" sz="28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لازم داریم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7" y="3735287"/>
            <a:ext cx="11012437" cy="1257475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2985" y="5484172"/>
            <a:ext cx="806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تعداد کلاس‌ها به صورت هندسی افزایش خواهد یافت</a:t>
            </a:r>
            <a:endParaRPr lang="fa-IR" sz="2800" dirty="0" smtClean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5704" y="6067915"/>
            <a:ext cx="790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“proliferation of classes” and “explosion of subclasses”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0803" y="2925863"/>
            <a:ext cx="806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این همان حالت فیلتر کردن دیجی کالا می‌باشد</a:t>
            </a:r>
            <a:endParaRPr lang="fa-IR" sz="2800" dirty="0" smtClean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60803" y="3604736"/>
            <a:ext cx="806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سایز، اندازه، قیمت، برند و...</a:t>
            </a:r>
            <a:endParaRPr lang="fa-IR" sz="2800" dirty="0" smtClean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688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0803" y="2925863"/>
            <a:ext cx="806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این مساله را باید متوجه شویم:</a:t>
            </a:r>
            <a:endParaRPr lang="fa-IR" sz="2800" dirty="0" smtClean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59097" y="3387528"/>
            <a:ext cx="806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B0F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کلاسی که مسولیت فیلتر کردن و ایجاد لاگ را دارد پیچیده است</a:t>
            </a:r>
            <a:endParaRPr lang="fa-IR" sz="2800" dirty="0" smtClean="0">
              <a:solidFill>
                <a:srgbClr val="00B0F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849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0803" y="2768908"/>
            <a:ext cx="80685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در شی‌گرایی مدرن در </a:t>
            </a:r>
          </a:p>
          <a:p>
            <a:pPr algn="ctr" rtl="1"/>
            <a:r>
              <a:rPr lang="en-US" sz="2400" dirty="0">
                <a:latin typeface="Source Code Pro" panose="020B0509030403020204" pitchFamily="49" charset="0"/>
              </a:rPr>
              <a:t>“Single </a:t>
            </a:r>
            <a:r>
              <a:rPr lang="en-US" sz="2400" dirty="0" smtClean="0">
                <a:latin typeface="Source Code Pro" panose="020B0509030403020204" pitchFamily="49" charset="0"/>
              </a:rPr>
              <a:t>Responsibility </a:t>
            </a:r>
            <a:r>
              <a:rPr lang="en-US" sz="2400" dirty="0">
                <a:latin typeface="Source Code Pro" panose="020B0509030403020204" pitchFamily="49" charset="0"/>
              </a:rPr>
              <a:t>Principle.”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2951" y="3590881"/>
            <a:ext cx="806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B0F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تخلفی رخ داده است</a:t>
            </a:r>
            <a:endParaRPr lang="fa-IR" sz="2800" dirty="0" smtClean="0">
              <a:solidFill>
                <a:srgbClr val="00B0F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965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0803" y="2922797"/>
            <a:ext cx="80685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fa-IR" sz="28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این مساله را چگونه باید حل کرد؟</a:t>
            </a:r>
            <a:endParaRPr lang="fa-IR" sz="4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923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9240" y="2947440"/>
            <a:ext cx="8068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</a:rPr>
              <a:t>The Adapter 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690" y="103825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664"/>
                </a:solidFill>
                <a:latin typeface="Gentium Basic"/>
              </a:rPr>
              <a:t>Solution #1:</a:t>
            </a:r>
            <a:endParaRPr lang="en-US" b="1" i="0" dirty="0">
              <a:solidFill>
                <a:srgbClr val="002664"/>
              </a:solidFill>
              <a:effectLst/>
              <a:latin typeface="Gentium Basic"/>
            </a:endParaRPr>
          </a:p>
        </p:txBody>
      </p:sp>
    </p:spTree>
    <p:extLst>
      <p:ext uri="{BB962C8B-B14F-4D97-AF65-F5344CB8AC3E}">
        <p14:creationId xmlns:p14="http://schemas.microsoft.com/office/powerpoint/2010/main" val="167674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2768" y="301083"/>
            <a:ext cx="8068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Source Code Pro" panose="020B0509030403020204" pitchFamily="49" charset="0"/>
              </a:rPr>
              <a:t>The Adapter 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690" y="103825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664"/>
                </a:solidFill>
                <a:latin typeface="Gentium Basic"/>
              </a:rPr>
              <a:t>Solution #1:</a:t>
            </a:r>
            <a:endParaRPr lang="en-US" b="1" i="0" dirty="0">
              <a:solidFill>
                <a:srgbClr val="002664"/>
              </a:solidFill>
              <a:effectLst/>
              <a:latin typeface="Gentium Basic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5385" y="3001094"/>
            <a:ext cx="80685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باید بدانیم:</a:t>
            </a:r>
          </a:p>
          <a:p>
            <a:pPr algn="ctr"/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کلاس لاگر اصلی نیاز به تغییر ندارد، چون هر لاگری با هر مکانیزمی یک کار مشابه انجام می‌دهد.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680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2768" y="301083"/>
            <a:ext cx="8068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Source Code Pro" panose="020B0509030403020204" pitchFamily="49" charset="0"/>
              </a:rPr>
              <a:t>The Adapter 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690" y="103825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664"/>
                </a:solidFill>
                <a:latin typeface="Gentium Basic"/>
              </a:rPr>
              <a:t>Solution #1:</a:t>
            </a:r>
            <a:endParaRPr lang="en-US" b="1" i="0" dirty="0">
              <a:solidFill>
                <a:srgbClr val="002664"/>
              </a:solidFill>
              <a:effectLst/>
              <a:latin typeface="Gentium Basic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5385" y="2816429"/>
            <a:ext cx="80685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بنابراین:</a:t>
            </a:r>
          </a:p>
          <a:p>
            <a:pPr algn="r" rtl="1"/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1- کلاس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Logger</a:t>
            </a:r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نگه می‌داریم.</a:t>
            </a:r>
          </a:p>
          <a:p>
            <a:pPr algn="r" rtl="1"/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2- </a:t>
            </a:r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کلاس </a:t>
            </a:r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FilterLogger</a:t>
            </a:r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نگه می‌داریم</a:t>
            </a:r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3-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39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0870" y="3216716"/>
            <a:ext cx="97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664"/>
                </a:solidFill>
                <a:latin typeface="Source Code Pro" panose="020B0509030403020204" pitchFamily="49" charset="0"/>
              </a:rPr>
              <a:t>The Composition Over Inheritance Principal</a:t>
            </a:r>
            <a:r>
              <a:rPr lang="en-US" sz="2800" dirty="0" smtClean="0">
                <a:latin typeface="Source Code Pro" panose="020B0509030403020204" pitchFamily="49" charset="0"/>
              </a:rPr>
              <a:t/>
            </a:r>
            <a:br>
              <a:rPr lang="en-US" sz="2800" dirty="0" smtClean="0">
                <a:latin typeface="Source Code Pro" panose="020B0509030403020204" pitchFamily="49" charset="0"/>
              </a:rPr>
            </a:b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17" y="2258289"/>
            <a:ext cx="10650436" cy="24958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84278" y="490688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dirty="0">
                <a:latin typeface="Source Code Pro" panose="020B0509030403020204" pitchFamily="49" charset="0"/>
                <a:hlinkClick r:id="rId3"/>
              </a:rPr>
              <a:t>Gang of Four book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8399" y="3249031"/>
            <a:ext cx="75440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Print" panose="02000600000000000000" pitchFamily="2" charset="0"/>
              </a:rPr>
              <a:t>Favor object composition over class inheritance.</a:t>
            </a:r>
            <a:b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Print" panose="02000600000000000000" pitchFamily="2" charset="0"/>
              </a:rPr>
            </a:br>
            <a:endParaRPr kumimoji="0" lang="en-US" altLang="en-US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9890" y="3073479"/>
            <a:ext cx="4976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Segoe Print" panose="02000600000000000000" pitchFamily="2" charset="0"/>
              </a:rPr>
              <a:t>Problem: the subclass explosion</a:t>
            </a:r>
            <a:endParaRPr lang="en-US" alt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3526" y="3110346"/>
            <a:ext cx="346364" cy="3048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83526" y="3015395"/>
            <a:ext cx="346364" cy="59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3526" y="3450069"/>
            <a:ext cx="346364" cy="59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762" y="2457924"/>
            <a:ext cx="113191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A crucial </a:t>
            </a:r>
            <a:r>
              <a:rPr lang="en-US" sz="20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weakness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 of inheritance as a design strategy is 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that: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class often needs to be specialized along several different design axes at 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once.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690" y="5045654"/>
            <a:ext cx="12067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“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</a:rPr>
              <a:t>a proliferation of classes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” in their Bridge chapter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“</a:t>
            </a:r>
            <a:r>
              <a:rPr lang="en-US" b="1" dirty="0">
                <a:solidFill>
                  <a:srgbClr val="000000"/>
                </a:solidFill>
                <a:latin typeface="Source Code Pro" panose="020B0509030403020204" pitchFamily="49" charset="0"/>
              </a:rPr>
              <a:t>an explosion of subclasses to support every combination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” in their Decorator chapter.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307" y="486098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what the Gang of Four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307" y="1785179"/>
            <a:ext cx="9696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python </a:t>
            </a:r>
            <a:r>
              <a:rPr lang="en-US" dirty="0" smtClean="0">
                <a:latin typeface="Source Code Pro" panose="020B0509030403020204" pitchFamily="49" charset="0"/>
                <a:hlinkClick r:id="rId2"/>
              </a:rPr>
              <a:t>logging module</a:t>
            </a:r>
            <a:r>
              <a:rPr lang="en-US" dirty="0" smtClean="0">
                <a:latin typeface="Source Code Pro" panose="020B0509030403020204" pitchFamily="49" charset="0"/>
              </a:rPr>
              <a:t> follows composition </a:t>
            </a:r>
            <a:r>
              <a:rPr lang="en-US" dirty="0">
                <a:latin typeface="Source Code Pro" panose="020B0509030403020204" pitchFamily="49" charset="0"/>
              </a:rPr>
              <a:t>Over Inheritance principle</a:t>
            </a:r>
          </a:p>
        </p:txBody>
      </p:sp>
    </p:spTree>
    <p:extLst>
      <p:ext uri="{BB962C8B-B14F-4D97-AF65-F5344CB8AC3E}">
        <p14:creationId xmlns:p14="http://schemas.microsoft.com/office/powerpoint/2010/main" val="180699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7" y="1117931"/>
            <a:ext cx="8030696" cy="5591955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68693" y="2898245"/>
            <a:ext cx="33918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fa-IR" sz="20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یک کلاس </a:t>
            </a:r>
            <a:r>
              <a:rPr lang="en-US" sz="20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logging</a:t>
            </a:r>
            <a:r>
              <a:rPr lang="fa-IR" sz="20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را در نظر بگیرید که به مرور به آن چند </a:t>
            </a:r>
            <a:r>
              <a:rPr lang="en-US" sz="20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subclass </a:t>
            </a:r>
            <a:r>
              <a:rPr lang="fa-IR" sz="20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اضافه شده است.</a:t>
            </a:r>
            <a:endParaRPr lang="en-US" sz="2000" dirty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460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690" y="485748"/>
            <a:ext cx="4955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Problem: the subclass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explosion</a:t>
            </a:r>
            <a:endParaRPr lang="en-US" sz="2000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68693" y="3052133"/>
            <a:ext cx="33918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fa-IR" sz="2000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حال فرض کنید که قرار است این لاگ‌ها را فیلتر کنیم!</a:t>
            </a:r>
            <a:endParaRPr lang="en-US" sz="2000" dirty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" y="1795627"/>
            <a:ext cx="810690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7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375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 Yekan</vt:lpstr>
      <vt:lpstr>Calibri</vt:lpstr>
      <vt:lpstr>Calibri Light</vt:lpstr>
      <vt:lpstr>Gentium Basic</vt:lpstr>
      <vt:lpstr>Segoe Print</vt:lpstr>
      <vt:lpstr>Source Code Pro</vt:lpstr>
      <vt:lpstr>Office Theme</vt:lpstr>
      <vt:lpstr>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217</cp:revision>
  <dcterms:created xsi:type="dcterms:W3CDTF">2023-02-11T11:02:28Z</dcterms:created>
  <dcterms:modified xsi:type="dcterms:W3CDTF">2023-02-15T13:09:27Z</dcterms:modified>
</cp:coreProperties>
</file>