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8" r:id="rId2"/>
    <p:sldId id="260" r:id="rId3"/>
    <p:sldId id="263" r:id="rId4"/>
    <p:sldId id="257" r:id="rId5"/>
    <p:sldId id="264" r:id="rId6"/>
    <p:sldId id="261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1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7CA34-A781-4867-B1F0-8A68915E2129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E42ED-693B-4484-BFD1-6B497C074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2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136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33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03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65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5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0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54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2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94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620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48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E6800-633F-4576-A48A-D4179C2C01D4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F225C6-CC98-469F-BF95-D1139A42A1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51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1708" y="2383127"/>
            <a:ext cx="9144000" cy="928109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Source Code Pro" panose="020B0509030403020204" pitchFamily="49" charset="0"/>
              </a:rPr>
              <a:t>RegEx</a:t>
            </a:r>
            <a:endParaRPr lang="en-US" sz="4000" b="1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753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819617" y="805934"/>
            <a:ext cx="2114681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Source Code Pro" panose="020B0509030403020204" pitchFamily="49" charset="0"/>
              </a:rPr>
              <a:t>MetaCharacters</a:t>
            </a:r>
            <a:endParaRPr lang="en-US" sz="2400" b="1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.</a:t>
            </a:r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latin typeface="Source Code Pro" panose="020B050903040302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003" y="2115215"/>
            <a:ext cx="8287907" cy="287695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839517" y="1699789"/>
            <a:ext cx="1957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latin typeface="euclid_circular_a"/>
                <a:cs typeface="B Yekan" panose="00000400000000000000" pitchFamily="2" charset="-78"/>
              </a:rPr>
              <a:t>هر کاراکتری به جز </a:t>
            </a:r>
            <a:r>
              <a:rPr lang="en-US" dirty="0" smtClean="0">
                <a:latin typeface="euclid_circular_a"/>
                <a:cs typeface="B Yekan" panose="00000400000000000000" pitchFamily="2" charset="-78"/>
              </a:rPr>
              <a:t>\n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6588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819617" y="805934"/>
            <a:ext cx="2114681" cy="22159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Source Code Pro" panose="020B0509030403020204" pitchFamily="49" charset="0"/>
              </a:rPr>
              <a:t>MetaCharacters</a:t>
            </a:r>
            <a:endParaRPr lang="en-US" sz="2400" b="1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^ - Caret</a:t>
            </a:r>
          </a:p>
          <a:p>
            <a:pPr algn="ctr"/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latin typeface="Source Code Pro" panose="020B0509030403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066" y="2339455"/>
            <a:ext cx="8306959" cy="33151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055008" y="1913929"/>
            <a:ext cx="20746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latin typeface="euclid_circular_a"/>
                <a:cs typeface="B Yekan" panose="00000400000000000000" pitchFamily="2" charset="-78"/>
              </a:rPr>
              <a:t>با</a:t>
            </a:r>
            <a:r>
              <a:rPr lang="en-US" dirty="0" smtClean="0">
                <a:latin typeface="euclid_circular_a"/>
                <a:cs typeface="B Yekan" panose="00000400000000000000" pitchFamily="2" charset="-78"/>
              </a:rPr>
              <a:t> </a:t>
            </a:r>
            <a:r>
              <a:rPr lang="fa-IR" dirty="0" smtClean="0">
                <a:latin typeface="euclid_circular_a"/>
                <a:cs typeface="B Yekan" panose="00000400000000000000" pitchFamily="2" charset="-78"/>
              </a:rPr>
              <a:t>کاراکتری شروع شود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9379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819617" y="805934"/>
            <a:ext cx="211468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Source Code Pro" panose="020B0509030403020204" pitchFamily="49" charset="0"/>
              </a:rPr>
              <a:t>MetaCharacters</a:t>
            </a:r>
            <a:endParaRPr lang="en-US" sz="2400" b="1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$ - Dollar</a:t>
            </a:r>
          </a:p>
          <a:p>
            <a:pPr algn="ctr"/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latin typeface="Source Code Pro" panose="020B0509030403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973" y="2756460"/>
            <a:ext cx="8278380" cy="231489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961575" y="2160572"/>
            <a:ext cx="1946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latin typeface="euclid_circular_a"/>
                <a:cs typeface="B Yekan" panose="00000400000000000000" pitchFamily="2" charset="-78"/>
              </a:rPr>
              <a:t>با</a:t>
            </a:r>
            <a:r>
              <a:rPr lang="en-US" dirty="0" smtClean="0">
                <a:latin typeface="euclid_circular_a"/>
                <a:cs typeface="B Yekan" panose="00000400000000000000" pitchFamily="2" charset="-78"/>
              </a:rPr>
              <a:t> </a:t>
            </a:r>
            <a:r>
              <a:rPr lang="fa-IR" dirty="0" smtClean="0">
                <a:latin typeface="euclid_circular_a"/>
                <a:cs typeface="B Yekan" panose="00000400000000000000" pitchFamily="2" charset="-78"/>
              </a:rPr>
              <a:t>کاراکتری تمام شود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63584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819617" y="805934"/>
            <a:ext cx="211468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Source Code Pro" panose="020B0509030403020204" pitchFamily="49" charset="0"/>
              </a:rPr>
              <a:t>MetaCharacters</a:t>
            </a:r>
            <a:endParaRPr lang="en-US" sz="2400" b="1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*</a:t>
            </a:r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58882" y="2160572"/>
            <a:ext cx="12490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latin typeface="euclid_circular_a"/>
                <a:cs typeface="B Yekan" panose="00000400000000000000" pitchFamily="2" charset="-78"/>
              </a:rPr>
              <a:t>صفر یا چندتا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096" y="2767811"/>
            <a:ext cx="8192643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556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819617" y="805934"/>
            <a:ext cx="2114681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Source Code Pro" panose="020B0509030403020204" pitchFamily="49" charset="0"/>
              </a:rPr>
              <a:t>MetaCharacters</a:t>
            </a:r>
            <a:endParaRPr lang="en-US" sz="2400" b="1" dirty="0" smtClean="0">
              <a:latin typeface="Source Code Pro" panose="020B0509030403020204" pitchFamily="49" charset="0"/>
            </a:endParaRPr>
          </a:p>
          <a:p>
            <a:pPr algn="ctr"/>
            <a:r>
              <a:rPr lang="fa-IR" sz="24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+</a:t>
            </a:r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756665" y="2160572"/>
            <a:ext cx="11512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latin typeface="euclid_circular_a"/>
                <a:cs typeface="B Yekan" panose="00000400000000000000" pitchFamily="2" charset="-78"/>
              </a:rPr>
              <a:t>یک یا چندتا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114" y="2918758"/>
            <a:ext cx="8164064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537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819617" y="805934"/>
            <a:ext cx="2114681" cy="184665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Source Code Pro" panose="020B0509030403020204" pitchFamily="49" charset="0"/>
              </a:rPr>
              <a:t>MetaCharacters</a:t>
            </a:r>
            <a:endParaRPr lang="en-US" sz="2400" b="1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?</a:t>
            </a:r>
          </a:p>
          <a:p>
            <a:pPr algn="ctr"/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69114" y="216057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dirty="0" smtClean="0">
                <a:latin typeface="euclid_circular_a"/>
                <a:cs typeface="B Yekan" panose="00000400000000000000" pitchFamily="2" charset="-78"/>
              </a:rPr>
              <a:t>صفر یا یک بار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374" y="2801418"/>
            <a:ext cx="8278380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83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819617" y="805934"/>
            <a:ext cx="2114681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Source Code Pro" panose="020B0509030403020204" pitchFamily="49" charset="0"/>
              </a:rPr>
              <a:t>MetaCharacters</a:t>
            </a:r>
            <a:endParaRPr lang="en-US" sz="2400" b="1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{}</a:t>
            </a:r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658334" y="2160572"/>
            <a:ext cx="3249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dirty="0" smtClean="0">
                <a:latin typeface="euclid_circular_a"/>
                <a:cs typeface="B Yekan" panose="00000400000000000000" pitchFamily="2" charset="-78"/>
              </a:rPr>
              <a:t>{2,3}</a:t>
            </a:r>
            <a:r>
              <a:rPr lang="fa-IR" dirty="0" smtClean="0">
                <a:latin typeface="euclid_circular_a"/>
                <a:cs typeface="B Yekan" panose="00000400000000000000" pitchFamily="2" charset="-78"/>
              </a:rPr>
              <a:t> حداقل 2 یا حداکثر 3 کاراکتر 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478" y="3006668"/>
            <a:ext cx="8202170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69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819617" y="805934"/>
            <a:ext cx="2114681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Source Code Pro" panose="020B0509030403020204" pitchFamily="49" charset="0"/>
              </a:rPr>
              <a:t>MetaCharacters</a:t>
            </a:r>
            <a:endParaRPr lang="en-US" sz="2400" b="1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0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|</a:t>
            </a:r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latin typeface="Source Code Pro" panose="020B0509030403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8642" y="2591038"/>
            <a:ext cx="9504734" cy="2609142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399003" y="2050473"/>
            <a:ext cx="3798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dirty="0" smtClean="0">
                <a:latin typeface="Droid Sans Mono"/>
                <a:cs typeface="B Yekan" panose="00000400000000000000" pitchFamily="2" charset="-78"/>
              </a:rPr>
              <a:t>یا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874275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819617" y="805934"/>
            <a:ext cx="2114681" cy="17851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Source Code Pro" panose="020B0509030403020204" pitchFamily="49" charset="0"/>
              </a:rPr>
              <a:t>MetaCharacters</a:t>
            </a:r>
            <a:endParaRPr lang="en-US" sz="2400" b="1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0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()</a:t>
            </a:r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0058400" y="2050473"/>
            <a:ext cx="72043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dirty="0" smtClean="0">
                <a:latin typeface="Droid Sans Mono"/>
                <a:cs typeface="B Yekan" panose="00000400000000000000" pitchFamily="2" charset="-78"/>
              </a:rPr>
              <a:t>گروه</a:t>
            </a:r>
            <a:endParaRPr lang="en-US" dirty="0"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650" y="2591038"/>
            <a:ext cx="9895486" cy="2659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75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819617" y="805934"/>
            <a:ext cx="2114681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Source Code Pro" panose="020B0509030403020204" pitchFamily="49" charset="0"/>
              </a:rPr>
              <a:t>MetaCharacters</a:t>
            </a:r>
            <a:endParaRPr lang="en-US" sz="2400" b="1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b="1" dirty="0">
                <a:solidFill>
                  <a:srgbClr val="FF0000"/>
                </a:solidFill>
                <a:latin typeface="Source Code Pro" panose="020B0509030403020204" pitchFamily="49" charset="0"/>
              </a:rPr>
              <a:t>\</a:t>
            </a:r>
            <a:endParaRPr lang="en-US" sz="2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latin typeface="Source Code Pro" panose="020B050903040302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27921" y="2468020"/>
            <a:ext cx="18980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escapes </a:t>
            </a:r>
            <a:endParaRPr lang="en-US" sz="32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79762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118808" y="1013752"/>
            <a:ext cx="1473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Source Code Pro" panose="020B0509030403020204" pitchFamily="49" charset="0"/>
              </a:rPr>
              <a:t>search</a:t>
            </a:r>
            <a:endParaRPr lang="en-US" sz="2800" b="1" dirty="0">
              <a:latin typeface="Source Code Pro" panose="020B0509030403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9960" y="2715491"/>
            <a:ext cx="4565978" cy="97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0530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427682" y="778225"/>
            <a:ext cx="38363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Source Code Pro" panose="020B0509030403020204" pitchFamily="49" charset="0"/>
              </a:rPr>
              <a:t>Special </a:t>
            </a:r>
            <a:r>
              <a:rPr lang="en-US" sz="2800" b="1" dirty="0" smtClean="0">
                <a:latin typeface="Source Code Pro" panose="020B0509030403020204" pitchFamily="49" charset="0"/>
              </a:rPr>
              <a:t>Sequences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\A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496" y="3166070"/>
            <a:ext cx="9501812" cy="205709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010989" y="2621793"/>
            <a:ext cx="1555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شروع </a:t>
            </a:r>
            <a:r>
              <a:rPr lang="en-US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string</a:t>
            </a:r>
            <a:endParaRPr lang="en-US" sz="32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62975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427682" y="778225"/>
            <a:ext cx="38363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>
                <a:latin typeface="Source Code Pro" panose="020B0509030403020204" pitchFamily="49" charset="0"/>
              </a:rPr>
              <a:t>Special </a:t>
            </a:r>
            <a:r>
              <a:rPr lang="en-US" sz="2800" b="1" dirty="0" smtClean="0">
                <a:latin typeface="Source Code Pro" panose="020B0509030403020204" pitchFamily="49" charset="0"/>
              </a:rPr>
              <a:t>Sequences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\b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830696" y="2247721"/>
            <a:ext cx="1109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شروع کلمه</a:t>
            </a:r>
            <a:endParaRPr lang="en-US" sz="32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7592" y="2751041"/>
            <a:ext cx="8316486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806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444875" y="1579418"/>
            <a:ext cx="3801919" cy="1045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Source Code Pro" panose="020B0509030403020204" pitchFamily="49" charset="0"/>
              </a:rPr>
              <a:t>Special </a:t>
            </a:r>
            <a:r>
              <a:rPr lang="en-US" sz="2800" b="1" dirty="0" smtClean="0">
                <a:latin typeface="Source Code Pro" panose="020B0509030403020204" pitchFamily="49" charset="0"/>
              </a:rPr>
              <a:t>Sequences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\B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05086" y="2999234"/>
            <a:ext cx="1481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مخالف </a:t>
            </a:r>
            <a:r>
              <a:rPr lang="en-US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\b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12847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444875" y="1579418"/>
            <a:ext cx="3801919" cy="1045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Source Code Pro" panose="020B0509030403020204" pitchFamily="49" charset="0"/>
              </a:rPr>
              <a:t>Special </a:t>
            </a:r>
            <a:r>
              <a:rPr lang="en-US" sz="2800" b="1" dirty="0" smtClean="0">
                <a:latin typeface="Source Code Pro" panose="020B0509030403020204" pitchFamily="49" charset="0"/>
              </a:rPr>
              <a:t>Sequences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\B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605086" y="2999234"/>
            <a:ext cx="1481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مخالف </a:t>
            </a:r>
            <a:r>
              <a:rPr lang="en-US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\b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1042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167784" y="443345"/>
            <a:ext cx="3801919" cy="1045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Source Code Pro" panose="020B0509030403020204" pitchFamily="49" charset="0"/>
              </a:rPr>
              <a:t>Special </a:t>
            </a:r>
            <a:r>
              <a:rPr lang="en-US" sz="2800" b="1" dirty="0" smtClean="0">
                <a:latin typeface="Source Code Pro" panose="020B0509030403020204" pitchFamily="49" charset="0"/>
              </a:rPr>
              <a:t>Sequences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\B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64468" y="2009448"/>
            <a:ext cx="1481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مخالف </a:t>
            </a:r>
            <a:r>
              <a:rPr lang="en-US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\b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842" y="2720517"/>
            <a:ext cx="8249801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178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167784" y="443345"/>
            <a:ext cx="3801919" cy="1045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Source Code Pro" panose="020B0509030403020204" pitchFamily="49" charset="0"/>
              </a:rPr>
              <a:t>Special </a:t>
            </a:r>
            <a:r>
              <a:rPr lang="en-US" sz="2800" b="1" dirty="0" smtClean="0">
                <a:latin typeface="Source Code Pro" panose="020B0509030403020204" pitchFamily="49" charset="0"/>
              </a:rPr>
              <a:t>Sequences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\d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654049" y="2369666"/>
            <a:ext cx="13949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هر عددی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98" y="3370430"/>
            <a:ext cx="10178439" cy="212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80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167784" y="443345"/>
            <a:ext cx="3801919" cy="1045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Source Code Pro" panose="020B0509030403020204" pitchFamily="49" charset="0"/>
              </a:rPr>
              <a:t>Special </a:t>
            </a:r>
            <a:r>
              <a:rPr lang="en-US" sz="2800" b="1" dirty="0" smtClean="0">
                <a:latin typeface="Source Code Pro" panose="020B0509030403020204" pitchFamily="49" charset="0"/>
              </a:rPr>
              <a:t>Sequences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\D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61689" y="2369666"/>
            <a:ext cx="15872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غیر از عدد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587" y="3213268"/>
            <a:ext cx="9364312" cy="195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4489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167784" y="443345"/>
            <a:ext cx="3801919" cy="1045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Source Code Pro" panose="020B0509030403020204" pitchFamily="49" charset="0"/>
              </a:rPr>
              <a:t>Special </a:t>
            </a:r>
            <a:r>
              <a:rPr lang="en-US" sz="2800" b="1" dirty="0" smtClean="0">
                <a:latin typeface="Source Code Pro" panose="020B0509030403020204" pitchFamily="49" charset="0"/>
              </a:rPr>
              <a:t>Sequences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\s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064418" y="2369666"/>
            <a:ext cx="984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8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فاصله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321" y="3217161"/>
            <a:ext cx="8326012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2260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167784" y="443345"/>
            <a:ext cx="3801919" cy="1045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Source Code Pro" panose="020B0509030403020204" pitchFamily="49" charset="0"/>
              </a:rPr>
              <a:t>Special </a:t>
            </a:r>
            <a:r>
              <a:rPr lang="en-US" sz="2800" b="1" dirty="0" smtClean="0">
                <a:latin typeface="Source Code Pro" panose="020B0509030403020204" pitchFamily="49" charset="0"/>
              </a:rPr>
              <a:t>Sequences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\S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434438" y="2369666"/>
            <a:ext cx="16145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مخالف فاصله</a:t>
            </a:r>
            <a:endParaRPr lang="en-US" sz="40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368" y="3587340"/>
            <a:ext cx="8230749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217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167784" y="443345"/>
            <a:ext cx="3801919" cy="1045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Source Code Pro" panose="020B0509030403020204" pitchFamily="49" charset="0"/>
              </a:rPr>
              <a:t>Special </a:t>
            </a:r>
            <a:r>
              <a:rPr lang="en-US" sz="2800" b="1" dirty="0" smtClean="0">
                <a:latin typeface="Source Code Pro" panose="020B0509030403020204" pitchFamily="49" charset="0"/>
              </a:rPr>
              <a:t>Sequences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\w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83756" y="2369666"/>
            <a:ext cx="1765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اعداد و حروف</a:t>
            </a:r>
            <a:endParaRPr lang="en-US" sz="40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40" y="3447490"/>
            <a:ext cx="8202170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72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000095" y="2759424"/>
            <a:ext cx="55931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2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عدد سه رقمی در یک رشته را بیابید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483922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167784" y="443345"/>
            <a:ext cx="3801919" cy="1045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Source Code Pro" panose="020B0509030403020204" pitchFamily="49" charset="0"/>
              </a:rPr>
              <a:t>Special </a:t>
            </a:r>
            <a:r>
              <a:rPr lang="en-US" sz="2800" b="1" dirty="0" smtClean="0">
                <a:latin typeface="Source Code Pro" panose="020B0509030403020204" pitchFamily="49" charset="0"/>
              </a:rPr>
              <a:t>Sequences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\w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9283756" y="2369666"/>
            <a:ext cx="17652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اعداد و حروف</a:t>
            </a:r>
            <a:endParaRPr lang="en-US" sz="40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540" y="3447490"/>
            <a:ext cx="8202170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980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167784" y="443345"/>
            <a:ext cx="3801919" cy="1045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Source Code Pro" panose="020B0509030403020204" pitchFamily="49" charset="0"/>
              </a:rPr>
              <a:t>Special </a:t>
            </a:r>
            <a:r>
              <a:rPr lang="en-US" sz="2800" b="1" dirty="0" smtClean="0">
                <a:latin typeface="Source Code Pro" panose="020B0509030403020204" pitchFamily="49" charset="0"/>
              </a:rPr>
              <a:t>Sequences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\W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39963" y="2369666"/>
            <a:ext cx="2509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مخالف اعداد و حروف</a:t>
            </a:r>
            <a:endParaRPr lang="en-US" sz="40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252" y="3448795"/>
            <a:ext cx="8183117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40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167784" y="443345"/>
            <a:ext cx="3801919" cy="1045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Source Code Pro" panose="020B0509030403020204" pitchFamily="49" charset="0"/>
              </a:rPr>
              <a:t>Special </a:t>
            </a:r>
            <a:r>
              <a:rPr lang="en-US" sz="2800" b="1" dirty="0" smtClean="0">
                <a:latin typeface="Source Code Pro" panose="020B0509030403020204" pitchFamily="49" charset="0"/>
              </a:rPr>
              <a:t>Sequences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\Z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06913" y="2369666"/>
            <a:ext cx="2642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عبارت در انتهای رشته</a:t>
            </a:r>
            <a:endParaRPr lang="en-US" sz="4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16" y="3395509"/>
            <a:ext cx="826885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969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167784" y="443345"/>
            <a:ext cx="3801919" cy="1045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latin typeface="Source Code Pro" panose="020B0509030403020204" pitchFamily="49" charset="0"/>
              </a:rPr>
              <a:t>Special </a:t>
            </a:r>
            <a:r>
              <a:rPr lang="en-US" sz="2800" b="1" dirty="0" smtClean="0">
                <a:latin typeface="Source Code Pro" panose="020B0509030403020204" pitchFamily="49" charset="0"/>
              </a:rPr>
              <a:t>Sequences</a:t>
            </a: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\Z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406913" y="2369666"/>
            <a:ext cx="26420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عبارت در انتهای رشته</a:t>
            </a:r>
            <a:endParaRPr lang="en-US" sz="40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16" y="3395509"/>
            <a:ext cx="8268854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38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09346" y="2313708"/>
            <a:ext cx="3801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Source Code Pro" panose="020B0509030403020204" pitchFamily="49" charset="0"/>
              </a:rPr>
              <a:t>Python </a:t>
            </a:r>
            <a:r>
              <a:rPr lang="en-US" sz="3600" b="1" dirty="0" err="1" smtClean="0">
                <a:latin typeface="Source Code Pro" panose="020B0509030403020204" pitchFamily="49" charset="0"/>
              </a:rPr>
              <a:t>RegEx</a:t>
            </a:r>
            <a:endParaRPr lang="en-US" sz="3600" b="1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24116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09346" y="2313708"/>
            <a:ext cx="3801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 smtClean="0">
                <a:latin typeface="Source Code Pro" panose="020B0509030403020204" pitchFamily="49" charset="0"/>
              </a:rPr>
              <a:t>Python </a:t>
            </a:r>
            <a:r>
              <a:rPr lang="en-US" sz="3600" b="1" dirty="0" err="1" smtClean="0">
                <a:latin typeface="Source Code Pro" panose="020B0509030403020204" pitchFamily="49" charset="0"/>
              </a:rPr>
              <a:t>RegEx</a:t>
            </a:r>
            <a:endParaRPr lang="en-US" sz="3600" b="1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19542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209346" y="2313708"/>
            <a:ext cx="38019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a-IR" sz="36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وارد کردن</a:t>
            </a:r>
            <a:endParaRPr lang="en-US" sz="36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196" y="3085616"/>
            <a:ext cx="9440218" cy="82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7204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62305" y="563375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 err="1">
                <a:latin typeface="Source Code Pro" panose="020B0509030403020204" pitchFamily="49" charset="0"/>
              </a:rPr>
              <a:t>re.findall</a:t>
            </a:r>
            <a:r>
              <a:rPr lang="en-US" sz="2800" b="1" dirty="0" smtClean="0">
                <a:latin typeface="Source Code Pro" panose="020B0509030403020204" pitchFamily="49" charset="0"/>
              </a:rPr>
              <a:t>()</a:t>
            </a:r>
            <a:endParaRPr lang="en-US" sz="2800" b="1" dirty="0">
              <a:latin typeface="Source Code Pro" panose="020B0509030403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968" y="1871445"/>
            <a:ext cx="8164064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147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77119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 err="1">
                <a:latin typeface="Source Code Pro" panose="020B0509030403020204" pitchFamily="49" charset="0"/>
              </a:rPr>
              <a:t>re.split</a:t>
            </a:r>
            <a:r>
              <a:rPr lang="en-US" sz="2800" b="1" dirty="0" smtClean="0">
                <a:latin typeface="Source Code Pro" panose="020B0509030403020204" pitchFamily="49" charset="0"/>
              </a:rPr>
              <a:t>()</a:t>
            </a:r>
            <a:endParaRPr lang="en-US" sz="2800" b="1" dirty="0">
              <a:latin typeface="Source Code Pro" panose="020B050903040302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021" y="2108733"/>
            <a:ext cx="7039957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741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77119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 err="1">
                <a:latin typeface="Source Code Pro" panose="020B0509030403020204" pitchFamily="49" charset="0"/>
              </a:rPr>
              <a:t>re.split</a:t>
            </a:r>
            <a:r>
              <a:rPr lang="en-US" sz="2800" b="1" dirty="0" smtClean="0">
                <a:latin typeface="Source Code Pro" panose="020B0509030403020204" pitchFamily="49" charset="0"/>
              </a:rPr>
              <a:t>()</a:t>
            </a:r>
            <a:endParaRPr lang="en-US" sz="2800" b="1" dirty="0">
              <a:latin typeface="Source Code Pro" panose="020B0509030403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419" y="1925165"/>
            <a:ext cx="6565162" cy="357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68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331" y="1976647"/>
            <a:ext cx="10497288" cy="410549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118808" y="1013752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Source Code Pro" panose="020B0509030403020204" pitchFamily="49" charset="0"/>
              </a:rPr>
              <a:t>^a...s$</a:t>
            </a:r>
          </a:p>
        </p:txBody>
      </p:sp>
    </p:spTree>
    <p:extLst>
      <p:ext uri="{BB962C8B-B14F-4D97-AF65-F5344CB8AC3E}">
        <p14:creationId xmlns:p14="http://schemas.microsoft.com/office/powerpoint/2010/main" val="1032087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0" y="77119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 err="1">
                <a:latin typeface="Source Code Pro" panose="020B0509030403020204" pitchFamily="49" charset="0"/>
              </a:rPr>
              <a:t>re.sub</a:t>
            </a:r>
            <a:r>
              <a:rPr lang="en-US" sz="2800" b="1" dirty="0">
                <a:latin typeface="Source Code Pro" panose="020B0509030403020204" pitchFamily="49" charset="0"/>
              </a:rPr>
              <a:t>()</a:t>
            </a:r>
          </a:p>
          <a:p>
            <a:pPr algn="ctr"/>
            <a:endParaRPr lang="en-US" sz="2800" b="1" dirty="0">
              <a:latin typeface="Source Code Pro" panose="020B050903040302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08" y="2618509"/>
            <a:ext cx="10595583" cy="102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748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03420" y="46442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 err="1">
                <a:latin typeface="Source Code Pro" panose="020B0509030403020204" pitchFamily="49" charset="0"/>
              </a:rPr>
              <a:t>re.search</a:t>
            </a:r>
            <a:r>
              <a:rPr lang="en-US" sz="2800" b="1" dirty="0">
                <a:latin typeface="Source Code Pro" panose="020B0509030403020204" pitchFamily="49" charset="0"/>
              </a:rPr>
              <a:t>()</a:t>
            </a:r>
          </a:p>
          <a:p>
            <a:pPr algn="ctr"/>
            <a:endParaRPr lang="en-US" sz="2800" b="1" dirty="0">
              <a:latin typeface="Source Code Pro" panose="020B050903040302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420" y="2604655"/>
            <a:ext cx="5738954" cy="120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8781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03420" y="46442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dirty="0" err="1">
                <a:latin typeface="Source Code Pro" panose="020B0509030403020204" pitchFamily="49" charset="0"/>
              </a:rPr>
              <a:t>re.search</a:t>
            </a:r>
            <a:r>
              <a:rPr lang="en-US" sz="2800" b="1" dirty="0">
                <a:latin typeface="Source Code Pro" panose="020B0509030403020204" pitchFamily="49" charset="0"/>
              </a:rPr>
              <a:t>()</a:t>
            </a:r>
          </a:p>
          <a:p>
            <a:pPr algn="ctr"/>
            <a:endParaRPr lang="en-US" sz="2800" b="1" dirty="0">
              <a:latin typeface="Source Code Pro" panose="020B0509030403020204" pitchFamily="49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888" y="1418531"/>
            <a:ext cx="5848532" cy="456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749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117275" y="810788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400" b="1" dirty="0">
                <a:latin typeface="Source Code Pro" panose="020B0509030403020204" pitchFamily="49" charset="0"/>
              </a:rPr>
              <a:t>Match </a:t>
            </a:r>
            <a:r>
              <a:rPr lang="en-US" sz="2400" b="1" dirty="0" smtClean="0">
                <a:latin typeface="Source Code Pro" panose="020B0509030403020204" pitchFamily="49" charset="0"/>
              </a:rPr>
              <a:t>object</a:t>
            </a:r>
            <a:endParaRPr lang="en-US" sz="2400" b="1" dirty="0">
              <a:latin typeface="Source Code Pro" panose="020B050903040302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977" y="1668783"/>
            <a:ext cx="8019205" cy="454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3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118808" y="1013752"/>
            <a:ext cx="12586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Source Code Pro" panose="020B0509030403020204" pitchFamily="49" charset="0"/>
              </a:rPr>
              <a:t>match</a:t>
            </a:r>
            <a:endParaRPr lang="en-US" sz="2800" b="1" dirty="0">
              <a:latin typeface="Source Code Pro" panose="020B050903040302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444" y="2214393"/>
            <a:ext cx="6043010" cy="3299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99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4578480" y="889061"/>
            <a:ext cx="27655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>
                <a:latin typeface="Source Code Pro" panose="020B0509030403020204" pitchFamily="49" charset="0"/>
              </a:rPr>
              <a:t>MetaCharacters</a:t>
            </a:r>
            <a:endParaRPr lang="en-US" sz="2400" b="1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933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41171" y="805934"/>
            <a:ext cx="3871573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Source Code Pro" panose="020B0509030403020204" pitchFamily="49" charset="0"/>
              </a:rPr>
              <a:t>MetaCharacters</a:t>
            </a:r>
            <a:endParaRPr lang="en-US" sz="2400" b="1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[] - Square brackets</a:t>
            </a:r>
          </a:p>
          <a:p>
            <a:pPr algn="ctr"/>
            <a:endParaRPr lang="en-US" sz="2400" b="1" dirty="0"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latin typeface="Source Code Pro" panose="020B0509030403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93" y="2314039"/>
            <a:ext cx="8259328" cy="284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36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41171" y="805934"/>
            <a:ext cx="3871573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Source Code Pro" panose="020B0509030403020204" pitchFamily="49" charset="0"/>
              </a:rPr>
              <a:t>MetaCharacters</a:t>
            </a:r>
            <a:endParaRPr lang="en-US" sz="2400" b="1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[] - Square brackets</a:t>
            </a:r>
          </a:p>
          <a:p>
            <a:pPr algn="ctr"/>
            <a:endParaRPr lang="en-US" sz="2400" b="1" dirty="0"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latin typeface="Source Code Pro" panose="020B0509030403020204" pitchFamily="49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055" y="2613215"/>
            <a:ext cx="5969803" cy="259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32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941171" y="805934"/>
            <a:ext cx="3871573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 smtClean="0">
                <a:latin typeface="Source Code Pro" panose="020B0509030403020204" pitchFamily="49" charset="0"/>
              </a:rPr>
              <a:t>MetaCharacters</a:t>
            </a:r>
            <a:endParaRPr lang="en-US" sz="2400" b="1" dirty="0" smtClean="0">
              <a:latin typeface="Source Code Pro" panose="020B0509030403020204" pitchFamily="49" charset="0"/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Source Code Pro" panose="020B0509030403020204" pitchFamily="49" charset="0"/>
              </a:rPr>
              <a:t>[] - Square brackets</a:t>
            </a:r>
          </a:p>
          <a:p>
            <a:pPr algn="ctr"/>
            <a:endParaRPr lang="en-US" sz="2400" b="1" dirty="0">
              <a:latin typeface="Source Code Pro" panose="020B0509030403020204" pitchFamily="49" charset="0"/>
            </a:endParaRPr>
          </a:p>
          <a:p>
            <a:pPr algn="ctr"/>
            <a:endParaRPr lang="en-US" sz="2400" b="1" dirty="0">
              <a:latin typeface="Source Code Pro" panose="020B0509030403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690" y="2609342"/>
            <a:ext cx="8102533" cy="167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149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207</Words>
  <Application>Microsoft Office PowerPoint</Application>
  <PresentationFormat>Widescreen</PresentationFormat>
  <Paragraphs>109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B Yekan</vt:lpstr>
      <vt:lpstr>Calibri</vt:lpstr>
      <vt:lpstr>Calibri Light</vt:lpstr>
      <vt:lpstr>Droid Sans Mono</vt:lpstr>
      <vt:lpstr>euclid_circular_a</vt:lpstr>
      <vt:lpstr>Source Code Pro</vt:lpstr>
      <vt:lpstr>Office Theme</vt:lpstr>
      <vt:lpstr>RegEx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SQLAlchemy</dc:title>
  <dc:creator>PC</dc:creator>
  <cp:lastModifiedBy>PC</cp:lastModifiedBy>
  <cp:revision>248</cp:revision>
  <dcterms:created xsi:type="dcterms:W3CDTF">2023-02-11T11:02:28Z</dcterms:created>
  <dcterms:modified xsi:type="dcterms:W3CDTF">2023-02-14T12:36:25Z</dcterms:modified>
</cp:coreProperties>
</file>