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5" r:id="rId11"/>
    <p:sldId id="263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0E3F-8F61-4350-AD1A-5D1A4FCE3E69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985B-961C-4514-89D7-4B862B43A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26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0E3F-8F61-4350-AD1A-5D1A4FCE3E69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985B-961C-4514-89D7-4B862B43A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29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0E3F-8F61-4350-AD1A-5D1A4FCE3E69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985B-961C-4514-89D7-4B862B43A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60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0E3F-8F61-4350-AD1A-5D1A4FCE3E69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985B-961C-4514-89D7-4B862B43A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0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0E3F-8F61-4350-AD1A-5D1A4FCE3E69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985B-961C-4514-89D7-4B862B43A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549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0E3F-8F61-4350-AD1A-5D1A4FCE3E69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985B-961C-4514-89D7-4B862B43A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20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0E3F-8F61-4350-AD1A-5D1A4FCE3E69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985B-961C-4514-89D7-4B862B43A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82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0E3F-8F61-4350-AD1A-5D1A4FCE3E69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985B-961C-4514-89D7-4B862B43A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88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0E3F-8F61-4350-AD1A-5D1A4FCE3E69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985B-961C-4514-89D7-4B862B43A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19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0E3F-8F61-4350-AD1A-5D1A4FCE3E69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985B-961C-4514-89D7-4B862B43A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57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0E3F-8F61-4350-AD1A-5D1A4FCE3E69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B985B-961C-4514-89D7-4B862B43A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89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40E3F-8F61-4350-AD1A-5D1A4FCE3E69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B985B-961C-4514-89D7-4B862B43A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09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949" y="1584180"/>
            <a:ext cx="12192000" cy="36576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20686" y="1688682"/>
            <a:ext cx="7798526" cy="315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99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erpetua Titling MT" panose="02020502060505020804" pitchFamily="18" charset="0"/>
              </a:rPr>
              <a:t>SQL</a:t>
            </a:r>
            <a:endParaRPr lang="en-US" sz="19900" b="1" dirty="0">
              <a:latin typeface="Perpetua Titling MT" panose="020205020605050208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76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78" y="2745729"/>
            <a:ext cx="11286323" cy="111080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14400" y="4911635"/>
            <a:ext cx="109162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fields:</a:t>
            </a:r>
          </a:p>
          <a:p>
            <a:r>
              <a:rPr lang="en-US" sz="1600" dirty="0" err="1" smtClean="0"/>
              <a:t>CustomerID</a:t>
            </a:r>
            <a:r>
              <a:rPr lang="en-US" sz="1600" dirty="0" smtClean="0"/>
              <a:t>, </a:t>
            </a:r>
            <a:r>
              <a:rPr lang="en-US" sz="1600" dirty="0" err="1" smtClean="0"/>
              <a:t>CustomerName</a:t>
            </a:r>
            <a:r>
              <a:rPr lang="en-US" sz="1600" dirty="0" smtClean="0"/>
              <a:t>, </a:t>
            </a:r>
            <a:r>
              <a:rPr lang="en-US" sz="1600" dirty="0" err="1" smtClean="0"/>
              <a:t>ContactName</a:t>
            </a:r>
            <a:r>
              <a:rPr lang="en-US" sz="1600" dirty="0" smtClean="0"/>
              <a:t>, Address, City and </a:t>
            </a:r>
            <a:r>
              <a:rPr lang="en-US" sz="1600" dirty="0" err="1" smtClean="0"/>
              <a:t>PostalCode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61497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074" y="2415993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SQL 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221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sample: </a:t>
            </a:r>
            <a:br>
              <a:rPr lang="en-US" dirty="0" smtClean="0"/>
            </a:br>
            <a:r>
              <a:rPr lang="en-US" sz="3200" dirty="0" err="1" smtClean="0"/>
              <a:t>Northwind</a:t>
            </a:r>
            <a:r>
              <a:rPr lang="en-US" sz="3200" dirty="0" smtClean="0"/>
              <a:t> sample database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467" y="1840492"/>
            <a:ext cx="8345065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026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949" y="1449342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SQL </a:t>
            </a:r>
            <a:r>
              <a:rPr lang="fa-IR" dirty="0" smtClean="0"/>
              <a:t>عبارت‌های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85949" y="289931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sz="2800" dirty="0" smtClean="0"/>
              <a:t>اکثر کارها با این عبارت‌ها انجام می‌شود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19865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49787"/>
            <a:ext cx="10515600" cy="1325563"/>
          </a:xfrm>
        </p:spPr>
        <p:txBody>
          <a:bodyPr/>
          <a:lstStyle/>
          <a:p>
            <a:r>
              <a:rPr lang="en-US" dirty="0" smtClean="0"/>
              <a:t>SELECT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65714"/>
            <a:ext cx="10187884" cy="95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159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0428" y="3040470"/>
            <a:ext cx="6973389" cy="591004"/>
          </a:xfrm>
        </p:spPr>
        <p:txBody>
          <a:bodyPr/>
          <a:lstStyle/>
          <a:p>
            <a:pPr marL="0" indent="0" algn="ctr" rtl="1">
              <a:buNone/>
            </a:pPr>
            <a:r>
              <a:rPr lang="fa-IR" dirty="0" smtClean="0"/>
              <a:t>توجه: بزرگی و کوچکی حروف در </a:t>
            </a:r>
            <a:r>
              <a:rPr lang="en-US" dirty="0" smtClean="0"/>
              <a:t>SQL</a:t>
            </a:r>
            <a:r>
              <a:rPr lang="fa-IR" dirty="0" smtClean="0"/>
              <a:t> مهم نیست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287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1919606"/>
            <a:ext cx="10515600" cy="1325563"/>
          </a:xfrm>
        </p:spPr>
        <p:txBody>
          <a:bodyPr/>
          <a:lstStyle/>
          <a:p>
            <a:pPr algn="ctr" rtl="1"/>
            <a:r>
              <a:rPr lang="fa-IR" dirty="0" smtClean="0"/>
              <a:t>افزودن </a:t>
            </a:r>
            <a:r>
              <a:rPr lang="en-US" dirty="0" smtClean="0"/>
              <a:t>semicolon</a:t>
            </a:r>
            <a:r>
              <a:rPr lang="fa-IR" dirty="0" smtClean="0"/>
              <a:t> </a:t>
            </a:r>
            <a:r>
              <a:rPr lang="en-US" dirty="0" smtClean="0"/>
              <a:t> </a:t>
            </a:r>
            <a:r>
              <a:rPr lang="fa-IR" dirty="0" smtClean="0"/>
              <a:t>به آخر عبارت‌ها؟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1" y="36439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fa-IR" sz="2800" dirty="0" smtClean="0"/>
              <a:t>بعضی از </a:t>
            </a:r>
            <a:r>
              <a:rPr lang="en-US" sz="2800" dirty="0" smtClean="0"/>
              <a:t>DBMS</a:t>
            </a:r>
            <a:r>
              <a:rPr lang="fa-IR" sz="2800" dirty="0" smtClean="0"/>
              <a:t>‌ها نیاز دارند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05955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 smtClean="0"/>
              <a:t>دستورات مهم</a:t>
            </a:r>
            <a:r>
              <a:rPr lang="en-US" dirty="0" smtClean="0"/>
              <a:t> SQL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b="1" dirty="0" smtClean="0"/>
              <a:t>SELECT</a:t>
            </a:r>
            <a:r>
              <a:rPr lang="en-US" sz="2000" dirty="0" smtClean="0"/>
              <a:t> - extracts data from a database</a:t>
            </a:r>
          </a:p>
          <a:p>
            <a:r>
              <a:rPr lang="en-US" sz="2000" b="1" dirty="0" smtClean="0"/>
              <a:t>UPDATE</a:t>
            </a:r>
            <a:r>
              <a:rPr lang="en-US" sz="2000" dirty="0" smtClean="0"/>
              <a:t> - updates data in a database</a:t>
            </a:r>
          </a:p>
          <a:p>
            <a:r>
              <a:rPr lang="en-US" sz="2000" b="1" dirty="0" smtClean="0"/>
              <a:t>DELETE</a:t>
            </a:r>
            <a:r>
              <a:rPr lang="en-US" sz="2000" dirty="0" smtClean="0"/>
              <a:t> - deletes data from a database</a:t>
            </a:r>
          </a:p>
          <a:p>
            <a:r>
              <a:rPr lang="en-US" sz="2000" b="1" dirty="0" smtClean="0"/>
              <a:t>INSERT</a:t>
            </a:r>
            <a:r>
              <a:rPr lang="en-US" sz="2000" dirty="0" smtClean="0"/>
              <a:t> </a:t>
            </a:r>
            <a:r>
              <a:rPr lang="en-US" sz="2000" b="1" dirty="0" smtClean="0"/>
              <a:t>INTO</a:t>
            </a:r>
            <a:r>
              <a:rPr lang="en-US" sz="2000" dirty="0" smtClean="0"/>
              <a:t> - inserts new data into a database</a:t>
            </a:r>
          </a:p>
          <a:p>
            <a:r>
              <a:rPr lang="en-US" sz="2000" b="1" dirty="0" smtClean="0"/>
              <a:t>CREATE</a:t>
            </a:r>
            <a:r>
              <a:rPr lang="en-US" sz="2000" dirty="0" smtClean="0"/>
              <a:t> </a:t>
            </a:r>
            <a:r>
              <a:rPr lang="en-US" sz="2000" b="1" dirty="0" smtClean="0"/>
              <a:t>DATABASE</a:t>
            </a:r>
            <a:r>
              <a:rPr lang="en-US" sz="2000" dirty="0" smtClean="0"/>
              <a:t> - creates a new database</a:t>
            </a:r>
          </a:p>
          <a:p>
            <a:r>
              <a:rPr lang="en-US" sz="2000" b="1" dirty="0" smtClean="0"/>
              <a:t>ALTER</a:t>
            </a:r>
            <a:r>
              <a:rPr lang="en-US" sz="2000" dirty="0" smtClean="0"/>
              <a:t> </a:t>
            </a:r>
            <a:r>
              <a:rPr lang="en-US" sz="2000" b="1" dirty="0" smtClean="0"/>
              <a:t>DATABASE</a:t>
            </a:r>
            <a:r>
              <a:rPr lang="en-US" sz="2000" dirty="0" smtClean="0"/>
              <a:t> - modifies a database</a:t>
            </a:r>
          </a:p>
          <a:p>
            <a:r>
              <a:rPr lang="en-US" sz="2000" b="1" dirty="0" smtClean="0"/>
              <a:t>CREATE</a:t>
            </a:r>
            <a:r>
              <a:rPr lang="en-US" sz="2000" dirty="0" smtClean="0"/>
              <a:t> </a:t>
            </a:r>
            <a:r>
              <a:rPr lang="en-US" sz="2000" b="1" dirty="0" smtClean="0"/>
              <a:t>TABLE</a:t>
            </a:r>
            <a:r>
              <a:rPr lang="en-US" sz="2000" dirty="0" smtClean="0"/>
              <a:t> - creates a new table</a:t>
            </a:r>
          </a:p>
          <a:p>
            <a:r>
              <a:rPr lang="en-US" sz="2000" b="1" dirty="0" smtClean="0"/>
              <a:t>ALTER</a:t>
            </a:r>
            <a:r>
              <a:rPr lang="en-US" sz="2000" dirty="0" smtClean="0"/>
              <a:t> </a:t>
            </a:r>
            <a:r>
              <a:rPr lang="en-US" sz="2000" b="1" dirty="0" smtClean="0"/>
              <a:t>TABLE</a:t>
            </a:r>
            <a:r>
              <a:rPr lang="en-US" sz="2000" dirty="0" smtClean="0"/>
              <a:t> - modifies a table</a:t>
            </a:r>
          </a:p>
          <a:p>
            <a:r>
              <a:rPr lang="en-US" sz="2000" b="1" dirty="0" smtClean="0"/>
              <a:t>DROP</a:t>
            </a:r>
            <a:r>
              <a:rPr lang="en-US" sz="2000" dirty="0" smtClean="0"/>
              <a:t> </a:t>
            </a:r>
            <a:r>
              <a:rPr lang="en-US" sz="2000" b="1" dirty="0" smtClean="0"/>
              <a:t>TABLE</a:t>
            </a:r>
            <a:r>
              <a:rPr lang="en-US" sz="2000" dirty="0" smtClean="0"/>
              <a:t> - deletes a table</a:t>
            </a:r>
          </a:p>
          <a:p>
            <a:r>
              <a:rPr lang="en-US" sz="2000" b="1" dirty="0" smtClean="0"/>
              <a:t>CREATE</a:t>
            </a:r>
            <a:r>
              <a:rPr lang="en-US" sz="2000" dirty="0" smtClean="0"/>
              <a:t> </a:t>
            </a:r>
            <a:r>
              <a:rPr lang="en-US" sz="2000" b="1" dirty="0" smtClean="0"/>
              <a:t>INDEX</a:t>
            </a:r>
            <a:r>
              <a:rPr lang="en-US" sz="2000" dirty="0" smtClean="0"/>
              <a:t> - creates an index (search key)</a:t>
            </a:r>
          </a:p>
          <a:p>
            <a:r>
              <a:rPr lang="en-US" sz="2000" b="1" dirty="0" smtClean="0"/>
              <a:t>DROP</a:t>
            </a:r>
            <a:r>
              <a:rPr lang="en-US" sz="2000" dirty="0" smtClean="0"/>
              <a:t> </a:t>
            </a:r>
            <a:r>
              <a:rPr lang="en-US" sz="2000" b="1" dirty="0" smtClean="0"/>
              <a:t>INDEX</a:t>
            </a:r>
            <a:r>
              <a:rPr lang="en-US" sz="2000" dirty="0" smtClean="0"/>
              <a:t> - deletes an index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12367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23283"/>
            <a:ext cx="10515600" cy="16407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007" y="4314869"/>
            <a:ext cx="10403793" cy="142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694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06" y="4580164"/>
            <a:ext cx="11521440" cy="21005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140" y="131368"/>
            <a:ext cx="9107171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526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99063" y="3004458"/>
            <a:ext cx="77985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SQL is a standard language for accessing and manipulating databases.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99063" y="3373790"/>
            <a:ext cx="77985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a-IR" dirty="0" smtClean="0"/>
              <a:t>اس کیو ال یا سیکول یک زبان استاندارد دسترسی و تغییر پایگاه داده می باشد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0021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635" y="2521132"/>
            <a:ext cx="10034856" cy="181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930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SELECT DISTINCT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only distinct (different) values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38" y="3090321"/>
            <a:ext cx="11417316" cy="239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045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530" y="924292"/>
            <a:ext cx="9069066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947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862" y="1111468"/>
            <a:ext cx="11184829" cy="9002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862" y="2564620"/>
            <a:ext cx="11131906" cy="9754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863" y="4139415"/>
            <a:ext cx="11131906" cy="93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1589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18668"/>
            <a:ext cx="10515600" cy="1325563"/>
          </a:xfrm>
        </p:spPr>
        <p:txBody>
          <a:bodyPr>
            <a:normAutofit/>
          </a:bodyPr>
          <a:lstStyle/>
          <a:p>
            <a:pPr algn="r" rtl="1"/>
            <a:r>
              <a:rPr lang="fa-IR" sz="2000" dirty="0" smtClean="0"/>
              <a:t>توجه: </a:t>
            </a:r>
            <a:r>
              <a:rPr lang="en-US" sz="2000" dirty="0" smtClean="0"/>
              <a:t>WHERE</a:t>
            </a:r>
            <a:r>
              <a:rPr lang="fa-IR" sz="2000" dirty="0" smtClean="0"/>
              <a:t> </a:t>
            </a:r>
            <a:r>
              <a:rPr lang="fa-IR" sz="2000" dirty="0" smtClean="0"/>
              <a:t>فقط در </a:t>
            </a:r>
            <a:r>
              <a:rPr lang="en-US" sz="2000" dirty="0" smtClean="0"/>
              <a:t>SELECT</a:t>
            </a:r>
            <a:r>
              <a:rPr lang="fa-IR" sz="2000" dirty="0" smtClean="0"/>
              <a:t> </a:t>
            </a:r>
            <a:r>
              <a:rPr lang="en-US" sz="2000" dirty="0" smtClean="0"/>
              <a:t> </a:t>
            </a:r>
            <a:r>
              <a:rPr lang="fa-IR" sz="2000" dirty="0" smtClean="0"/>
              <a:t>نیست و در </a:t>
            </a:r>
            <a:r>
              <a:rPr lang="en-US" sz="2000" dirty="0" smtClean="0"/>
              <a:t>UPDATE</a:t>
            </a:r>
            <a:r>
              <a:rPr lang="fa-IR" sz="2000" dirty="0" smtClean="0"/>
              <a:t> و </a:t>
            </a:r>
            <a:r>
              <a:rPr lang="en-US" sz="2000" dirty="0" smtClean="0"/>
              <a:t>DELETE</a:t>
            </a:r>
            <a:r>
              <a:rPr lang="fa-IR" sz="2000" dirty="0" smtClean="0"/>
              <a:t> </a:t>
            </a:r>
            <a:r>
              <a:rPr lang="en-US" sz="2000" dirty="0" smtClean="0"/>
              <a:t> </a:t>
            </a:r>
            <a:r>
              <a:rPr lang="fa-IR" sz="2000" dirty="0" smtClean="0"/>
              <a:t>نیز استفاده می‌شود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650" y="1972492"/>
            <a:ext cx="10206150" cy="160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6212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12" y="2795451"/>
            <a:ext cx="10677989" cy="119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0730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Text Field vs Numeric Fields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514" y="3174274"/>
            <a:ext cx="11236601" cy="134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7398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 smtClean="0"/>
              <a:t>عملگرهای درون </a:t>
            </a:r>
            <a:r>
              <a:rPr lang="en-US" sz="4000" dirty="0" smtClean="0"/>
              <a:t>WHERE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6121" y="1825625"/>
            <a:ext cx="847975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784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en-US" dirty="0" smtClean="0"/>
              <a:t>AND - OR - NOT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6121" y="1825625"/>
            <a:ext cx="847975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5517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05" y="2449014"/>
            <a:ext cx="11241069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008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en-US" sz="4000" dirty="0" smtClean="0"/>
              <a:t>SQL</a:t>
            </a:r>
            <a:r>
              <a:rPr lang="fa-IR" dirty="0" smtClean="0"/>
              <a:t> چیست؟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SQL stands for Structured Query Language</a:t>
            </a:r>
            <a:endParaRPr lang="fa-IR" sz="2400" dirty="0" smtClean="0"/>
          </a:p>
          <a:p>
            <a:r>
              <a:rPr lang="en-US" sz="2400" dirty="0" smtClean="0"/>
              <a:t>SQL lets you access and manipulate databases</a:t>
            </a:r>
            <a:endParaRPr lang="fa-IR" sz="2400" dirty="0" smtClean="0"/>
          </a:p>
          <a:p>
            <a:r>
              <a:rPr lang="en-US" sz="2400" dirty="0" smtClean="0"/>
              <a:t>SQL is an ANSI (American National Standards Institute) standard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041450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0452" y="2499700"/>
            <a:ext cx="10515600" cy="180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5440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3514" y="2506524"/>
            <a:ext cx="10515600" cy="184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3401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74453"/>
            <a:ext cx="10515600" cy="103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6405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94684"/>
            <a:ext cx="10515600" cy="119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1606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325" y="2817892"/>
            <a:ext cx="10515600" cy="119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6004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1776"/>
            <a:ext cx="10515600" cy="1325563"/>
          </a:xfrm>
        </p:spPr>
        <p:txBody>
          <a:bodyPr/>
          <a:lstStyle/>
          <a:p>
            <a:pPr algn="ctr"/>
            <a:r>
              <a:rPr lang="fa-IR" dirty="0" smtClean="0"/>
              <a:t>ترکیب عملگرها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448575"/>
            <a:ext cx="10515600" cy="110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2478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47449"/>
            <a:ext cx="10515600" cy="120471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4464372"/>
            <a:ext cx="10317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SQL statement selects all fields from "Customers" where country is NOT "Germany" and NOT "USA"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6178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9011" y="2757703"/>
            <a:ext cx="10515600" cy="118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3338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ORDERD BY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80285"/>
            <a:ext cx="10515600" cy="184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3314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326" y="2743668"/>
            <a:ext cx="10515600" cy="110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782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en-US" sz="4000" dirty="0" smtClean="0"/>
              <a:t>SQL</a:t>
            </a:r>
            <a:r>
              <a:rPr lang="fa-IR" dirty="0" smtClean="0"/>
              <a:t> چه کاری انجام می‌دهد؟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4992"/>
          </a:xfrm>
        </p:spPr>
        <p:txBody>
          <a:bodyPr>
            <a:noAutofit/>
          </a:bodyPr>
          <a:lstStyle/>
          <a:p>
            <a:r>
              <a:rPr lang="en-US" sz="2400" dirty="0" smtClean="0"/>
              <a:t>SQL can </a:t>
            </a:r>
            <a:r>
              <a:rPr lang="en-US" sz="2400" b="1" dirty="0" smtClean="0"/>
              <a:t>execute queries </a:t>
            </a:r>
            <a:r>
              <a:rPr lang="en-US" sz="2400" dirty="0" smtClean="0"/>
              <a:t>against a database</a:t>
            </a:r>
          </a:p>
          <a:p>
            <a:r>
              <a:rPr lang="en-US" sz="2400" dirty="0" smtClean="0"/>
              <a:t>SQL can </a:t>
            </a:r>
            <a:r>
              <a:rPr lang="en-US" sz="2400" b="1" dirty="0" smtClean="0"/>
              <a:t>retrieve data </a:t>
            </a:r>
            <a:r>
              <a:rPr lang="en-US" sz="2400" dirty="0" smtClean="0"/>
              <a:t>from a database</a:t>
            </a:r>
          </a:p>
          <a:p>
            <a:r>
              <a:rPr lang="en-US" sz="2400" dirty="0" smtClean="0"/>
              <a:t>SQL can </a:t>
            </a:r>
            <a:r>
              <a:rPr lang="en-US" sz="2400" b="1" dirty="0" smtClean="0"/>
              <a:t>insert</a:t>
            </a:r>
            <a:r>
              <a:rPr lang="en-US" sz="2400" dirty="0" smtClean="0"/>
              <a:t> </a:t>
            </a:r>
            <a:r>
              <a:rPr lang="en-US" sz="2400" b="1" dirty="0" smtClean="0"/>
              <a:t>records</a:t>
            </a:r>
            <a:r>
              <a:rPr lang="en-US" sz="2400" dirty="0" smtClean="0"/>
              <a:t> in a database</a:t>
            </a:r>
          </a:p>
          <a:p>
            <a:r>
              <a:rPr lang="en-US" sz="2400" dirty="0" smtClean="0"/>
              <a:t>SQL can </a:t>
            </a:r>
            <a:r>
              <a:rPr lang="en-US" sz="2400" b="1" dirty="0" smtClean="0"/>
              <a:t>update records </a:t>
            </a:r>
            <a:r>
              <a:rPr lang="en-US" sz="2400" dirty="0" smtClean="0"/>
              <a:t>in a database</a:t>
            </a:r>
          </a:p>
          <a:p>
            <a:r>
              <a:rPr lang="en-US" sz="2400" dirty="0" smtClean="0"/>
              <a:t>SQL can </a:t>
            </a:r>
            <a:r>
              <a:rPr lang="en-US" sz="2400" b="1" dirty="0" smtClean="0"/>
              <a:t>delete records </a:t>
            </a:r>
            <a:r>
              <a:rPr lang="en-US" sz="2400" dirty="0" smtClean="0"/>
              <a:t>from a database</a:t>
            </a:r>
          </a:p>
          <a:p>
            <a:r>
              <a:rPr lang="en-US" sz="2400" dirty="0" smtClean="0"/>
              <a:t>SQL can </a:t>
            </a:r>
            <a:r>
              <a:rPr lang="en-US" sz="2400" b="1" dirty="0" smtClean="0"/>
              <a:t>create new databases</a:t>
            </a:r>
          </a:p>
          <a:p>
            <a:r>
              <a:rPr lang="en-US" sz="2400" dirty="0" smtClean="0"/>
              <a:t>SQL can </a:t>
            </a:r>
            <a:r>
              <a:rPr lang="en-US" sz="2400" b="1" dirty="0" smtClean="0"/>
              <a:t>create new tables </a:t>
            </a:r>
            <a:r>
              <a:rPr lang="en-US" sz="2400" dirty="0" smtClean="0"/>
              <a:t>in a database</a:t>
            </a:r>
          </a:p>
          <a:p>
            <a:r>
              <a:rPr lang="en-US" sz="2400" dirty="0" smtClean="0"/>
              <a:t>SQL can create stored </a:t>
            </a:r>
            <a:r>
              <a:rPr lang="en-US" sz="2400" b="1" dirty="0" smtClean="0"/>
              <a:t>procedures</a:t>
            </a:r>
            <a:r>
              <a:rPr lang="en-US" sz="2400" dirty="0" smtClean="0"/>
              <a:t> in a database</a:t>
            </a:r>
          </a:p>
          <a:p>
            <a:r>
              <a:rPr lang="en-US" sz="2400" dirty="0" smtClean="0"/>
              <a:t>SQL can create </a:t>
            </a:r>
            <a:r>
              <a:rPr lang="en-US" sz="2400" b="1" dirty="0" smtClean="0"/>
              <a:t>views</a:t>
            </a:r>
            <a:r>
              <a:rPr lang="en-US" sz="2400" dirty="0" smtClean="0"/>
              <a:t> in a database</a:t>
            </a:r>
          </a:p>
          <a:p>
            <a:r>
              <a:rPr lang="en-US" sz="2400" dirty="0" smtClean="0"/>
              <a:t>SQL can </a:t>
            </a:r>
            <a:r>
              <a:rPr lang="en-US" sz="2400" b="1" dirty="0" smtClean="0"/>
              <a:t>set</a:t>
            </a:r>
            <a:r>
              <a:rPr lang="en-US" sz="2400" dirty="0" smtClean="0"/>
              <a:t> </a:t>
            </a:r>
            <a:r>
              <a:rPr lang="en-US" sz="2400" b="1" dirty="0" smtClean="0"/>
              <a:t>permissions</a:t>
            </a:r>
            <a:r>
              <a:rPr lang="en-US" sz="2400" dirty="0" smtClean="0"/>
              <a:t> on tables, procedures, and views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592922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5701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ORDERED 	BY DESC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75335"/>
            <a:ext cx="10515600" cy="118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0624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BY several examples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396578"/>
            <a:ext cx="10515600" cy="120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5062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INSERT INTO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7876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insert new records in a table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65" y="2571630"/>
            <a:ext cx="11241069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6693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without value names (mind the order)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178373"/>
            <a:ext cx="10515600" cy="164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9653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760" y="2576238"/>
            <a:ext cx="10515600" cy="149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3670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fa-IR" dirty="0" smtClean="0"/>
              <a:t>توجه: </a:t>
            </a:r>
            <a:r>
              <a:rPr lang="en-US" dirty="0" smtClean="0"/>
              <a:t> </a:t>
            </a:r>
            <a:r>
              <a:rPr lang="fa-IR" dirty="0" smtClean="0"/>
              <a:t>ستون </a:t>
            </a:r>
            <a:r>
              <a:rPr lang="en-US" sz="2400" dirty="0" err="1" smtClean="0"/>
              <a:t>CustomerID</a:t>
            </a:r>
            <a:r>
              <a:rPr lang="fa-IR" sz="2400" dirty="0" smtClean="0"/>
              <a:t> افزایشی است </a:t>
            </a:r>
            <a:r>
              <a:rPr lang="en-US" dirty="0" smtClean="0"/>
              <a:t>auto-increment </a:t>
            </a:r>
            <a:r>
              <a:rPr lang="fa-IR" dirty="0"/>
              <a:t> </a:t>
            </a:r>
            <a:r>
              <a:rPr lang="fa-IR" dirty="0" smtClean="0"/>
              <a:t>و به صورت اتوماتیک یک عدد اضافه می‌کند.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8799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Insert Data only in specified Columns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81013"/>
            <a:ext cx="10515600" cy="107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8340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UPDATE STATEMENT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83396"/>
            <a:ext cx="10515600" cy="186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8660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137" y="2847703"/>
            <a:ext cx="10515600" cy="1267097"/>
          </a:xfrm>
          <a:solidFill>
            <a:schemeClr val="accent2"/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r" rtl="1">
              <a:buNone/>
            </a:pPr>
            <a:endParaRPr lang="fa-IR" sz="2400" dirty="0" smtClean="0">
              <a:solidFill>
                <a:schemeClr val="bg1"/>
              </a:solidFill>
            </a:endParaRPr>
          </a:p>
          <a:p>
            <a:pPr marL="0" indent="0" algn="ctr" rtl="1">
              <a:buNone/>
            </a:pPr>
            <a:r>
              <a:rPr lang="fa-IR" sz="2000" dirty="0" smtClean="0">
                <a:solidFill>
                  <a:schemeClr val="bg1"/>
                </a:solidFill>
              </a:rPr>
              <a:t>حواستان به عبارت </a:t>
            </a:r>
            <a:r>
              <a:rPr lang="en-US" sz="2000" dirty="0" smtClean="0">
                <a:solidFill>
                  <a:schemeClr val="bg1"/>
                </a:solidFill>
              </a:rPr>
              <a:t>WHERE</a:t>
            </a:r>
            <a:r>
              <a:rPr lang="fa-IR" sz="2000" dirty="0" smtClean="0">
                <a:solidFill>
                  <a:schemeClr val="bg1"/>
                </a:solidFill>
              </a:rPr>
              <a:t> باشد چنانچه آن را در نظر نگیرید تمامی ردیف‌ها آپدیت خواهند شد.</a:t>
            </a:r>
          </a:p>
          <a:p>
            <a:pPr marL="0" indent="0" algn="r" rtl="1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0035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2075" y="2559725"/>
            <a:ext cx="10515600" cy="139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502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 smtClean="0"/>
              <a:t>SQL</a:t>
            </a:r>
            <a:r>
              <a:rPr lang="fa-IR" dirty="0" smtClean="0"/>
              <a:t> استاندارد است، اما: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be compliant with the ANSI standard, they all support at least the major commands (such as SELECT, UPDATE, DELETE, INSERT, WHERE) in a similar manner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5715298"/>
            <a:ext cx="6096000" cy="92333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 smtClean="0"/>
              <a:t>Note: Most of the SQL database programs also have their own proprietary extensions in addition to the SQL standard!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1499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765" y="129993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UPDATE Multiple Records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5765" y="1286056"/>
            <a:ext cx="10515600" cy="15116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930" y="2907204"/>
            <a:ext cx="7926213" cy="374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3989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 smtClean="0"/>
              <a:t>بدون </a:t>
            </a:r>
            <a:r>
              <a:rPr lang="en-US" dirty="0" smtClean="0"/>
              <a:t>WHERE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93379"/>
            <a:ext cx="10515600" cy="11206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263" y="2818550"/>
            <a:ext cx="8031943" cy="387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588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DELETE Statement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030" y="2663625"/>
            <a:ext cx="10145939" cy="149036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5917474"/>
            <a:ext cx="11088188" cy="646331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r" rtl="1"/>
            <a:r>
              <a:rPr lang="en-US" dirty="0" smtClean="0"/>
              <a:t>توجه: </a:t>
            </a:r>
            <a:r>
              <a:rPr lang="en-US" dirty="0" err="1" smtClean="0"/>
              <a:t>هنگام</a:t>
            </a:r>
            <a:r>
              <a:rPr lang="en-US" dirty="0" smtClean="0"/>
              <a:t> </a:t>
            </a:r>
            <a:r>
              <a:rPr lang="en-US" dirty="0" err="1" smtClean="0"/>
              <a:t>حذف</a:t>
            </a:r>
            <a:r>
              <a:rPr lang="en-US" dirty="0" smtClean="0"/>
              <a:t> </a:t>
            </a:r>
            <a:r>
              <a:rPr lang="en-US" dirty="0" err="1" smtClean="0"/>
              <a:t>رکوردها</a:t>
            </a:r>
            <a:r>
              <a:rPr lang="fa-IR" dirty="0" smtClean="0"/>
              <a:t>ی</a:t>
            </a:r>
            <a:r>
              <a:rPr lang="en-US" dirty="0" smtClean="0"/>
              <a:t> </a:t>
            </a:r>
            <a:r>
              <a:rPr lang="en-US" dirty="0" err="1" smtClean="0"/>
              <a:t>در</a:t>
            </a:r>
            <a:r>
              <a:rPr lang="en-US" dirty="0" smtClean="0"/>
              <a:t> </a:t>
            </a:r>
            <a:r>
              <a:rPr lang="en-US" dirty="0" err="1" smtClean="0"/>
              <a:t>جدول</a:t>
            </a:r>
            <a:r>
              <a:rPr lang="en-US" dirty="0" smtClean="0"/>
              <a:t> </a:t>
            </a:r>
            <a:r>
              <a:rPr lang="en-US" dirty="0" err="1" smtClean="0"/>
              <a:t>مراقب</a:t>
            </a:r>
            <a:r>
              <a:rPr lang="en-US" dirty="0" smtClean="0"/>
              <a:t> </a:t>
            </a:r>
            <a:r>
              <a:rPr lang="en-US" dirty="0" err="1" smtClean="0"/>
              <a:t>باشید</a:t>
            </a:r>
            <a:r>
              <a:rPr lang="fa-IR" dirty="0"/>
              <a:t>!</a:t>
            </a:r>
            <a:r>
              <a:rPr lang="en-US" dirty="0" smtClean="0"/>
              <a:t> </a:t>
            </a:r>
            <a:r>
              <a:rPr lang="fa-IR" dirty="0" smtClean="0"/>
              <a:t> </a:t>
            </a:r>
            <a:r>
              <a:rPr lang="en-US" dirty="0" err="1" smtClean="0"/>
              <a:t>به</a:t>
            </a:r>
            <a:r>
              <a:rPr lang="en-US" dirty="0" smtClean="0"/>
              <a:t> </a:t>
            </a:r>
            <a:r>
              <a:rPr lang="en-US" dirty="0" err="1" smtClean="0"/>
              <a:t>عبارت</a:t>
            </a:r>
            <a:r>
              <a:rPr lang="en-US" dirty="0" smtClean="0"/>
              <a:t> WHERE </a:t>
            </a:r>
            <a:r>
              <a:rPr lang="fa-IR" dirty="0" smtClean="0"/>
              <a:t> </a:t>
            </a:r>
            <a:r>
              <a:rPr lang="en-US" dirty="0" err="1" smtClean="0"/>
              <a:t>در</a:t>
            </a:r>
            <a:r>
              <a:rPr lang="en-US" dirty="0" smtClean="0"/>
              <a:t> </a:t>
            </a:r>
            <a:r>
              <a:rPr lang="en-US" dirty="0" err="1" smtClean="0"/>
              <a:t>عبارت</a:t>
            </a:r>
            <a:r>
              <a:rPr lang="en-US" dirty="0" smtClean="0"/>
              <a:t> DELETE </a:t>
            </a:r>
            <a:r>
              <a:rPr lang="fa-IR" dirty="0" smtClean="0"/>
              <a:t> </a:t>
            </a:r>
            <a:r>
              <a:rPr lang="en-US" dirty="0" smtClean="0"/>
              <a:t>توجه </a:t>
            </a:r>
            <a:r>
              <a:rPr lang="en-US" dirty="0" err="1" smtClean="0"/>
              <a:t>کنید</a:t>
            </a:r>
            <a:r>
              <a:rPr lang="en-US" dirty="0" smtClean="0"/>
              <a:t>. بند WHERE </a:t>
            </a:r>
            <a:r>
              <a:rPr lang="fa-IR" dirty="0" smtClean="0"/>
              <a:t> </a:t>
            </a:r>
            <a:r>
              <a:rPr lang="en-US" dirty="0" smtClean="0"/>
              <a:t>مشخص </a:t>
            </a:r>
            <a:r>
              <a:rPr lang="en-US" dirty="0" err="1" smtClean="0"/>
              <a:t>می</a:t>
            </a:r>
            <a:r>
              <a:rPr lang="en-US" dirty="0" smtClean="0"/>
              <a:t> </a:t>
            </a:r>
            <a:r>
              <a:rPr lang="en-US" dirty="0" err="1" smtClean="0"/>
              <a:t>کند</a:t>
            </a:r>
            <a:r>
              <a:rPr lang="en-US" dirty="0" smtClean="0"/>
              <a:t> </a:t>
            </a:r>
            <a:r>
              <a:rPr lang="en-US" dirty="0" err="1" smtClean="0"/>
              <a:t>که</a:t>
            </a:r>
            <a:r>
              <a:rPr lang="en-US" dirty="0" smtClean="0"/>
              <a:t> </a:t>
            </a:r>
            <a:r>
              <a:rPr lang="en-US" dirty="0" err="1" smtClean="0"/>
              <a:t>کدام</a:t>
            </a:r>
            <a:r>
              <a:rPr lang="en-US" dirty="0" smtClean="0"/>
              <a:t> </a:t>
            </a:r>
            <a:r>
              <a:rPr lang="en-US" dirty="0" err="1" smtClean="0"/>
              <a:t>رکورد</a:t>
            </a:r>
            <a:r>
              <a:rPr lang="fa-IR" dirty="0" smtClean="0"/>
              <a:t>ها</a:t>
            </a:r>
            <a:r>
              <a:rPr lang="en-US" dirty="0" smtClean="0"/>
              <a:t> باید </a:t>
            </a:r>
            <a:r>
              <a:rPr lang="en-US" dirty="0" err="1" smtClean="0"/>
              <a:t>حذف</a:t>
            </a:r>
            <a:r>
              <a:rPr lang="en-US" dirty="0" smtClean="0"/>
              <a:t> </a:t>
            </a:r>
            <a:r>
              <a:rPr lang="en-US" dirty="0" err="1" smtClean="0"/>
              <a:t>شوند</a:t>
            </a:r>
            <a:r>
              <a:rPr lang="en-US" dirty="0" smtClean="0"/>
              <a:t>. </a:t>
            </a:r>
            <a:r>
              <a:rPr lang="en-US" dirty="0" err="1" smtClean="0"/>
              <a:t>اگر</a:t>
            </a:r>
            <a:r>
              <a:rPr lang="fa-IR" dirty="0" smtClean="0"/>
              <a:t> </a:t>
            </a:r>
            <a:r>
              <a:rPr lang="en-US" dirty="0" smtClean="0"/>
              <a:t> بند WHERE</a:t>
            </a:r>
            <a:r>
              <a:rPr lang="fa-IR" dirty="0" smtClean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را</a:t>
            </a:r>
            <a:r>
              <a:rPr lang="en-US" dirty="0" smtClean="0"/>
              <a:t> </a:t>
            </a:r>
            <a:r>
              <a:rPr lang="en-US" dirty="0" err="1" smtClean="0"/>
              <a:t>حذف</a:t>
            </a:r>
            <a:r>
              <a:rPr lang="en-US" dirty="0" smtClean="0"/>
              <a:t> </a:t>
            </a:r>
            <a:r>
              <a:rPr lang="en-US" dirty="0" err="1" smtClean="0"/>
              <a:t>کنید</a:t>
            </a:r>
            <a:r>
              <a:rPr lang="en-US" dirty="0" smtClean="0"/>
              <a:t>، </a:t>
            </a:r>
            <a:r>
              <a:rPr lang="en-US" dirty="0" err="1" smtClean="0"/>
              <a:t>تمام</a:t>
            </a:r>
            <a:r>
              <a:rPr lang="en-US" dirty="0" smtClean="0"/>
              <a:t> </a:t>
            </a:r>
            <a:r>
              <a:rPr lang="en-US" dirty="0" err="1" smtClean="0"/>
              <a:t>رکوردهای</a:t>
            </a:r>
            <a:r>
              <a:rPr lang="en-US" dirty="0" smtClean="0"/>
              <a:t> </a:t>
            </a:r>
            <a:r>
              <a:rPr lang="en-US" dirty="0" err="1" smtClean="0"/>
              <a:t>جدول</a:t>
            </a:r>
            <a:r>
              <a:rPr lang="en-US" dirty="0" smtClean="0"/>
              <a:t> </a:t>
            </a:r>
            <a:r>
              <a:rPr lang="en-US" dirty="0" err="1" smtClean="0"/>
              <a:t>حذف</a:t>
            </a:r>
            <a:r>
              <a:rPr lang="en-US" dirty="0" smtClean="0"/>
              <a:t> </a:t>
            </a:r>
            <a:r>
              <a:rPr lang="en-US" dirty="0" err="1" smtClean="0"/>
              <a:t>خواهند</a:t>
            </a:r>
            <a:r>
              <a:rPr lang="en-US" dirty="0" smtClean="0"/>
              <a:t> شد!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230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 smtClean="0"/>
              <a:t>انتخابی از داده‌ها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1520" y="1838817"/>
            <a:ext cx="8668960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954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480" y="2730138"/>
            <a:ext cx="8745170" cy="3591426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03785" y="1293223"/>
            <a:ext cx="9592559" cy="104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1814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362" y="1096645"/>
            <a:ext cx="10515600" cy="1325563"/>
          </a:xfrm>
        </p:spPr>
        <p:txBody>
          <a:bodyPr/>
          <a:lstStyle/>
          <a:p>
            <a:pPr algn="ctr"/>
            <a:r>
              <a:rPr lang="fa-IR" dirty="0" smtClean="0"/>
              <a:t>حذف تمامی رکوردها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7308" y="2422208"/>
            <a:ext cx="9739707" cy="29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351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87639"/>
            <a:ext cx="10515600" cy="1325563"/>
          </a:xfr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4800" dirty="0" smtClean="0"/>
              <a:t>RDBMS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60319"/>
            <a:ext cx="10515600" cy="361664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smtClean="0"/>
              <a:t>RDBMS stands for Relational Database Management System.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43580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075" y="2507433"/>
            <a:ext cx="10515600" cy="1325563"/>
          </a:xfrm>
        </p:spPr>
        <p:txBody>
          <a:bodyPr>
            <a:normAutofit/>
          </a:bodyPr>
          <a:lstStyle/>
          <a:p>
            <a:pPr algn="ctr" rtl="1"/>
            <a:r>
              <a:rPr lang="fa-IR" sz="2800" dirty="0" smtClean="0"/>
              <a:t>در </a:t>
            </a:r>
            <a:r>
              <a:rPr lang="en-US" sz="2800" dirty="0" smtClean="0"/>
              <a:t>RDBMS</a:t>
            </a:r>
            <a:r>
              <a:rPr lang="fa-IR" sz="2800" dirty="0" smtClean="0"/>
              <a:t> دیتا به صورت </a:t>
            </a:r>
            <a:r>
              <a:rPr lang="en-US" sz="2800" dirty="0" smtClean="0"/>
              <a:t>table</a:t>
            </a:r>
            <a:r>
              <a:rPr lang="fa-IR" sz="2800" dirty="0" smtClean="0"/>
              <a:t> ذخیره می‌شود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16079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075" y="2507433"/>
            <a:ext cx="10515600" cy="1325563"/>
          </a:xfrm>
        </p:spPr>
        <p:txBody>
          <a:bodyPr>
            <a:normAutofit/>
          </a:bodyPr>
          <a:lstStyle/>
          <a:p>
            <a:pPr algn="ctr" rtl="1"/>
            <a:r>
              <a:rPr lang="fa-IR" sz="3600" dirty="0" smtClean="0"/>
              <a:t>یک </a:t>
            </a:r>
            <a:r>
              <a:rPr lang="en-US" sz="3600" dirty="0" smtClean="0"/>
              <a:t>table</a:t>
            </a:r>
            <a:r>
              <a:rPr lang="fa-IR" sz="3600" dirty="0" smtClean="0"/>
              <a:t> حاوی</a:t>
            </a:r>
            <a:br>
              <a:rPr lang="fa-IR" sz="3600" dirty="0" smtClean="0"/>
            </a:br>
            <a:r>
              <a:rPr lang="fa-IR" sz="3600" dirty="0" smtClean="0"/>
              <a:t> </a:t>
            </a:r>
            <a:r>
              <a:rPr lang="en-US" sz="3600" dirty="0" smtClean="0"/>
              <a:t>columns </a:t>
            </a:r>
            <a:r>
              <a:rPr lang="fa-IR" sz="3600" dirty="0" smtClean="0"/>
              <a:t> و</a:t>
            </a:r>
            <a:r>
              <a:rPr lang="en-US" sz="3600" dirty="0" smtClean="0"/>
              <a:t> row </a:t>
            </a:r>
            <a:r>
              <a:rPr lang="fa-IR" sz="3600" dirty="0" smtClean="0"/>
              <a:t>است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84840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012" y="1802676"/>
            <a:ext cx="10515600" cy="2801030"/>
          </a:xfrm>
        </p:spPr>
        <p:txBody>
          <a:bodyPr>
            <a:normAutofit/>
          </a:bodyPr>
          <a:lstStyle/>
          <a:p>
            <a:pPr algn="ctr" rtl="1"/>
            <a:r>
              <a:rPr lang="fa-IR" sz="3200" dirty="0" smtClean="0"/>
              <a:t>هر </a:t>
            </a:r>
            <a:r>
              <a:rPr lang="en-US" sz="3200" dirty="0" smtClean="0"/>
              <a:t>table</a:t>
            </a:r>
            <a:r>
              <a:rPr lang="fa-IR" sz="3200" dirty="0" smtClean="0"/>
              <a:t> به</a:t>
            </a:r>
            <a:br>
              <a:rPr lang="fa-IR" sz="3200" dirty="0" smtClean="0"/>
            </a:br>
            <a:r>
              <a:rPr lang="fa-IR" sz="3200" dirty="0" smtClean="0"/>
              <a:t>ستون‌هایی تقسیم می‌شود که </a:t>
            </a:r>
            <a:br>
              <a:rPr lang="fa-IR" sz="3200" dirty="0" smtClean="0"/>
            </a:br>
            <a:r>
              <a:rPr lang="en-US" sz="3200" dirty="0" smtClean="0"/>
              <a:t>field</a:t>
            </a:r>
            <a:r>
              <a:rPr lang="fa-IR" sz="3200" dirty="0" smtClean="0"/>
              <a:t> نامیده می‌شوند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28690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6">
      <a:majorFont>
        <a:latin typeface="Open Sans"/>
        <a:ea typeface=""/>
        <a:cs typeface="B Yekan"/>
      </a:majorFont>
      <a:minorFont>
        <a:latin typeface="Open Sans"/>
        <a:ea typeface=""/>
        <a:cs typeface="B Yek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534</Words>
  <Application>Microsoft Office PowerPoint</Application>
  <PresentationFormat>Widescreen</PresentationFormat>
  <Paragraphs>74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B Yekan</vt:lpstr>
      <vt:lpstr>Open Sans</vt:lpstr>
      <vt:lpstr>Perpetua Titling MT</vt:lpstr>
      <vt:lpstr>Office Theme</vt:lpstr>
      <vt:lpstr>PowerPoint Presentation</vt:lpstr>
      <vt:lpstr>PowerPoint Presentation</vt:lpstr>
      <vt:lpstr>SQL چیست؟</vt:lpstr>
      <vt:lpstr>SQL چه کاری انجام می‌دهد؟</vt:lpstr>
      <vt:lpstr>SQL استاندارد است، اما:</vt:lpstr>
      <vt:lpstr>RDBMS</vt:lpstr>
      <vt:lpstr>در RDBMS دیتا به صورت table ذخیره می‌شود</vt:lpstr>
      <vt:lpstr>یک table حاوی  columns  و row است</vt:lpstr>
      <vt:lpstr>هر table به ستون‌هایی تقسیم می‌شود که  field نامیده می‌شوند</vt:lpstr>
      <vt:lpstr>PowerPoint Presentation</vt:lpstr>
      <vt:lpstr>SQL syntax</vt:lpstr>
      <vt:lpstr>database sample:  Northwind sample database</vt:lpstr>
      <vt:lpstr>SQL عبارت‌های</vt:lpstr>
      <vt:lpstr>SELECT</vt:lpstr>
      <vt:lpstr>PowerPoint Presentation</vt:lpstr>
      <vt:lpstr>افزودن semicolon  به آخر عبارت‌ها؟</vt:lpstr>
      <vt:lpstr>دستورات مهم SQL </vt:lpstr>
      <vt:lpstr>SELECT</vt:lpstr>
      <vt:lpstr>PowerPoint Presentation</vt:lpstr>
      <vt:lpstr>PowerPoint Presentation</vt:lpstr>
      <vt:lpstr>SELECT DISTINCT </vt:lpstr>
      <vt:lpstr>PowerPoint Presentation</vt:lpstr>
      <vt:lpstr>PowerPoint Presentation</vt:lpstr>
      <vt:lpstr>توجه: WHERE فقط در SELECT  نیست و در UPDATE و DELETE  نیز استفاده می‌شود</vt:lpstr>
      <vt:lpstr>PowerPoint Presentation</vt:lpstr>
      <vt:lpstr>Text Field vs Numeric Fields</vt:lpstr>
      <vt:lpstr>عملگرهای درون WHERE</vt:lpstr>
      <vt:lpstr>AND - OR - NOT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ترکیب عملگرها</vt:lpstr>
      <vt:lpstr>PowerPoint Presentation</vt:lpstr>
      <vt:lpstr>PowerPoint Presentation</vt:lpstr>
      <vt:lpstr>ORDERD BY</vt:lpstr>
      <vt:lpstr>PowerPoint Presentation</vt:lpstr>
      <vt:lpstr>ORDERED  BY DESC</vt:lpstr>
      <vt:lpstr>ORDER BY several examples</vt:lpstr>
      <vt:lpstr>INSERT INTO</vt:lpstr>
      <vt:lpstr>without value names (mind the order)</vt:lpstr>
      <vt:lpstr>PowerPoint Presentation</vt:lpstr>
      <vt:lpstr>PowerPoint Presentation</vt:lpstr>
      <vt:lpstr>Insert Data only in specified Columns</vt:lpstr>
      <vt:lpstr>UPDATE STATEMENT</vt:lpstr>
      <vt:lpstr>PowerPoint Presentation</vt:lpstr>
      <vt:lpstr>PowerPoint Presentation</vt:lpstr>
      <vt:lpstr>UPDATE Multiple Records</vt:lpstr>
      <vt:lpstr>بدون WHERE</vt:lpstr>
      <vt:lpstr>SQL DELETE Statement</vt:lpstr>
      <vt:lpstr>انتخابی از داده‌ها</vt:lpstr>
      <vt:lpstr>PowerPoint Presentation</vt:lpstr>
      <vt:lpstr>حذف تمامی رکوردها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169</cp:revision>
  <dcterms:created xsi:type="dcterms:W3CDTF">2023-12-06T10:23:22Z</dcterms:created>
  <dcterms:modified xsi:type="dcterms:W3CDTF">2023-12-06T16:24:35Z</dcterms:modified>
</cp:coreProperties>
</file>