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65" r:id="rId4"/>
    <p:sldId id="266" r:id="rId5"/>
    <p:sldId id="292" r:id="rId6"/>
    <p:sldId id="267" r:id="rId7"/>
    <p:sldId id="268" r:id="rId8"/>
    <p:sldId id="269" r:id="rId9"/>
    <p:sldId id="257" r:id="rId10"/>
    <p:sldId id="258" r:id="rId11"/>
    <p:sldId id="259" r:id="rId12"/>
    <p:sldId id="260" r:id="rId13"/>
    <p:sldId id="261" r:id="rId14"/>
    <p:sldId id="263" r:id="rId15"/>
    <p:sldId id="264"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966E6D-07E7-46E1-9AF3-AADF1694942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236387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66E6D-07E7-46E1-9AF3-AADF1694942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78405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66E6D-07E7-46E1-9AF3-AADF1694942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285283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66E6D-07E7-46E1-9AF3-AADF1694942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421595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966E6D-07E7-46E1-9AF3-AADF1694942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7162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966E6D-07E7-46E1-9AF3-AADF1694942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700458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966E6D-07E7-46E1-9AF3-AADF16949429}"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365660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966E6D-07E7-46E1-9AF3-AADF16949429}"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179341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66E6D-07E7-46E1-9AF3-AADF16949429}"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46676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966E6D-07E7-46E1-9AF3-AADF1694942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260494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966E6D-07E7-46E1-9AF3-AADF1694942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296295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66E6D-07E7-46E1-9AF3-AADF16949429}" type="datetimeFigureOut">
              <a:rPr lang="en-US" smtClean="0"/>
              <a:t>11/30/2023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9E3E2-8952-4668-AC2E-79B68595A154}" type="slidenum">
              <a:rPr lang="en-US" smtClean="0"/>
              <a:t>‹#›</a:t>
            </a:fld>
            <a:endParaRPr lang="en-US"/>
          </a:p>
        </p:txBody>
      </p:sp>
    </p:spTree>
    <p:extLst>
      <p:ext uri="{BB962C8B-B14F-4D97-AF65-F5344CB8AC3E}">
        <p14:creationId xmlns:p14="http://schemas.microsoft.com/office/powerpoint/2010/main" val="3114310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hyperlink" Target="https://refactoring.guru/design-patterns/decorator" TargetMode="External"/><Relationship Id="rId26" Type="http://schemas.openxmlformats.org/officeDocument/2006/relationships/hyperlink" Target="https://refactoring.guru/design-patterns/chain-of-responsibility" TargetMode="External"/><Relationship Id="rId39" Type="http://schemas.openxmlformats.org/officeDocument/2006/relationships/image" Target="../media/image24.png"/><Relationship Id="rId21" Type="http://schemas.openxmlformats.org/officeDocument/2006/relationships/image" Target="../media/image15.png"/><Relationship Id="rId34" Type="http://schemas.openxmlformats.org/officeDocument/2006/relationships/hyperlink" Target="https://refactoring.guru/design-patterns/memento" TargetMode="External"/><Relationship Id="rId42" Type="http://schemas.openxmlformats.org/officeDocument/2006/relationships/hyperlink" Target="https://refactoring.guru/design-patterns/template-method" TargetMode="External"/><Relationship Id="rId7" Type="http://schemas.openxmlformats.org/officeDocument/2006/relationships/image" Target="../media/image8.png"/><Relationship Id="rId2" Type="http://schemas.openxmlformats.org/officeDocument/2006/relationships/hyperlink" Target="https://refactoring.guru/design-patterns/factory-method" TargetMode="External"/><Relationship Id="rId16" Type="http://schemas.openxmlformats.org/officeDocument/2006/relationships/hyperlink" Target="https://refactoring.guru/design-patterns/composite" TargetMode="External"/><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s://refactoring.guru/design-patterns/builder" TargetMode="External"/><Relationship Id="rId11" Type="http://schemas.openxmlformats.org/officeDocument/2006/relationships/image" Target="../media/image10.png"/><Relationship Id="rId24" Type="http://schemas.openxmlformats.org/officeDocument/2006/relationships/hyperlink" Target="https://refactoring.guru/design-patterns/proxy" TargetMode="External"/><Relationship Id="rId32" Type="http://schemas.openxmlformats.org/officeDocument/2006/relationships/hyperlink" Target="https://refactoring.guru/design-patterns/mediator" TargetMode="External"/><Relationship Id="rId37" Type="http://schemas.openxmlformats.org/officeDocument/2006/relationships/image" Target="../media/image23.png"/><Relationship Id="rId40" Type="http://schemas.openxmlformats.org/officeDocument/2006/relationships/hyperlink" Target="https://refactoring.guru/design-patterns/strategy" TargetMode="External"/><Relationship Id="rId45" Type="http://schemas.openxmlformats.org/officeDocument/2006/relationships/image" Target="../media/image27.png"/><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image" Target="../media/image16.png"/><Relationship Id="rId28" Type="http://schemas.openxmlformats.org/officeDocument/2006/relationships/hyperlink" Target="https://refactoring.guru/design-patterns/command" TargetMode="External"/><Relationship Id="rId36" Type="http://schemas.openxmlformats.org/officeDocument/2006/relationships/hyperlink" Target="https://refactoring.guru/design-patterns/observer" TargetMode="External"/><Relationship Id="rId10" Type="http://schemas.openxmlformats.org/officeDocument/2006/relationships/hyperlink" Target="https://refactoring.guru/design-patterns/singleton" TargetMode="External"/><Relationship Id="rId19" Type="http://schemas.openxmlformats.org/officeDocument/2006/relationships/image" Target="../media/image14.png"/><Relationship Id="rId31" Type="http://schemas.openxmlformats.org/officeDocument/2006/relationships/image" Target="../media/image20.png"/><Relationship Id="rId44" Type="http://schemas.openxmlformats.org/officeDocument/2006/relationships/hyperlink" Target="https://refactoring.guru/design-patterns/visitor" TargetMode="External"/><Relationship Id="rId4" Type="http://schemas.openxmlformats.org/officeDocument/2006/relationships/hyperlink" Target="https://refactoring.guru/design-patterns/abstract-factory" TargetMode="External"/><Relationship Id="rId9" Type="http://schemas.openxmlformats.org/officeDocument/2006/relationships/image" Target="../media/image9.png"/><Relationship Id="rId14" Type="http://schemas.openxmlformats.org/officeDocument/2006/relationships/hyperlink" Target="https://refactoring.guru/design-patterns/bridge" TargetMode="External"/><Relationship Id="rId22" Type="http://schemas.openxmlformats.org/officeDocument/2006/relationships/hyperlink" Target="https://refactoring.guru/design-patterns/flyweight" TargetMode="External"/><Relationship Id="rId27" Type="http://schemas.openxmlformats.org/officeDocument/2006/relationships/image" Target="../media/image18.png"/><Relationship Id="rId30" Type="http://schemas.openxmlformats.org/officeDocument/2006/relationships/hyperlink" Target="https://refactoring.guru/design-patterns/iterator" TargetMode="External"/><Relationship Id="rId35" Type="http://schemas.openxmlformats.org/officeDocument/2006/relationships/image" Target="../media/image22.png"/><Relationship Id="rId43" Type="http://schemas.openxmlformats.org/officeDocument/2006/relationships/image" Target="../media/image26.png"/><Relationship Id="rId8" Type="http://schemas.openxmlformats.org/officeDocument/2006/relationships/hyperlink" Target="https://refactoring.guru/design-patterns/prototype" TargetMode="External"/><Relationship Id="rId3" Type="http://schemas.openxmlformats.org/officeDocument/2006/relationships/image" Target="../media/image6.png"/><Relationship Id="rId12" Type="http://schemas.openxmlformats.org/officeDocument/2006/relationships/hyperlink" Target="https://refactoring.guru/design-patterns/adapter" TargetMode="External"/><Relationship Id="rId17" Type="http://schemas.openxmlformats.org/officeDocument/2006/relationships/image" Target="../media/image13.png"/><Relationship Id="rId25" Type="http://schemas.openxmlformats.org/officeDocument/2006/relationships/image" Target="../media/image17.png"/><Relationship Id="rId33" Type="http://schemas.openxmlformats.org/officeDocument/2006/relationships/image" Target="../media/image21.png"/><Relationship Id="rId38" Type="http://schemas.openxmlformats.org/officeDocument/2006/relationships/hyperlink" Target="https://refactoring.guru/design-patterns/state" TargetMode="External"/><Relationship Id="rId20" Type="http://schemas.openxmlformats.org/officeDocument/2006/relationships/hyperlink" Target="https://refactoring.guru/design-patterns/facade" TargetMode="External"/><Relationship Id="rId41"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onsolas" panose="020B0609020204030204" pitchFamily="49" charset="0"/>
              </a:rPr>
              <a:t>Design Patterns</a:t>
            </a:r>
            <a:endParaRPr lang="en-US" dirty="0">
              <a:latin typeface="Consolas" panose="020B0609020204030204" pitchFamily="49" charset="0"/>
            </a:endParaRPr>
          </a:p>
        </p:txBody>
      </p:sp>
    </p:spTree>
    <p:extLst>
      <p:ext uri="{BB962C8B-B14F-4D97-AF65-F5344CB8AC3E}">
        <p14:creationId xmlns:p14="http://schemas.microsoft.com/office/powerpoint/2010/main" val="3481545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50753" y="2312124"/>
            <a:ext cx="9645682" cy="2340635"/>
          </a:xfrm>
          <a:prstGeom prst="rect">
            <a:avLst/>
          </a:prstGeom>
        </p:spPr>
      </p:pic>
    </p:spTree>
    <p:extLst>
      <p:ext uri="{BB962C8B-B14F-4D97-AF65-F5344CB8AC3E}">
        <p14:creationId xmlns:p14="http://schemas.microsoft.com/office/powerpoint/2010/main" val="314260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88" y="809897"/>
            <a:ext cx="10515600" cy="3631475"/>
          </a:xfrm>
        </p:spPr>
        <p:txBody>
          <a:bodyPr>
            <a:normAutofit/>
          </a:bodyPr>
          <a:lstStyle/>
          <a:p>
            <a:r>
              <a:rPr lang="en-US" sz="2400" dirty="0"/>
              <a:t>Singleton is a </a:t>
            </a:r>
            <a:r>
              <a:rPr lang="en-US" sz="2400" b="1" dirty="0"/>
              <a:t>creational</a:t>
            </a:r>
            <a:r>
              <a:rPr lang="en-US" sz="2400" dirty="0"/>
              <a:t> design pattern that lets you ensure that a class has only one instance, while providing a global access point to this instance.</a:t>
            </a:r>
            <a:br>
              <a:rPr lang="en-US" sz="2400" dirty="0"/>
            </a:br>
            <a:r>
              <a:rPr lang="en-US" sz="2400" dirty="0"/>
              <a:t/>
            </a:r>
            <a:br>
              <a:rPr lang="en-US" sz="2400" dirty="0"/>
            </a:b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303" y="2895600"/>
            <a:ext cx="6096000" cy="3810000"/>
          </a:xfrm>
          <a:prstGeom prst="rect">
            <a:avLst/>
          </a:prstGeom>
        </p:spPr>
      </p:pic>
    </p:spTree>
    <p:extLst>
      <p:ext uri="{BB962C8B-B14F-4D97-AF65-F5344CB8AC3E}">
        <p14:creationId xmlns:p14="http://schemas.microsoft.com/office/powerpoint/2010/main" val="74439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2" y="1045029"/>
            <a:ext cx="10515600" cy="1059724"/>
          </a:xfrm>
        </p:spPr>
        <p:txBody>
          <a:bodyPr>
            <a:normAutofit/>
          </a:bodyPr>
          <a:lstStyle/>
          <a:p>
            <a:pPr algn="ctr"/>
            <a:r>
              <a:rPr lang="fa-IR" sz="2400" dirty="0" smtClean="0"/>
              <a:t>چه نیازی داریم؟</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471" y="2104753"/>
            <a:ext cx="7364186" cy="3682093"/>
          </a:xfrm>
          <a:prstGeom prst="rect">
            <a:avLst/>
          </a:prstGeom>
        </p:spPr>
      </p:pic>
    </p:spTree>
    <p:extLst>
      <p:ext uri="{BB962C8B-B14F-4D97-AF65-F5344CB8AC3E}">
        <p14:creationId xmlns:p14="http://schemas.microsoft.com/office/powerpoint/2010/main" val="124936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2" y="1045029"/>
            <a:ext cx="10515600" cy="1059724"/>
          </a:xfrm>
        </p:spPr>
        <p:txBody>
          <a:bodyPr>
            <a:normAutofit/>
          </a:bodyPr>
          <a:lstStyle/>
          <a:p>
            <a:pPr algn="ctr"/>
            <a:r>
              <a:rPr lang="en-US" sz="2400" dirty="0" smtClean="0"/>
              <a:t>SHARED RESOURCES</a:t>
            </a:r>
            <a:br>
              <a:rPr lang="en-US" sz="2400" dirty="0" smtClean="0"/>
            </a:br>
            <a:r>
              <a:rPr lang="en-US" sz="2400" dirty="0" smtClean="0"/>
              <a:t>DATABASE</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471" y="2104753"/>
            <a:ext cx="7364186" cy="3682093"/>
          </a:xfrm>
          <a:prstGeom prst="rect">
            <a:avLst/>
          </a:prstGeom>
        </p:spPr>
      </p:pic>
    </p:spTree>
    <p:extLst>
      <p:ext uri="{BB962C8B-B14F-4D97-AF65-F5344CB8AC3E}">
        <p14:creationId xmlns:p14="http://schemas.microsoft.com/office/powerpoint/2010/main" val="334920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2848" y="1791959"/>
            <a:ext cx="3360215" cy="369332"/>
          </a:xfrm>
          <a:prstGeom prst="rect">
            <a:avLst/>
          </a:prstGeom>
        </p:spPr>
        <p:txBody>
          <a:bodyPr wrap="none">
            <a:spAutoFit/>
          </a:bodyPr>
          <a:lstStyle/>
          <a:p>
            <a:r>
              <a:rPr lang="fa-IR" dirty="0" smtClean="0">
                <a:solidFill>
                  <a:srgbClr val="FF0000"/>
                </a:solidFill>
                <a:latin typeface="+mj-lt"/>
              </a:rPr>
              <a:t>یک کلاس فقط یک نمونه خواهد داشت</a:t>
            </a:r>
            <a:endParaRPr lang="en-US" dirty="0">
              <a:solidFill>
                <a:srgbClr val="FF0000"/>
              </a:solidFill>
              <a:latin typeface="+mj-lt"/>
            </a:endParaRPr>
          </a:p>
        </p:txBody>
      </p:sp>
      <p:sp>
        <p:nvSpPr>
          <p:cNvPr id="5" name="Rectangle 4"/>
          <p:cNvSpPr/>
          <p:nvPr/>
        </p:nvSpPr>
        <p:spPr>
          <a:xfrm>
            <a:off x="7599492" y="3957434"/>
            <a:ext cx="3443571" cy="369332"/>
          </a:xfrm>
          <a:prstGeom prst="rect">
            <a:avLst/>
          </a:prstGeom>
        </p:spPr>
        <p:txBody>
          <a:bodyPr wrap="none">
            <a:spAutoFit/>
          </a:bodyPr>
          <a:lstStyle/>
          <a:p>
            <a:pPr algn="r" rtl="1"/>
            <a:r>
              <a:rPr lang="fa-IR" dirty="0" smtClean="0">
                <a:solidFill>
                  <a:srgbClr val="FF0000"/>
                </a:solidFill>
                <a:latin typeface="+mj-lt"/>
              </a:rPr>
              <a:t>نقطه اتصال </a:t>
            </a:r>
            <a:r>
              <a:rPr lang="en-US" dirty="0" smtClean="0">
                <a:solidFill>
                  <a:srgbClr val="FF0000"/>
                </a:solidFill>
                <a:latin typeface="+mj-lt"/>
              </a:rPr>
              <a:t>global</a:t>
            </a:r>
            <a:r>
              <a:rPr lang="fa-IR" dirty="0" smtClean="0">
                <a:solidFill>
                  <a:srgbClr val="FF0000"/>
                </a:solidFill>
                <a:latin typeface="+mj-lt"/>
              </a:rPr>
              <a:t> ایجاد خواهد شد</a:t>
            </a:r>
            <a:endParaRPr lang="en-US" dirty="0">
              <a:solidFill>
                <a:srgbClr val="FF0000"/>
              </a:solidFill>
              <a:latin typeface="+mj-lt"/>
            </a:endParaRPr>
          </a:p>
        </p:txBody>
      </p:sp>
      <p:sp>
        <p:nvSpPr>
          <p:cNvPr id="6" name="Rectangle 5"/>
          <p:cNvSpPr/>
          <p:nvPr/>
        </p:nvSpPr>
        <p:spPr>
          <a:xfrm>
            <a:off x="1256410" y="2161291"/>
            <a:ext cx="9786653" cy="369332"/>
          </a:xfrm>
          <a:prstGeom prst="rect">
            <a:avLst/>
          </a:prstGeom>
        </p:spPr>
        <p:txBody>
          <a:bodyPr wrap="none">
            <a:spAutoFit/>
          </a:bodyPr>
          <a:lstStyle/>
          <a:p>
            <a:r>
              <a:rPr lang="fa-IR" dirty="0" smtClean="0">
                <a:latin typeface="+mj-lt"/>
              </a:rPr>
              <a:t>فرض کنید که یک شی درست کرده‌اید و میخواهید مجدد همان شی را ایجاد کند، در حالت عادی این کار ممکن نیست.</a:t>
            </a:r>
            <a:endParaRPr lang="en-US" dirty="0">
              <a:latin typeface="+mj-lt"/>
            </a:endParaRPr>
          </a:p>
        </p:txBody>
      </p:sp>
      <p:sp>
        <p:nvSpPr>
          <p:cNvPr id="8" name="Rectangle 7"/>
          <p:cNvSpPr/>
          <p:nvPr/>
        </p:nvSpPr>
        <p:spPr>
          <a:xfrm>
            <a:off x="1466402" y="4326766"/>
            <a:ext cx="9576661" cy="369332"/>
          </a:xfrm>
          <a:prstGeom prst="rect">
            <a:avLst/>
          </a:prstGeom>
        </p:spPr>
        <p:txBody>
          <a:bodyPr wrap="none">
            <a:spAutoFit/>
          </a:bodyPr>
          <a:lstStyle/>
          <a:p>
            <a:pPr algn="r" rtl="1"/>
            <a:r>
              <a:rPr lang="fa-IR" dirty="0" smtClean="0">
                <a:latin typeface="+mj-lt"/>
              </a:rPr>
              <a:t>همه یک شی خواهند دید و استفاده خواهند کرد و البته از تغییر آن جلوگیری و بطور کلی از نمونه محافظت می‌شود.</a:t>
            </a:r>
            <a:endParaRPr lang="en-US" dirty="0">
              <a:latin typeface="+mj-lt"/>
            </a:endParaRPr>
          </a:p>
        </p:txBody>
      </p:sp>
    </p:spTree>
    <p:extLst>
      <p:ext uri="{BB962C8B-B14F-4D97-AF65-F5344CB8AC3E}">
        <p14:creationId xmlns:p14="http://schemas.microsoft.com/office/powerpoint/2010/main" val="4105521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90792" y="1154566"/>
            <a:ext cx="2117887" cy="523220"/>
          </a:xfrm>
          <a:prstGeom prst="rect">
            <a:avLst/>
          </a:prstGeom>
        </p:spPr>
        <p:txBody>
          <a:bodyPr wrap="none">
            <a:spAutoFit/>
          </a:bodyPr>
          <a:lstStyle/>
          <a:p>
            <a:r>
              <a:rPr lang="en-US" sz="2800" dirty="0" smtClean="0">
                <a:latin typeface="+mj-lt"/>
              </a:rPr>
              <a:t>singleton</a:t>
            </a:r>
            <a:endParaRPr lang="en-US" sz="2800" dirty="0">
              <a:latin typeface="+mj-lt"/>
            </a:endParaRPr>
          </a:p>
        </p:txBody>
      </p:sp>
      <p:sp>
        <p:nvSpPr>
          <p:cNvPr id="3" name="Rectangle 2"/>
          <p:cNvSpPr/>
          <p:nvPr/>
        </p:nvSpPr>
        <p:spPr>
          <a:xfrm>
            <a:off x="782117" y="3182022"/>
            <a:ext cx="10735236" cy="1754326"/>
          </a:xfrm>
          <a:prstGeom prst="rect">
            <a:avLst/>
          </a:prstGeom>
        </p:spPr>
        <p:txBody>
          <a:bodyPr wrap="square">
            <a:spAutoFit/>
          </a:bodyPr>
          <a:lstStyle/>
          <a:p>
            <a:pPr marL="285750" indent="-285750">
              <a:buFont typeface="Arial" panose="020B0604020202020204" pitchFamily="34" charset="0"/>
              <a:buChar char="•"/>
            </a:pPr>
            <a:r>
              <a:rPr lang="en-US" dirty="0"/>
              <a:t>Make the default constructor private, to prevent other objects from using the new operator with the Singleton class.</a:t>
            </a:r>
          </a:p>
          <a:p>
            <a:pPr marL="285750" indent="-285750">
              <a:buFont typeface="Arial" panose="020B0604020202020204" pitchFamily="34" charset="0"/>
              <a:buChar char="•"/>
            </a:pPr>
            <a:r>
              <a:rPr lang="en-US" dirty="0"/>
              <a:t>Create a static creation method that acts as a constructor. Under the hood, this method calls the private constructor to create an object and saves it in a static field. All following calls to this method return the cached object</a:t>
            </a:r>
          </a:p>
        </p:txBody>
      </p:sp>
      <p:sp>
        <p:nvSpPr>
          <p:cNvPr id="10" name="Rectangle 9"/>
          <p:cNvSpPr/>
          <p:nvPr/>
        </p:nvSpPr>
        <p:spPr>
          <a:xfrm>
            <a:off x="4767786" y="1677786"/>
            <a:ext cx="2763898" cy="400110"/>
          </a:xfrm>
          <a:prstGeom prst="rect">
            <a:avLst/>
          </a:prstGeom>
        </p:spPr>
        <p:txBody>
          <a:bodyPr wrap="none">
            <a:spAutoFit/>
          </a:bodyPr>
          <a:lstStyle/>
          <a:p>
            <a:r>
              <a:rPr lang="fa-IR" sz="2000" dirty="0" smtClean="0">
                <a:solidFill>
                  <a:srgbClr val="FF0000"/>
                </a:solidFill>
                <a:latin typeface="+mj-lt"/>
              </a:rPr>
              <a:t>کاری که عموما انجام می‌شود</a:t>
            </a:r>
            <a:endParaRPr lang="en-US" sz="2000" dirty="0">
              <a:solidFill>
                <a:srgbClr val="FF0000"/>
              </a:solidFill>
              <a:latin typeface="+mj-lt"/>
            </a:endParaRPr>
          </a:p>
        </p:txBody>
      </p:sp>
    </p:spTree>
    <p:extLst>
      <p:ext uri="{BB962C8B-B14F-4D97-AF65-F5344CB8AC3E}">
        <p14:creationId xmlns:p14="http://schemas.microsoft.com/office/powerpoint/2010/main" val="687341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645307" y="721413"/>
            <a:ext cx="861774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US" sz="4000" dirty="0">
                <a:latin typeface="Source Code Pro" panose="020B0509030403020204" pitchFamily="49" charset="0"/>
              </a:rPr>
              <a:t>Why should I learn patterns</a:t>
            </a:r>
            <a:r>
              <a:rPr lang="en-US" sz="4000" dirty="0" smtClean="0">
                <a:latin typeface="Source Code Pro" panose="020B0509030403020204" pitchFamily="49" charset="0"/>
              </a:rPr>
              <a:t>?</a:t>
            </a:r>
            <a:r>
              <a:rPr lang="en-US" sz="6000" dirty="0">
                <a:latin typeface="Source Code Pro" panose="020B0509030403020204" pitchFamily="49" charset="0"/>
              </a:rPr>
              <a:t/>
            </a:r>
            <a:br>
              <a:rPr lang="en-US" sz="6000" dirty="0">
                <a:latin typeface="Source Code Pro" panose="020B0509030403020204" pitchFamily="49" charset="0"/>
              </a:rPr>
            </a:br>
            <a:endParaRPr kumimoji="0" lang="en-US" altLang="en-US" sz="800" i="0" u="none" strike="noStrike" cap="none" normalizeH="0" baseline="0" dirty="0" smtClean="0">
              <a:ln>
                <a:noFill/>
              </a:ln>
              <a:solidFill>
                <a:schemeClr val="tx1"/>
              </a:solidFill>
              <a:effectLst/>
              <a:latin typeface="Source Code Pro" panose="020B0509030403020204" pitchFamily="49" charset="0"/>
            </a:endParaRPr>
          </a:p>
        </p:txBody>
      </p:sp>
      <p:sp>
        <p:nvSpPr>
          <p:cNvPr id="4" name="Rectangle 3"/>
          <p:cNvSpPr/>
          <p:nvPr/>
        </p:nvSpPr>
        <p:spPr>
          <a:xfrm>
            <a:off x="1787128" y="2233748"/>
            <a:ext cx="8334103" cy="3139321"/>
          </a:xfrm>
          <a:prstGeom prst="rect">
            <a:avLst/>
          </a:prstGeom>
        </p:spPr>
        <p:txBody>
          <a:bodyPr wrap="square">
            <a:spAutoFit/>
          </a:bodyPr>
          <a:lstStyle/>
          <a:p>
            <a:pPr>
              <a:buFont typeface="Arial" panose="020B0604020202020204" pitchFamily="34" charset="0"/>
              <a:buChar char="•"/>
            </a:pPr>
            <a:r>
              <a:rPr lang="en-US" dirty="0" smtClean="0">
                <a:solidFill>
                  <a:srgbClr val="444444"/>
                </a:solidFill>
                <a:latin typeface="Open Sans" pitchFamily="2" charset="0"/>
                <a:ea typeface="Open Sans" pitchFamily="2" charset="0"/>
                <a:cs typeface="Open Sans" pitchFamily="2" charset="0"/>
              </a:rPr>
              <a:t> Design patterns are a toolkit of tried and tested solutions to common problems in software design. Even if you never encounter these problems, knowing patterns is still useful because it teaches you how to solve all sorts of problems using principles of object-oriented design.</a:t>
            </a:r>
          </a:p>
          <a:p>
            <a:pPr>
              <a:buFont typeface="Arial" panose="020B0604020202020204" pitchFamily="34" charset="0"/>
              <a:buChar char="•"/>
            </a:pPr>
            <a:endParaRPr lang="en-US" dirty="0" smtClean="0">
              <a:solidFill>
                <a:srgbClr val="444444"/>
              </a:solidFill>
              <a:latin typeface="Open Sans" pitchFamily="2" charset="0"/>
              <a:ea typeface="Open Sans" pitchFamily="2" charset="0"/>
              <a:cs typeface="Open Sans" pitchFamily="2" charset="0"/>
            </a:endParaRPr>
          </a:p>
          <a:p>
            <a:pPr>
              <a:buFont typeface="Arial" panose="020B0604020202020204" pitchFamily="34" charset="0"/>
              <a:buChar char="•"/>
            </a:pPr>
            <a:r>
              <a:rPr lang="en-US" dirty="0" smtClean="0">
                <a:latin typeface="Open Sans" pitchFamily="2" charset="0"/>
                <a:ea typeface="Open Sans" pitchFamily="2" charset="0"/>
                <a:cs typeface="Open Sans" pitchFamily="2" charset="0"/>
              </a:rPr>
              <a:t> Design patterns define a common language that you and your teammates can use to communicate more efficiently. You can say, “Oh, just use a Singleton for that,” and everyone will understand the idea behind your suggestion. No need to explain what a singleton is if you know the pattern and its name.</a:t>
            </a:r>
          </a:p>
          <a:p>
            <a:endParaRPr lang="en-US"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06723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423853" y="3095639"/>
            <a:ext cx="9183188" cy="954107"/>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mj-lt"/>
              </a:rPr>
              <a:t>If all you have is a hammer, everything looks like a nail.</a:t>
            </a:r>
          </a:p>
        </p:txBody>
      </p:sp>
    </p:spTree>
    <p:extLst>
      <p:ext uri="{BB962C8B-B14F-4D97-AF65-F5344CB8AC3E}">
        <p14:creationId xmlns:p14="http://schemas.microsoft.com/office/powerpoint/2010/main" val="3275733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80160" y="2276294"/>
            <a:ext cx="9888583" cy="29684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966651" y="524857"/>
            <a:ext cx="10515600" cy="1325563"/>
          </a:xfrm>
        </p:spPr>
        <p:txBody>
          <a:bodyPr>
            <a:normAutofit/>
          </a:bodyPr>
          <a:lstStyle/>
          <a:p>
            <a:pPr algn="ctr"/>
            <a:r>
              <a:rPr lang="en-US" b="1" dirty="0"/>
              <a:t>Classification of </a:t>
            </a:r>
            <a:r>
              <a:rPr lang="en-US" b="1" dirty="0" smtClean="0"/>
              <a:t>patterns</a:t>
            </a:r>
            <a:endParaRPr lang="en-US" dirty="0"/>
          </a:p>
        </p:txBody>
      </p:sp>
      <p:sp>
        <p:nvSpPr>
          <p:cNvPr id="3" name="Content Placeholder 2"/>
          <p:cNvSpPr>
            <a:spLocks noGrp="1"/>
          </p:cNvSpPr>
          <p:nvPr>
            <p:ph idx="1"/>
          </p:nvPr>
        </p:nvSpPr>
        <p:spPr>
          <a:xfrm>
            <a:off x="3698966" y="2544083"/>
            <a:ext cx="7469777" cy="2511244"/>
          </a:xfrm>
        </p:spPr>
        <p:txBody>
          <a:bodyPr>
            <a:normAutofit/>
          </a:bodyPr>
          <a:lstStyle/>
          <a:p>
            <a:r>
              <a:rPr lang="en-US" sz="2000" b="1" dirty="0">
                <a:solidFill>
                  <a:srgbClr val="FF0000"/>
                </a:solidFill>
                <a:latin typeface="Open Sans" pitchFamily="2" charset="0"/>
                <a:ea typeface="Open Sans" pitchFamily="2" charset="0"/>
                <a:cs typeface="Open Sans" pitchFamily="2" charset="0"/>
              </a:rPr>
              <a:t>Creational patterns</a:t>
            </a:r>
            <a:r>
              <a:rPr lang="en-US" sz="2000" dirty="0">
                <a:latin typeface="Open Sans" pitchFamily="2" charset="0"/>
                <a:ea typeface="Open Sans" pitchFamily="2" charset="0"/>
                <a:cs typeface="Open Sans" pitchFamily="2" charset="0"/>
              </a:rPr>
              <a:t> provide object creation mechanisms that increase flexibility and reuse of existing code.</a:t>
            </a:r>
          </a:p>
          <a:p>
            <a:r>
              <a:rPr lang="en-US" sz="2000" b="1" dirty="0">
                <a:solidFill>
                  <a:srgbClr val="FF0000"/>
                </a:solidFill>
                <a:latin typeface="Open Sans" pitchFamily="2" charset="0"/>
                <a:ea typeface="Open Sans" pitchFamily="2" charset="0"/>
                <a:cs typeface="Open Sans" pitchFamily="2" charset="0"/>
              </a:rPr>
              <a:t>Structural patterns</a:t>
            </a:r>
            <a:r>
              <a:rPr lang="en-US" sz="2000" dirty="0">
                <a:latin typeface="Open Sans" pitchFamily="2" charset="0"/>
                <a:ea typeface="Open Sans" pitchFamily="2" charset="0"/>
                <a:cs typeface="Open Sans" pitchFamily="2" charset="0"/>
              </a:rPr>
              <a:t> explain how to assemble objects and classes into larger structures, while keeping these structures flexible and efficient.</a:t>
            </a:r>
          </a:p>
          <a:p>
            <a:r>
              <a:rPr lang="en-US" sz="2000" b="1" dirty="0">
                <a:solidFill>
                  <a:srgbClr val="FF0000"/>
                </a:solidFill>
                <a:latin typeface="Open Sans" pitchFamily="2" charset="0"/>
                <a:ea typeface="Open Sans" pitchFamily="2" charset="0"/>
                <a:cs typeface="Open Sans" pitchFamily="2" charset="0"/>
              </a:rPr>
              <a:t>Behavioral patterns</a:t>
            </a:r>
            <a:r>
              <a:rPr lang="en-US" sz="2000" dirty="0">
                <a:solidFill>
                  <a:srgbClr val="FF0000"/>
                </a:solidFill>
                <a:latin typeface="Open Sans" pitchFamily="2" charset="0"/>
                <a:ea typeface="Open Sans" pitchFamily="2" charset="0"/>
                <a:cs typeface="Open Sans" pitchFamily="2" charset="0"/>
              </a:rPr>
              <a:t> </a:t>
            </a:r>
            <a:r>
              <a:rPr lang="en-US" sz="2000" dirty="0">
                <a:latin typeface="Open Sans" pitchFamily="2" charset="0"/>
                <a:ea typeface="Open Sans" pitchFamily="2" charset="0"/>
                <a:cs typeface="Open Sans" pitchFamily="2" charset="0"/>
              </a:rPr>
              <a:t>take care of effective communication and the assignment of responsibilities between objects</a:t>
            </a:r>
            <a:r>
              <a:rPr lang="en-US" sz="2000" dirty="0" smtClean="0">
                <a:latin typeface="Open Sans" pitchFamily="2" charset="0"/>
                <a:ea typeface="Open Sans" pitchFamily="2" charset="0"/>
                <a:cs typeface="Open Sans" pitchFamily="2" charset="0"/>
              </a:rPr>
              <a:t>.</a:t>
            </a:r>
            <a:endParaRPr lang="en-US" sz="2000" dirty="0">
              <a:latin typeface="Open Sans" pitchFamily="2" charset="0"/>
              <a:ea typeface="Open Sans" pitchFamily="2" charset="0"/>
              <a:cs typeface="Open Sans" pitchFamily="2" charset="0"/>
            </a:endParaRPr>
          </a:p>
        </p:txBody>
      </p:sp>
      <p:sp>
        <p:nvSpPr>
          <p:cNvPr id="6" name="Rectangle 5"/>
          <p:cNvSpPr/>
          <p:nvPr/>
        </p:nvSpPr>
        <p:spPr>
          <a:xfrm>
            <a:off x="2306095" y="2611006"/>
            <a:ext cx="1242648" cy="400110"/>
          </a:xfrm>
          <a:prstGeom prst="rect">
            <a:avLst/>
          </a:prstGeom>
        </p:spPr>
        <p:txBody>
          <a:bodyPr wrap="none">
            <a:spAutoFit/>
          </a:bodyPr>
          <a:lstStyle/>
          <a:p>
            <a:pPr algn="r" rtl="1"/>
            <a:r>
              <a:rPr lang="fa-IR" sz="2000" dirty="0">
                <a:latin typeface="Open Sans" pitchFamily="2" charset="0"/>
                <a:ea typeface="Open Sans" pitchFamily="2" charset="0"/>
                <a:cs typeface="+mj-cs"/>
              </a:rPr>
              <a:t>ایجاد کننده</a:t>
            </a:r>
          </a:p>
        </p:txBody>
      </p:sp>
      <p:sp>
        <p:nvSpPr>
          <p:cNvPr id="7" name="Rectangle 6"/>
          <p:cNvSpPr/>
          <p:nvPr/>
        </p:nvSpPr>
        <p:spPr>
          <a:xfrm>
            <a:off x="2568988" y="3399595"/>
            <a:ext cx="979755" cy="400110"/>
          </a:xfrm>
          <a:prstGeom prst="rect">
            <a:avLst/>
          </a:prstGeom>
        </p:spPr>
        <p:txBody>
          <a:bodyPr wrap="none">
            <a:spAutoFit/>
          </a:bodyPr>
          <a:lstStyle/>
          <a:p>
            <a:pPr algn="r" rtl="1"/>
            <a:r>
              <a:rPr lang="fa-IR" sz="2000" dirty="0">
                <a:latin typeface="Open Sans" pitchFamily="2" charset="0"/>
                <a:ea typeface="Open Sans" pitchFamily="2" charset="0"/>
                <a:cs typeface="+mj-cs"/>
              </a:rPr>
              <a:t>ساختاری</a:t>
            </a:r>
          </a:p>
        </p:txBody>
      </p:sp>
      <p:sp>
        <p:nvSpPr>
          <p:cNvPr id="9" name="Rectangle 8"/>
          <p:cNvSpPr/>
          <p:nvPr/>
        </p:nvSpPr>
        <p:spPr>
          <a:xfrm>
            <a:off x="2718066" y="4190153"/>
            <a:ext cx="830677" cy="400110"/>
          </a:xfrm>
          <a:prstGeom prst="rect">
            <a:avLst/>
          </a:prstGeom>
        </p:spPr>
        <p:txBody>
          <a:bodyPr wrap="none">
            <a:spAutoFit/>
          </a:bodyPr>
          <a:lstStyle/>
          <a:p>
            <a:pPr algn="r" rtl="1"/>
            <a:r>
              <a:rPr lang="fa-IR" sz="2000" dirty="0">
                <a:latin typeface="Open Sans" pitchFamily="2" charset="0"/>
                <a:ea typeface="Open Sans" pitchFamily="2" charset="0"/>
                <a:cs typeface="+mj-cs"/>
              </a:rPr>
              <a:t>رفتاری</a:t>
            </a:r>
          </a:p>
        </p:txBody>
      </p:sp>
    </p:spTree>
    <p:extLst>
      <p:ext uri="{BB962C8B-B14F-4D97-AF65-F5344CB8AC3E}">
        <p14:creationId xmlns:p14="http://schemas.microsoft.com/office/powerpoint/2010/main" val="424305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1227274"/>
            <a:ext cx="10839994" cy="1542052"/>
          </a:xfrm>
        </p:spPr>
        <p:txBody>
          <a:bodyPr>
            <a:normAutofit/>
          </a:bodyPr>
          <a:lstStyle/>
          <a:p>
            <a:r>
              <a:rPr lang="en-US" b="1" dirty="0"/>
              <a:t>Factory Method</a:t>
            </a:r>
            <a:br>
              <a:rPr lang="en-US" b="1" dirty="0"/>
            </a:br>
            <a:r>
              <a:rPr lang="en-US" sz="2000" b="1" dirty="0"/>
              <a:t>Also known as: </a:t>
            </a:r>
            <a:r>
              <a:rPr lang="en-US" sz="2000" dirty="0"/>
              <a:t>Virtual Constructor</a:t>
            </a:r>
            <a:endParaRPr lang="en-US" sz="2000" b="1" dirty="0"/>
          </a:p>
        </p:txBody>
      </p:sp>
    </p:spTree>
    <p:extLst>
      <p:ext uri="{BB962C8B-B14F-4D97-AF65-F5344CB8AC3E}">
        <p14:creationId xmlns:p14="http://schemas.microsoft.com/office/powerpoint/2010/main" val="363444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841863" y="261257"/>
            <a:ext cx="8543109" cy="5891349"/>
            <a:chOff x="1828800" y="0"/>
            <a:chExt cx="8543109" cy="5891349"/>
          </a:xfrm>
        </p:grpSpPr>
        <p:sp>
          <p:nvSpPr>
            <p:cNvPr id="5" name="Rectangle 2"/>
            <p:cNvSpPr>
              <a:spLocks noChangeArrowheads="1"/>
            </p:cNvSpPr>
            <p:nvPr/>
          </p:nvSpPr>
          <p:spPr bwMode="auto">
            <a:xfrm>
              <a:off x="3367734" y="2347293"/>
              <a:ext cx="62276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US" sz="5400" dirty="0" smtClean="0">
                  <a:latin typeface="Source Code Pro" panose="020B0509030403020204" pitchFamily="49" charset="0"/>
                </a:rPr>
                <a:t>Design Patterns</a:t>
              </a:r>
              <a:endParaRPr kumimoji="0" lang="en-US" altLang="en-US" sz="1050" i="0" u="none" strike="noStrike" cap="none" normalizeH="0" baseline="0" dirty="0" smtClean="0">
                <a:ln>
                  <a:noFill/>
                </a:ln>
                <a:solidFill>
                  <a:schemeClr val="tx1"/>
                </a:solidFill>
                <a:effectLst/>
                <a:latin typeface="Source Code Pro" panose="020B05090304030202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495" y="0"/>
              <a:ext cx="7417007" cy="18031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432" y="1803177"/>
              <a:ext cx="7447787" cy="18017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604917"/>
              <a:ext cx="8543109" cy="2286432"/>
            </a:xfrm>
            <a:prstGeom prst="rect">
              <a:avLst/>
            </a:prstGeom>
          </p:spPr>
        </p:pic>
      </p:grpSp>
    </p:spTree>
    <p:extLst>
      <p:ext uri="{BB962C8B-B14F-4D97-AF65-F5344CB8AC3E}">
        <p14:creationId xmlns:p14="http://schemas.microsoft.com/office/powerpoint/2010/main" val="108648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11823" y="1149531"/>
            <a:ext cx="864490" cy="864490"/>
          </a:xfrm>
          <a:prstGeom prst="rect">
            <a:avLst/>
          </a:prstGeom>
        </p:spPr>
      </p:pic>
      <p:sp>
        <p:nvSpPr>
          <p:cNvPr id="5" name="Title 1"/>
          <p:cNvSpPr>
            <a:spLocks noGrp="1"/>
          </p:cNvSpPr>
          <p:nvPr>
            <p:ph type="title"/>
          </p:nvPr>
        </p:nvSpPr>
        <p:spPr>
          <a:xfrm>
            <a:off x="9472583" y="810750"/>
            <a:ext cx="1539240" cy="1542052"/>
          </a:xfrm>
        </p:spPr>
        <p:txBody>
          <a:bodyPr>
            <a:normAutofit/>
          </a:bodyPr>
          <a:lstStyle/>
          <a:p>
            <a:pPr algn="r"/>
            <a:r>
              <a:rPr lang="fa-IR" sz="4000" b="1" dirty="0" smtClean="0">
                <a:solidFill>
                  <a:schemeClr val="bg2">
                    <a:lumMod val="25000"/>
                  </a:schemeClr>
                </a:solidFill>
              </a:rPr>
              <a:t>هدف</a:t>
            </a:r>
            <a:endParaRPr lang="en-US" sz="1800" b="1" dirty="0">
              <a:solidFill>
                <a:schemeClr val="bg2">
                  <a:lumMod val="25000"/>
                </a:schemeClr>
              </a:solidFill>
            </a:endParaRPr>
          </a:p>
        </p:txBody>
      </p:sp>
      <p:sp>
        <p:nvSpPr>
          <p:cNvPr id="6" name="Rectangle 5"/>
          <p:cNvSpPr/>
          <p:nvPr/>
        </p:nvSpPr>
        <p:spPr>
          <a:xfrm>
            <a:off x="671566" y="2946589"/>
            <a:ext cx="10850879" cy="646331"/>
          </a:xfrm>
          <a:prstGeom prst="rect">
            <a:avLst/>
          </a:prstGeom>
        </p:spPr>
        <p:txBody>
          <a:bodyPr wrap="square">
            <a:spAutoFit/>
          </a:bodyPr>
          <a:lstStyle/>
          <a:p>
            <a:pPr algn="r" rtl="1"/>
            <a:r>
              <a:rPr lang="en-US" dirty="0" smtClean="0">
                <a:solidFill>
                  <a:srgbClr val="444444"/>
                </a:solidFill>
                <a:latin typeface="PT Sans"/>
                <a:cs typeface="+mj-cs"/>
              </a:rPr>
              <a:t> </a:t>
            </a:r>
            <a:r>
              <a:rPr lang="en-US" dirty="0" smtClean="0">
                <a:solidFill>
                  <a:srgbClr val="FF0000"/>
                </a:solidFill>
                <a:latin typeface="PT Sans"/>
                <a:cs typeface="+mj-cs"/>
              </a:rPr>
              <a:t>Factory </a:t>
            </a:r>
            <a:r>
              <a:rPr lang="en-US" dirty="0">
                <a:solidFill>
                  <a:srgbClr val="FF0000"/>
                </a:solidFill>
                <a:latin typeface="PT Sans"/>
                <a:cs typeface="+mj-cs"/>
              </a:rPr>
              <a:t>Method </a:t>
            </a:r>
            <a:r>
              <a:rPr lang="fa-IR" dirty="0">
                <a:solidFill>
                  <a:srgbClr val="444444"/>
                </a:solidFill>
                <a:latin typeface="PT Sans"/>
                <a:cs typeface="+mj-cs"/>
              </a:rPr>
              <a:t>یک الگوی طراحی ایجادی است که یک رابط برای ایجاد اشیاء در یک سوپرکلاس فراهم می‌کند، اما به کلاس‌های فرعی اجازه می‌دهد تا نوع اشیایی را که ایجاد می‌شوند </a:t>
            </a:r>
            <a:r>
              <a:rPr lang="fa-IR" dirty="0" smtClean="0">
                <a:solidFill>
                  <a:srgbClr val="444444"/>
                </a:solidFill>
                <a:latin typeface="PT Sans"/>
                <a:cs typeface="+mj-cs"/>
              </a:rPr>
              <a:t>را تغییر </a:t>
            </a:r>
            <a:r>
              <a:rPr lang="fa-IR" dirty="0">
                <a:solidFill>
                  <a:srgbClr val="444444"/>
                </a:solidFill>
                <a:latin typeface="PT Sans"/>
                <a:cs typeface="+mj-cs"/>
              </a:rPr>
              <a:t>دهند.</a:t>
            </a:r>
            <a:endParaRPr lang="en-US" dirty="0">
              <a:cs typeface="+mj-cs"/>
            </a:endParaRPr>
          </a:p>
        </p:txBody>
      </p:sp>
    </p:spTree>
    <p:extLst>
      <p:ext uri="{BB962C8B-B14F-4D97-AF65-F5344CB8AC3E}">
        <p14:creationId xmlns:p14="http://schemas.microsoft.com/office/powerpoint/2010/main" val="3796176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61217" y="254156"/>
            <a:ext cx="781357" cy="883831"/>
          </a:xfrm>
          <a:prstGeom prst="rect">
            <a:avLst/>
          </a:prstGeom>
        </p:spPr>
      </p:pic>
      <p:sp>
        <p:nvSpPr>
          <p:cNvPr id="5" name="Title 1"/>
          <p:cNvSpPr>
            <a:spLocks noGrp="1"/>
          </p:cNvSpPr>
          <p:nvPr>
            <p:ph type="title"/>
          </p:nvPr>
        </p:nvSpPr>
        <p:spPr>
          <a:xfrm>
            <a:off x="9621977" y="125871"/>
            <a:ext cx="1539240" cy="1212941"/>
          </a:xfrm>
        </p:spPr>
        <p:txBody>
          <a:bodyPr>
            <a:normAutofit/>
          </a:bodyPr>
          <a:lstStyle/>
          <a:p>
            <a:pPr algn="r"/>
            <a:r>
              <a:rPr lang="fa-IR" sz="3600" b="1" dirty="0" smtClean="0">
                <a:solidFill>
                  <a:schemeClr val="bg2">
                    <a:lumMod val="25000"/>
                  </a:schemeClr>
                </a:solidFill>
              </a:rPr>
              <a:t>مشکل</a:t>
            </a:r>
            <a:endParaRPr lang="en-US" sz="1600" b="1" dirty="0">
              <a:solidFill>
                <a:schemeClr val="bg2">
                  <a:lumMod val="25000"/>
                </a:schemeClr>
              </a:solidFill>
            </a:endParaRPr>
          </a:p>
        </p:txBody>
      </p:sp>
      <p:sp>
        <p:nvSpPr>
          <p:cNvPr id="8" name="Title 1"/>
          <p:cNvSpPr txBox="1">
            <a:spLocks/>
          </p:cNvSpPr>
          <p:nvPr/>
        </p:nvSpPr>
        <p:spPr>
          <a:xfrm>
            <a:off x="477812" y="1338812"/>
            <a:ext cx="10951003" cy="1212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a-IR" sz="2000" dirty="0" smtClean="0">
                <a:solidFill>
                  <a:schemeClr val="bg2">
                    <a:lumMod val="25000"/>
                  </a:schemeClr>
                </a:solidFill>
              </a:rPr>
              <a:t>فرض کنید یک </a:t>
            </a:r>
            <a:r>
              <a:rPr lang="fa-IR" sz="2000" dirty="0">
                <a:solidFill>
                  <a:schemeClr val="bg2">
                    <a:lumMod val="25000"/>
                  </a:schemeClr>
                </a:solidFill>
              </a:rPr>
              <a:t>برنامه مدیریت </a:t>
            </a:r>
            <a:r>
              <a:rPr lang="fa-IR" sz="2000" dirty="0" smtClean="0">
                <a:solidFill>
                  <a:schemeClr val="bg2">
                    <a:lumMod val="25000"/>
                  </a:schemeClr>
                </a:solidFill>
              </a:rPr>
              <a:t>لجستیک طراحی کرده‌اید و کل برنامه را برای </a:t>
            </a:r>
            <a:r>
              <a:rPr lang="fa-IR" sz="2000" dirty="0" smtClean="0">
                <a:solidFill>
                  <a:schemeClr val="accent2"/>
                </a:solidFill>
              </a:rPr>
              <a:t>کامیون</a:t>
            </a:r>
            <a:r>
              <a:rPr lang="fa-IR" sz="2000" dirty="0" smtClean="0">
                <a:solidFill>
                  <a:schemeClr val="bg2">
                    <a:lumMod val="25000"/>
                  </a:schemeClr>
                </a:solidFill>
              </a:rPr>
              <a:t> نوشته‌اید.</a:t>
            </a:r>
          </a:p>
          <a:p>
            <a:pPr algn="r"/>
            <a:r>
              <a:rPr lang="fa-IR" sz="2000" dirty="0" smtClean="0">
                <a:solidFill>
                  <a:schemeClr val="bg2">
                    <a:lumMod val="25000"/>
                  </a:schemeClr>
                </a:solidFill>
              </a:rPr>
              <a:t>حال که برنامه‌ی شما معروف شده است شرکت‌های </a:t>
            </a:r>
            <a:r>
              <a:rPr lang="fa-IR" sz="2000" dirty="0" smtClean="0">
                <a:solidFill>
                  <a:schemeClr val="accent2"/>
                </a:solidFill>
              </a:rPr>
              <a:t>حمل و نقل دریایی </a:t>
            </a:r>
            <a:r>
              <a:rPr lang="fa-IR" sz="2000" dirty="0" smtClean="0">
                <a:solidFill>
                  <a:schemeClr val="bg2">
                    <a:lumMod val="25000"/>
                  </a:schemeClr>
                </a:solidFill>
              </a:rPr>
              <a:t>خواهان اضافه شده به برنامه‌ی شما را دارند.</a:t>
            </a:r>
            <a:endParaRPr lang="en-US" sz="1050" dirty="0">
              <a:solidFill>
                <a:schemeClr val="bg2">
                  <a:lumMod val="25000"/>
                </a:schemeClr>
              </a:solidFill>
            </a:endParaRPr>
          </a:p>
        </p:txBody>
      </p:sp>
      <p:sp>
        <p:nvSpPr>
          <p:cNvPr id="7" name="Rectangle 6"/>
          <p:cNvSpPr/>
          <p:nvPr/>
        </p:nvSpPr>
        <p:spPr>
          <a:xfrm>
            <a:off x="338455" y="3629069"/>
            <a:ext cx="1701107" cy="369332"/>
          </a:xfrm>
          <a:prstGeom prst="rect">
            <a:avLst/>
          </a:prstGeom>
        </p:spPr>
        <p:txBody>
          <a:bodyPr wrap="none">
            <a:spAutoFit/>
          </a:bodyPr>
          <a:lstStyle/>
          <a:p>
            <a:r>
              <a:rPr lang="en-US" b="1" dirty="0" smtClean="0">
                <a:solidFill>
                  <a:schemeClr val="bg2">
                    <a:lumMod val="75000"/>
                  </a:schemeClr>
                </a:solidFill>
                <a:latin typeface="+mj-lt"/>
              </a:rPr>
              <a:t>class Truck</a:t>
            </a:r>
            <a:endParaRPr lang="en-US" b="1" dirty="0">
              <a:solidFill>
                <a:schemeClr val="bg2">
                  <a:lumMod val="75000"/>
                </a:schemeClr>
              </a:solidFill>
              <a:latin typeface="+mj-lt"/>
            </a:endParaRPr>
          </a:p>
        </p:txBody>
      </p:sp>
      <p:pic>
        <p:nvPicPr>
          <p:cNvPr id="10" name="Picture 2" descr="Factory Method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314" y="2808422"/>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70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61217" y="254156"/>
            <a:ext cx="781357" cy="883831"/>
          </a:xfrm>
          <a:prstGeom prst="rect">
            <a:avLst/>
          </a:prstGeom>
        </p:spPr>
      </p:pic>
      <p:sp>
        <p:nvSpPr>
          <p:cNvPr id="5" name="Title 1"/>
          <p:cNvSpPr>
            <a:spLocks noGrp="1"/>
          </p:cNvSpPr>
          <p:nvPr>
            <p:ph type="title"/>
          </p:nvPr>
        </p:nvSpPr>
        <p:spPr>
          <a:xfrm>
            <a:off x="9621977" y="125871"/>
            <a:ext cx="1539240" cy="1212941"/>
          </a:xfrm>
        </p:spPr>
        <p:txBody>
          <a:bodyPr>
            <a:normAutofit/>
          </a:bodyPr>
          <a:lstStyle/>
          <a:p>
            <a:pPr algn="r"/>
            <a:r>
              <a:rPr lang="fa-IR" sz="3600" b="1" dirty="0" smtClean="0">
                <a:solidFill>
                  <a:schemeClr val="bg2">
                    <a:lumMod val="25000"/>
                  </a:schemeClr>
                </a:solidFill>
              </a:rPr>
              <a:t>مشکل</a:t>
            </a:r>
            <a:endParaRPr lang="en-US" sz="1600" b="1" dirty="0">
              <a:solidFill>
                <a:schemeClr val="bg2">
                  <a:lumMod val="25000"/>
                </a:schemeClr>
              </a:solidFill>
            </a:endParaRPr>
          </a:p>
        </p:txBody>
      </p:sp>
      <p:sp>
        <p:nvSpPr>
          <p:cNvPr id="8" name="Title 1"/>
          <p:cNvSpPr txBox="1">
            <a:spLocks/>
          </p:cNvSpPr>
          <p:nvPr/>
        </p:nvSpPr>
        <p:spPr>
          <a:xfrm>
            <a:off x="477812" y="1137987"/>
            <a:ext cx="10951003" cy="1212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fa-IR" sz="2000" dirty="0" smtClean="0">
                <a:solidFill>
                  <a:schemeClr val="bg2">
                    <a:lumMod val="25000"/>
                  </a:schemeClr>
                </a:solidFill>
              </a:rPr>
              <a:t>خبر خوبی است، اما برنامه‌ی کنونی شما فقط شامل کلاس</a:t>
            </a:r>
            <a:r>
              <a:rPr lang="en-US" sz="2000" dirty="0" smtClean="0">
                <a:solidFill>
                  <a:schemeClr val="bg2">
                    <a:lumMod val="25000"/>
                  </a:schemeClr>
                </a:solidFill>
              </a:rPr>
              <a:t> </a:t>
            </a:r>
            <a:r>
              <a:rPr lang="fa-IR" sz="2000" dirty="0" smtClean="0">
                <a:solidFill>
                  <a:schemeClr val="bg2">
                    <a:lumMod val="25000"/>
                  </a:schemeClr>
                </a:solidFill>
              </a:rPr>
              <a:t> </a:t>
            </a:r>
            <a:r>
              <a:rPr lang="en-US" sz="2000" dirty="0" smtClean="0">
                <a:solidFill>
                  <a:schemeClr val="bg2">
                    <a:lumMod val="25000"/>
                  </a:schemeClr>
                </a:solidFill>
              </a:rPr>
              <a:t>Truck</a:t>
            </a:r>
            <a:r>
              <a:rPr lang="fa-IR" sz="2000" dirty="0" smtClean="0">
                <a:solidFill>
                  <a:schemeClr val="bg2">
                    <a:lumMod val="25000"/>
                  </a:schemeClr>
                </a:solidFill>
              </a:rPr>
              <a:t> است و افزودن بخش‌های دیگر کار راحتی نیست. </a:t>
            </a:r>
            <a:endParaRPr lang="en-US" sz="1050" dirty="0">
              <a:solidFill>
                <a:schemeClr val="bg2">
                  <a:lumMod val="25000"/>
                </a:schemeClr>
              </a:solidFill>
            </a:endParaRPr>
          </a:p>
        </p:txBody>
      </p:sp>
      <p:sp>
        <p:nvSpPr>
          <p:cNvPr id="7" name="Rectangle 6"/>
          <p:cNvSpPr/>
          <p:nvPr/>
        </p:nvSpPr>
        <p:spPr>
          <a:xfrm>
            <a:off x="477811" y="3050093"/>
            <a:ext cx="1701107" cy="369332"/>
          </a:xfrm>
          <a:prstGeom prst="rect">
            <a:avLst/>
          </a:prstGeom>
        </p:spPr>
        <p:txBody>
          <a:bodyPr wrap="none">
            <a:spAutoFit/>
          </a:bodyPr>
          <a:lstStyle/>
          <a:p>
            <a:r>
              <a:rPr lang="en-US" b="1" dirty="0" smtClean="0">
                <a:solidFill>
                  <a:schemeClr val="bg2">
                    <a:lumMod val="75000"/>
                  </a:schemeClr>
                </a:solidFill>
                <a:latin typeface="+mj-lt"/>
              </a:rPr>
              <a:t>class Truck</a:t>
            </a:r>
            <a:endParaRPr lang="en-US" b="1" dirty="0">
              <a:solidFill>
                <a:schemeClr val="bg2">
                  <a:lumMod val="75000"/>
                </a:schemeClr>
              </a:solidFill>
              <a:latin typeface="+mj-lt"/>
            </a:endParaRPr>
          </a:p>
        </p:txBody>
      </p:sp>
      <p:sp>
        <p:nvSpPr>
          <p:cNvPr id="11" name="Rectangle 10"/>
          <p:cNvSpPr/>
          <p:nvPr/>
        </p:nvSpPr>
        <p:spPr>
          <a:xfrm>
            <a:off x="477810" y="4713422"/>
            <a:ext cx="1701107" cy="369332"/>
          </a:xfrm>
          <a:prstGeom prst="rect">
            <a:avLst/>
          </a:prstGeom>
        </p:spPr>
        <p:txBody>
          <a:bodyPr wrap="none">
            <a:spAutoFit/>
          </a:bodyPr>
          <a:lstStyle/>
          <a:p>
            <a:r>
              <a:rPr lang="en-US" b="1" dirty="0">
                <a:solidFill>
                  <a:schemeClr val="bg2">
                    <a:lumMod val="75000"/>
                  </a:schemeClr>
                </a:solidFill>
                <a:latin typeface="+mj-lt"/>
              </a:rPr>
              <a:t>class Ships</a:t>
            </a:r>
          </a:p>
        </p:txBody>
      </p:sp>
      <p:cxnSp>
        <p:nvCxnSpPr>
          <p:cNvPr id="3" name="Straight Arrow Connector 2"/>
          <p:cNvCxnSpPr/>
          <p:nvPr/>
        </p:nvCxnSpPr>
        <p:spPr>
          <a:xfrm>
            <a:off x="1328362" y="3610358"/>
            <a:ext cx="1" cy="91213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2" name="Picture 2" descr="Adding a new transportation class to the program causes an iss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769" y="2636444"/>
            <a:ext cx="8589013" cy="357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80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43651" y="604283"/>
            <a:ext cx="781357" cy="883831"/>
          </a:xfrm>
          <a:prstGeom prst="rect">
            <a:avLst/>
          </a:prstGeom>
        </p:spPr>
      </p:pic>
      <p:sp>
        <p:nvSpPr>
          <p:cNvPr id="5" name="Title 1"/>
          <p:cNvSpPr>
            <a:spLocks noGrp="1"/>
          </p:cNvSpPr>
          <p:nvPr>
            <p:ph type="title"/>
          </p:nvPr>
        </p:nvSpPr>
        <p:spPr>
          <a:xfrm>
            <a:off x="9504411" y="590168"/>
            <a:ext cx="1539240" cy="1212941"/>
          </a:xfrm>
        </p:spPr>
        <p:txBody>
          <a:bodyPr>
            <a:normAutofit/>
          </a:bodyPr>
          <a:lstStyle/>
          <a:p>
            <a:pPr algn="r"/>
            <a:r>
              <a:rPr lang="fa-IR" sz="3600" b="1" dirty="0" smtClean="0">
                <a:solidFill>
                  <a:schemeClr val="bg2">
                    <a:lumMod val="25000"/>
                  </a:schemeClr>
                </a:solidFill>
              </a:rPr>
              <a:t>مشکل</a:t>
            </a:r>
            <a:endParaRPr lang="en-US" sz="1600" b="1" dirty="0">
              <a:solidFill>
                <a:schemeClr val="bg2">
                  <a:lumMod val="25000"/>
                </a:schemeClr>
              </a:solidFill>
            </a:endParaRPr>
          </a:p>
        </p:txBody>
      </p:sp>
      <p:sp>
        <p:nvSpPr>
          <p:cNvPr id="8" name="Title 1"/>
          <p:cNvSpPr txBox="1">
            <a:spLocks/>
          </p:cNvSpPr>
          <p:nvPr/>
        </p:nvSpPr>
        <p:spPr>
          <a:xfrm>
            <a:off x="4453256" y="2101402"/>
            <a:ext cx="6094007" cy="1212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a-IR" sz="2000" dirty="0" smtClean="0">
                <a:solidFill>
                  <a:schemeClr val="bg2">
                    <a:lumMod val="25000"/>
                  </a:schemeClr>
                </a:solidFill>
              </a:rPr>
              <a:t>اگر دیگر شرکت‌ها بخواهند اضافه بشوند چی؟</a:t>
            </a:r>
            <a:endParaRPr lang="en-US" sz="1050" dirty="0">
              <a:solidFill>
                <a:schemeClr val="bg2">
                  <a:lumMod val="25000"/>
                </a:schemeClr>
              </a:solidFill>
            </a:endParaRPr>
          </a:p>
        </p:txBody>
      </p:sp>
    </p:spTree>
    <p:extLst>
      <p:ext uri="{BB962C8B-B14F-4D97-AF65-F5344CB8AC3E}">
        <p14:creationId xmlns:p14="http://schemas.microsoft.com/office/powerpoint/2010/main" val="1516003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418508" y="590166"/>
            <a:ext cx="1539240" cy="1212941"/>
          </a:xfrm>
        </p:spPr>
        <p:txBody>
          <a:bodyPr>
            <a:normAutofit/>
          </a:bodyPr>
          <a:lstStyle/>
          <a:p>
            <a:pPr algn="r"/>
            <a:r>
              <a:rPr lang="fa-IR" sz="3600" b="1" dirty="0" smtClean="0">
                <a:solidFill>
                  <a:schemeClr val="bg2">
                    <a:lumMod val="25000"/>
                  </a:schemeClr>
                </a:solidFill>
              </a:rPr>
              <a:t>راهکار</a:t>
            </a:r>
            <a:endParaRPr lang="en-US" sz="1600" b="1" dirty="0">
              <a:solidFill>
                <a:schemeClr val="bg2">
                  <a:lumMod val="25000"/>
                </a:schemeClr>
              </a:solidFill>
            </a:endParaRPr>
          </a:p>
        </p:txBody>
      </p:sp>
      <p:sp>
        <p:nvSpPr>
          <p:cNvPr id="8" name="Title 1"/>
          <p:cNvSpPr txBox="1">
            <a:spLocks/>
          </p:cNvSpPr>
          <p:nvPr/>
        </p:nvSpPr>
        <p:spPr>
          <a:xfrm>
            <a:off x="1428751" y="1633552"/>
            <a:ext cx="9863096" cy="1212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fa-IR" sz="1800" dirty="0" smtClean="0">
                <a:solidFill>
                  <a:schemeClr val="bg2">
                    <a:lumMod val="25000"/>
                  </a:schemeClr>
                </a:solidFill>
              </a:rPr>
              <a:t>متد </a:t>
            </a:r>
            <a:r>
              <a:rPr lang="en-US" sz="1800" dirty="0" smtClean="0">
                <a:solidFill>
                  <a:schemeClr val="bg2">
                    <a:lumMod val="25000"/>
                  </a:schemeClr>
                </a:solidFill>
              </a:rPr>
              <a:t>Factory</a:t>
            </a:r>
            <a:r>
              <a:rPr lang="fa-IR" sz="1800" dirty="0" smtClean="0">
                <a:solidFill>
                  <a:schemeClr val="bg2">
                    <a:lumMod val="25000"/>
                  </a:schemeClr>
                </a:solidFill>
              </a:rPr>
              <a:t> پیشنهاد می دهد که ساخت اشیا (توسط عمگر</a:t>
            </a:r>
            <a:r>
              <a:rPr lang="en-US" sz="1800" dirty="0" smtClean="0">
                <a:solidFill>
                  <a:schemeClr val="bg2">
                    <a:lumMod val="25000"/>
                  </a:schemeClr>
                </a:solidFill>
              </a:rPr>
              <a:t> new</a:t>
            </a:r>
            <a:r>
              <a:rPr lang="fa-IR" sz="1800" dirty="0" smtClean="0">
                <a:solidFill>
                  <a:schemeClr val="bg2">
                    <a:lumMod val="25000"/>
                  </a:schemeClr>
                </a:solidFill>
              </a:rPr>
              <a:t>) را به متد </a:t>
            </a:r>
            <a:r>
              <a:rPr lang="en-US" sz="1800" dirty="0" smtClean="0">
                <a:solidFill>
                  <a:schemeClr val="bg2">
                    <a:lumMod val="25000"/>
                  </a:schemeClr>
                </a:solidFill>
              </a:rPr>
              <a:t>factory</a:t>
            </a:r>
            <a:r>
              <a:rPr lang="fa-IR" sz="1800" dirty="0" smtClean="0">
                <a:solidFill>
                  <a:schemeClr val="bg2">
                    <a:lumMod val="25000"/>
                  </a:schemeClr>
                </a:solidFill>
              </a:rPr>
              <a:t> بسپاریم. اشیا کماکان توسط </a:t>
            </a:r>
            <a:r>
              <a:rPr lang="en-US" sz="1800" dirty="0" smtClean="0">
                <a:solidFill>
                  <a:schemeClr val="bg2">
                    <a:lumMod val="25000"/>
                  </a:schemeClr>
                </a:solidFill>
              </a:rPr>
              <a:t>new</a:t>
            </a:r>
            <a:r>
              <a:rPr lang="fa-IR" sz="1800" dirty="0" smtClean="0">
                <a:solidFill>
                  <a:schemeClr val="bg2">
                    <a:lumMod val="25000"/>
                  </a:schemeClr>
                </a:solidFill>
              </a:rPr>
              <a:t> ایجاد می شوند ولی این دفعه متد </a:t>
            </a:r>
            <a:r>
              <a:rPr lang="en-US" sz="1800" dirty="0" smtClean="0">
                <a:solidFill>
                  <a:schemeClr val="bg2">
                    <a:lumMod val="25000"/>
                  </a:schemeClr>
                </a:solidFill>
              </a:rPr>
              <a:t>factory</a:t>
            </a:r>
            <a:r>
              <a:rPr lang="fa-IR" sz="1800" dirty="0" smtClean="0">
                <a:solidFill>
                  <a:schemeClr val="bg2">
                    <a:lumMod val="25000"/>
                  </a:schemeClr>
                </a:solidFill>
              </a:rPr>
              <a:t> این کار را انجام می دهد.</a:t>
            </a:r>
          </a:p>
          <a:p>
            <a:pPr algn="r" rtl="1"/>
            <a:r>
              <a:rPr lang="fa-IR" sz="1800" dirty="0" smtClean="0">
                <a:solidFill>
                  <a:schemeClr val="bg2">
                    <a:lumMod val="25000"/>
                  </a:schemeClr>
                </a:solidFill>
              </a:rPr>
              <a:t>اشیا ایجاد شده توسط متد </a:t>
            </a:r>
            <a:r>
              <a:rPr lang="en-US" sz="1800" dirty="0" smtClean="0">
                <a:solidFill>
                  <a:schemeClr val="bg2">
                    <a:lumMod val="25000"/>
                  </a:schemeClr>
                </a:solidFill>
              </a:rPr>
              <a:t>factory</a:t>
            </a:r>
            <a:r>
              <a:rPr lang="fa-IR" sz="1800" dirty="0">
                <a:solidFill>
                  <a:schemeClr val="bg2">
                    <a:lumMod val="25000"/>
                  </a:schemeClr>
                </a:solidFill>
              </a:rPr>
              <a:t> </a:t>
            </a:r>
            <a:r>
              <a:rPr lang="fa-IR" sz="1800" dirty="0" smtClean="0">
                <a:solidFill>
                  <a:schemeClr val="bg2">
                    <a:lumMod val="25000"/>
                  </a:schemeClr>
                </a:solidFill>
              </a:rPr>
              <a:t>را عمومت </a:t>
            </a:r>
            <a:r>
              <a:rPr lang="en-US" sz="1800" dirty="0" smtClean="0">
                <a:solidFill>
                  <a:schemeClr val="bg2">
                    <a:lumMod val="25000"/>
                  </a:schemeClr>
                </a:solidFill>
              </a:rPr>
              <a:t>products</a:t>
            </a:r>
            <a:r>
              <a:rPr lang="fa-IR" sz="1800" dirty="0" smtClean="0">
                <a:solidFill>
                  <a:schemeClr val="bg2">
                    <a:lumMod val="25000"/>
                  </a:schemeClr>
                </a:solidFill>
              </a:rPr>
              <a:t> می‌نامند.</a:t>
            </a:r>
            <a:endParaRPr lang="en-US" sz="1800" dirty="0">
              <a:solidFill>
                <a:schemeClr val="bg2">
                  <a:lumMod val="25000"/>
                </a:schemeClr>
              </a:solidFill>
            </a:endParaRPr>
          </a:p>
        </p:txBody>
      </p:sp>
      <p:pic>
        <p:nvPicPr>
          <p:cNvPr id="2" name="Picture 1"/>
          <p:cNvPicPr>
            <a:picLocks noChangeAspect="1"/>
          </p:cNvPicPr>
          <p:nvPr/>
        </p:nvPicPr>
        <p:blipFill>
          <a:blip r:embed="rId2"/>
          <a:stretch>
            <a:fillRect/>
          </a:stretch>
        </p:blipFill>
        <p:spPr>
          <a:xfrm>
            <a:off x="11043651" y="759723"/>
            <a:ext cx="753891" cy="873829"/>
          </a:xfrm>
          <a:prstGeom prst="rect">
            <a:avLst/>
          </a:prstGeom>
        </p:spPr>
      </p:pic>
      <p:pic>
        <p:nvPicPr>
          <p:cNvPr id="5122" name="Picture 2" descr="The structure of creator 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2684429"/>
            <a:ext cx="7956459" cy="34649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04542" y="6276887"/>
            <a:ext cx="9994142" cy="923330"/>
          </a:xfrm>
          <a:prstGeom prst="rect">
            <a:avLst/>
          </a:prstGeom>
        </p:spPr>
        <p:txBody>
          <a:bodyPr wrap="square">
            <a:spAutoFit/>
          </a:bodyPr>
          <a:lstStyle/>
          <a:p>
            <a:pPr algn="ctr"/>
            <a:r>
              <a:rPr lang="en-US" dirty="0"/>
              <a:t>Subclasses can alter the class of objects being returned by the factory method.</a:t>
            </a:r>
          </a:p>
          <a:p>
            <a:r>
              <a:rPr lang="en-US" dirty="0"/>
              <a:t/>
            </a:r>
            <a:br>
              <a:rPr lang="en-US" dirty="0"/>
            </a:br>
            <a:endParaRPr lang="en-US" dirty="0"/>
          </a:p>
        </p:txBody>
      </p:sp>
    </p:spTree>
    <p:extLst>
      <p:ext uri="{BB962C8B-B14F-4D97-AF65-F5344CB8AC3E}">
        <p14:creationId xmlns:p14="http://schemas.microsoft.com/office/powerpoint/2010/main" val="2467564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43651" y="604283"/>
            <a:ext cx="781357" cy="883831"/>
          </a:xfrm>
          <a:prstGeom prst="rect">
            <a:avLst/>
          </a:prstGeom>
        </p:spPr>
      </p:pic>
      <p:sp>
        <p:nvSpPr>
          <p:cNvPr id="5" name="Title 1"/>
          <p:cNvSpPr>
            <a:spLocks noGrp="1"/>
          </p:cNvSpPr>
          <p:nvPr>
            <p:ph type="title"/>
          </p:nvPr>
        </p:nvSpPr>
        <p:spPr>
          <a:xfrm>
            <a:off x="9504411" y="590168"/>
            <a:ext cx="1539240" cy="1212941"/>
          </a:xfrm>
        </p:spPr>
        <p:txBody>
          <a:bodyPr>
            <a:normAutofit/>
          </a:bodyPr>
          <a:lstStyle/>
          <a:p>
            <a:pPr algn="r"/>
            <a:r>
              <a:rPr lang="fa-IR" sz="3600" b="1" dirty="0" smtClean="0">
                <a:solidFill>
                  <a:schemeClr val="bg2">
                    <a:lumMod val="25000"/>
                  </a:schemeClr>
                </a:solidFill>
              </a:rPr>
              <a:t>مشکل</a:t>
            </a:r>
            <a:endParaRPr lang="en-US" sz="1600" b="1" dirty="0">
              <a:solidFill>
                <a:schemeClr val="bg2">
                  <a:lumMod val="25000"/>
                </a:schemeClr>
              </a:solidFill>
            </a:endParaRPr>
          </a:p>
        </p:txBody>
      </p:sp>
      <p:sp>
        <p:nvSpPr>
          <p:cNvPr id="8" name="Title 1"/>
          <p:cNvSpPr txBox="1">
            <a:spLocks/>
          </p:cNvSpPr>
          <p:nvPr/>
        </p:nvSpPr>
        <p:spPr>
          <a:xfrm>
            <a:off x="4453256" y="2101402"/>
            <a:ext cx="6094007" cy="1212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a-IR" sz="2000" dirty="0" smtClean="0">
                <a:solidFill>
                  <a:schemeClr val="bg2">
                    <a:lumMod val="25000"/>
                  </a:schemeClr>
                </a:solidFill>
              </a:rPr>
              <a:t>اگر دیگر شرکت‌ها بخواهند اضافه بشوند چی؟</a:t>
            </a:r>
            <a:endParaRPr lang="en-US" sz="1050" dirty="0">
              <a:solidFill>
                <a:schemeClr val="bg2">
                  <a:lumMod val="25000"/>
                </a:schemeClr>
              </a:solidFill>
            </a:endParaRPr>
          </a:p>
        </p:txBody>
      </p:sp>
    </p:spTree>
    <p:extLst>
      <p:ext uri="{BB962C8B-B14F-4D97-AF65-F5344CB8AC3E}">
        <p14:creationId xmlns:p14="http://schemas.microsoft.com/office/powerpoint/2010/main" val="3919618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43651" y="604283"/>
            <a:ext cx="781357" cy="883831"/>
          </a:xfrm>
          <a:prstGeom prst="rect">
            <a:avLst/>
          </a:prstGeom>
        </p:spPr>
      </p:pic>
      <p:sp>
        <p:nvSpPr>
          <p:cNvPr id="5" name="Title 1"/>
          <p:cNvSpPr>
            <a:spLocks noGrp="1"/>
          </p:cNvSpPr>
          <p:nvPr>
            <p:ph type="title"/>
          </p:nvPr>
        </p:nvSpPr>
        <p:spPr>
          <a:xfrm>
            <a:off x="9504411" y="590168"/>
            <a:ext cx="1539240" cy="1212941"/>
          </a:xfrm>
        </p:spPr>
        <p:txBody>
          <a:bodyPr>
            <a:normAutofit/>
          </a:bodyPr>
          <a:lstStyle/>
          <a:p>
            <a:pPr algn="r"/>
            <a:r>
              <a:rPr lang="fa-IR" sz="3600" b="1" dirty="0" smtClean="0">
                <a:solidFill>
                  <a:schemeClr val="bg2">
                    <a:lumMod val="25000"/>
                  </a:schemeClr>
                </a:solidFill>
              </a:rPr>
              <a:t>مشکل</a:t>
            </a:r>
            <a:endParaRPr lang="en-US" sz="1600" b="1" dirty="0">
              <a:solidFill>
                <a:schemeClr val="bg2">
                  <a:lumMod val="25000"/>
                </a:schemeClr>
              </a:solidFill>
            </a:endParaRPr>
          </a:p>
        </p:txBody>
      </p:sp>
      <p:sp>
        <p:nvSpPr>
          <p:cNvPr id="8" name="Title 1"/>
          <p:cNvSpPr txBox="1">
            <a:spLocks/>
          </p:cNvSpPr>
          <p:nvPr/>
        </p:nvSpPr>
        <p:spPr>
          <a:xfrm>
            <a:off x="4453256" y="2101402"/>
            <a:ext cx="6094007" cy="1212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a-IR" sz="2000" dirty="0" smtClean="0">
                <a:solidFill>
                  <a:schemeClr val="bg2">
                    <a:lumMod val="25000"/>
                  </a:schemeClr>
                </a:solidFill>
              </a:rPr>
              <a:t>اگر دیگر شرکت‌ها بخواهند اضافه بشوند چی؟</a:t>
            </a:r>
            <a:endParaRPr lang="en-US" sz="1050" dirty="0">
              <a:solidFill>
                <a:schemeClr val="bg2">
                  <a:lumMod val="25000"/>
                </a:schemeClr>
              </a:solidFill>
            </a:endParaRPr>
          </a:p>
        </p:txBody>
      </p:sp>
      <p:pic>
        <p:nvPicPr>
          <p:cNvPr id="8194" name="Picture 2" descr="The structure of the products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245" y="2362200"/>
            <a:ext cx="6335014" cy="323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252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he structure of the code after applying the factory method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4" y="1168400"/>
            <a:ext cx="9335589"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396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he structure of the Factory Method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4" y="892174"/>
            <a:ext cx="8575007" cy="493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477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The structure of the Factory Method patter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175" y="850900"/>
            <a:ext cx="8453120" cy="528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19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917" y="1035424"/>
            <a:ext cx="4805083" cy="1325563"/>
          </a:xfrm>
        </p:spPr>
        <p:style>
          <a:lnRef idx="2">
            <a:schemeClr val="dk1"/>
          </a:lnRef>
          <a:fillRef idx="1">
            <a:schemeClr val="lt1"/>
          </a:fillRef>
          <a:effectRef idx="0">
            <a:schemeClr val="dk1"/>
          </a:effectRef>
          <a:fontRef idx="minor">
            <a:schemeClr val="dk1"/>
          </a:fontRef>
        </p:style>
        <p:txBody>
          <a:bodyPr/>
          <a:lstStyle/>
          <a:p>
            <a:pPr algn="ctr"/>
            <a:r>
              <a:rPr lang="en-US" dirty="0" smtClean="0"/>
              <a:t>Gang of Four</a:t>
            </a:r>
            <a:endParaRPr lang="en-US" dirty="0"/>
          </a:p>
        </p:txBody>
      </p:sp>
      <p:pic>
        <p:nvPicPr>
          <p:cNvPr id="4" name="Picture 3"/>
          <p:cNvPicPr>
            <a:picLocks noChangeAspect="1"/>
          </p:cNvPicPr>
          <p:nvPr/>
        </p:nvPicPr>
        <p:blipFill>
          <a:blip r:embed="rId2"/>
          <a:stretch>
            <a:fillRect/>
          </a:stretch>
        </p:blipFill>
        <p:spPr>
          <a:xfrm>
            <a:off x="9103659" y="-1"/>
            <a:ext cx="3088341" cy="3836487"/>
          </a:xfrm>
          <a:prstGeom prst="rect">
            <a:avLst/>
          </a:prstGeom>
        </p:spPr>
      </p:pic>
      <p:pic>
        <p:nvPicPr>
          <p:cNvPr id="6" name="Picture 5"/>
          <p:cNvPicPr>
            <a:picLocks noChangeAspect="1"/>
          </p:cNvPicPr>
          <p:nvPr/>
        </p:nvPicPr>
        <p:blipFill>
          <a:blip r:embed="rId3"/>
          <a:stretch>
            <a:fillRect/>
          </a:stretch>
        </p:blipFill>
        <p:spPr>
          <a:xfrm>
            <a:off x="5390201" y="3838154"/>
            <a:ext cx="6801799" cy="3019846"/>
          </a:xfrm>
          <a:prstGeom prst="rect">
            <a:avLst/>
          </a:prstGeom>
        </p:spPr>
      </p:pic>
    </p:spTree>
    <p:extLst>
      <p:ext uri="{BB962C8B-B14F-4D97-AF65-F5344CB8AC3E}">
        <p14:creationId xmlns:p14="http://schemas.microsoft.com/office/powerpoint/2010/main" val="4043031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2">
                    <a:lumMod val="50000"/>
                  </a:schemeClr>
                </a:solidFill>
              </a:rPr>
              <a:t>Abstract </a:t>
            </a:r>
            <a:r>
              <a:rPr lang="en-US" b="1" dirty="0" smtClean="0">
                <a:solidFill>
                  <a:schemeClr val="bg2">
                    <a:lumMod val="50000"/>
                  </a:schemeClr>
                </a:solidFill>
              </a:rPr>
              <a:t>Factory</a:t>
            </a:r>
            <a:endParaRPr lang="en-US" dirty="0">
              <a:solidFill>
                <a:schemeClr val="bg2">
                  <a:lumMod val="50000"/>
                </a:schemeClr>
              </a:solidFill>
            </a:endParaRPr>
          </a:p>
        </p:txBody>
      </p:sp>
      <p:sp>
        <p:nvSpPr>
          <p:cNvPr id="4" name="Rectangle 3"/>
          <p:cNvSpPr/>
          <p:nvPr/>
        </p:nvSpPr>
        <p:spPr>
          <a:xfrm>
            <a:off x="1181100" y="1993900"/>
            <a:ext cx="9779000" cy="1200329"/>
          </a:xfrm>
          <a:prstGeom prst="rect">
            <a:avLst/>
          </a:prstGeom>
        </p:spPr>
        <p:txBody>
          <a:bodyPr wrap="square">
            <a:spAutoFit/>
          </a:bodyPr>
          <a:lstStyle/>
          <a:p>
            <a:r>
              <a:rPr lang="en-US" b="1" dirty="0">
                <a:solidFill>
                  <a:srgbClr val="444444"/>
                </a:solidFill>
                <a:latin typeface="Open Sans" pitchFamily="2" charset="0"/>
                <a:ea typeface="Open Sans" pitchFamily="2" charset="0"/>
                <a:cs typeface="Open Sans" pitchFamily="2" charset="0"/>
              </a:rPr>
              <a:t>Abstract Factory</a:t>
            </a:r>
            <a:r>
              <a:rPr lang="en-US" dirty="0">
                <a:solidFill>
                  <a:srgbClr val="444444"/>
                </a:solidFill>
                <a:latin typeface="Open Sans" pitchFamily="2" charset="0"/>
                <a:ea typeface="Open Sans" pitchFamily="2" charset="0"/>
                <a:cs typeface="Open Sans" pitchFamily="2" charset="0"/>
              </a:rPr>
              <a:t> is a creational design pattern that lets you produce families of related objects without specifying their concrete classes.</a:t>
            </a:r>
          </a:p>
          <a:p>
            <a:r>
              <a:rPr lang="en-US" dirty="0">
                <a:latin typeface="Open Sans" pitchFamily="2" charset="0"/>
                <a:ea typeface="Open Sans" pitchFamily="2" charset="0"/>
                <a:cs typeface="Open Sans" pitchFamily="2" charset="0"/>
              </a:rPr>
              <a:t/>
            </a:r>
            <a:br>
              <a:rPr lang="en-US" dirty="0">
                <a:latin typeface="Open Sans" pitchFamily="2" charset="0"/>
                <a:ea typeface="Open Sans" pitchFamily="2" charset="0"/>
                <a:cs typeface="Open Sans" pitchFamily="2" charset="0"/>
              </a:rPr>
            </a:br>
            <a:endParaRPr lang="en-US" dirty="0">
              <a:latin typeface="Open Sans" pitchFamily="2" charset="0"/>
              <a:ea typeface="Open Sans" pitchFamily="2" charset="0"/>
              <a:cs typeface="Open Sans" pitchFamily="2" charset="0"/>
            </a:endParaRPr>
          </a:p>
        </p:txBody>
      </p:sp>
      <p:pic>
        <p:nvPicPr>
          <p:cNvPr id="13314" name="Picture 2" descr="Abstract Factory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5" y="29083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619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roduct families and their vari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75" y="1358900"/>
            <a:ext cx="5991860" cy="4279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49600" y="5638800"/>
            <a:ext cx="6096000" cy="923330"/>
          </a:xfrm>
          <a:prstGeom prst="rect">
            <a:avLst/>
          </a:prstGeom>
        </p:spPr>
        <p:txBody>
          <a:bodyPr>
            <a:spAutoFit/>
          </a:bodyPr>
          <a:lstStyle/>
          <a:p>
            <a:pPr algn="ctr"/>
            <a:r>
              <a:rPr lang="en-US" dirty="0">
                <a:latin typeface="Open Sans" pitchFamily="2" charset="0"/>
                <a:ea typeface="Open Sans" pitchFamily="2" charset="0"/>
                <a:cs typeface="Open Sans" pitchFamily="2" charset="0"/>
              </a:rPr>
              <a:t>Product families and their variants.</a:t>
            </a:r>
          </a:p>
          <a:p>
            <a:r>
              <a:rPr lang="en-US" dirty="0">
                <a:latin typeface="Open Sans" pitchFamily="2" charset="0"/>
                <a:ea typeface="Open Sans" pitchFamily="2" charset="0"/>
                <a:cs typeface="Open Sans" pitchFamily="2" charset="0"/>
              </a:rPr>
              <a:t/>
            </a:r>
            <a:br>
              <a:rPr lang="en-US" dirty="0">
                <a:latin typeface="Open Sans" pitchFamily="2" charset="0"/>
                <a:ea typeface="Open Sans" pitchFamily="2" charset="0"/>
                <a:cs typeface="Open Sans" pitchFamily="2" charset="0"/>
              </a:rPr>
            </a:br>
            <a:endParaRPr lang="en-US"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718742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refactoring.guru/images/patterns/content/abstract-factory/abstract-factory-comic-1-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775" y="1435100"/>
            <a:ext cx="7416800" cy="3708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500312" y="5240635"/>
            <a:ext cx="6943725" cy="646331"/>
          </a:xfrm>
          <a:prstGeom prst="rect">
            <a:avLst/>
          </a:prstGeom>
        </p:spPr>
        <p:txBody>
          <a:bodyPr wrap="square">
            <a:spAutoFit/>
          </a:bodyPr>
          <a:lstStyle/>
          <a:p>
            <a:pPr algn="ctr"/>
            <a:r>
              <a:rPr lang="en-US" dirty="0">
                <a:latin typeface="Open Sans" pitchFamily="2" charset="0"/>
                <a:ea typeface="Open Sans" pitchFamily="2" charset="0"/>
                <a:cs typeface="Open Sans" pitchFamily="2" charset="0"/>
              </a:rPr>
              <a:t>A Modern-style sofa doesn’t match Victorian-style chairs</a:t>
            </a:r>
            <a:r>
              <a:rPr lang="en-US" dirty="0" smtClean="0">
                <a:latin typeface="Open Sans" pitchFamily="2" charset="0"/>
                <a:ea typeface="Open Sans" pitchFamily="2" charset="0"/>
                <a:cs typeface="Open Sans" pitchFamily="2" charset="0"/>
              </a:rPr>
              <a:t>.</a:t>
            </a:r>
            <a:r>
              <a:rPr lang="en-US" dirty="0">
                <a:latin typeface="Open Sans" pitchFamily="2" charset="0"/>
                <a:ea typeface="Open Sans" pitchFamily="2" charset="0"/>
                <a:cs typeface="Open Sans" pitchFamily="2" charset="0"/>
              </a:rPr>
              <a:t/>
            </a:r>
            <a:br>
              <a:rPr lang="en-US" dirty="0">
                <a:latin typeface="Open Sans" pitchFamily="2" charset="0"/>
                <a:ea typeface="Open Sans" pitchFamily="2" charset="0"/>
                <a:cs typeface="Open Sans" pitchFamily="2" charset="0"/>
              </a:rPr>
            </a:br>
            <a:endParaRPr lang="en-US"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370912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The Chairs class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75" y="1514474"/>
            <a:ext cx="5824538" cy="388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776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The _Factories_ class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974" y="1255712"/>
            <a:ext cx="9147173" cy="457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36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2362" y="1761565"/>
            <a:ext cx="4177556" cy="3214128"/>
          </a:xfrm>
        </p:spPr>
        <p:txBody>
          <a:bodyPr>
            <a:noAutofit/>
          </a:bodyPr>
          <a:lstStyle/>
          <a:p>
            <a:r>
              <a:rPr lang="en-US" sz="3200" dirty="0" smtClean="0"/>
              <a:t>Creational</a:t>
            </a:r>
            <a:br>
              <a:rPr lang="en-US" sz="3200" dirty="0" smtClean="0"/>
            </a:br>
            <a:r>
              <a:rPr lang="en-US" sz="3200" dirty="0"/>
              <a:t/>
            </a:r>
            <a:br>
              <a:rPr lang="en-US" sz="3200" dirty="0"/>
            </a:br>
            <a:r>
              <a:rPr lang="en-US" sz="3200" dirty="0" smtClean="0"/>
              <a:t>Structural</a:t>
            </a:r>
            <a:br>
              <a:rPr lang="en-US" sz="3200" dirty="0" smtClean="0"/>
            </a:br>
            <a:r>
              <a:rPr lang="en-US" sz="3200" dirty="0"/>
              <a:t/>
            </a:r>
            <a:br>
              <a:rPr lang="en-US" sz="3200" dirty="0"/>
            </a:br>
            <a:r>
              <a:rPr lang="en-US" sz="3200" dirty="0" smtClean="0"/>
              <a:t>Behavioral</a:t>
            </a:r>
            <a:r>
              <a:rPr lang="en-US" sz="3200" dirty="0"/>
              <a:t/>
            </a:r>
            <a:br>
              <a:rPr lang="en-US" sz="3200" dirty="0"/>
            </a:br>
            <a:endParaRPr lang="en-US" sz="3200" dirty="0">
              <a:latin typeface="Consolas" panose="020B0609020204030204" pitchFamily="49" charset="0"/>
            </a:endParaRPr>
          </a:p>
        </p:txBody>
      </p:sp>
      <p:sp>
        <p:nvSpPr>
          <p:cNvPr id="3" name="Title 1"/>
          <p:cNvSpPr txBox="1">
            <a:spLocks/>
          </p:cNvSpPr>
          <p:nvPr/>
        </p:nvSpPr>
        <p:spPr>
          <a:xfrm>
            <a:off x="6835586" y="1761565"/>
            <a:ext cx="4177556" cy="32141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a-IR" sz="3200" dirty="0" smtClean="0"/>
              <a:t>ایجاد کننده</a:t>
            </a:r>
            <a:r>
              <a:rPr lang="en-US" sz="3200" dirty="0" smtClean="0"/>
              <a:t/>
            </a:r>
            <a:br>
              <a:rPr lang="en-US" sz="3200" dirty="0" smtClean="0"/>
            </a:br>
            <a:r>
              <a:rPr lang="en-US" sz="3200" dirty="0" smtClean="0"/>
              <a:t/>
            </a:r>
            <a:br>
              <a:rPr lang="en-US" sz="3200" dirty="0" smtClean="0"/>
            </a:br>
            <a:r>
              <a:rPr lang="fa-IR" sz="3200" dirty="0" smtClean="0"/>
              <a:t>ساختاری</a:t>
            </a:r>
            <a:r>
              <a:rPr lang="en-US" sz="3200" dirty="0" smtClean="0"/>
              <a:t/>
            </a:r>
            <a:br>
              <a:rPr lang="en-US" sz="3200" dirty="0" smtClean="0"/>
            </a:br>
            <a:r>
              <a:rPr lang="en-US" sz="3200" dirty="0" smtClean="0"/>
              <a:t/>
            </a:r>
            <a:br>
              <a:rPr lang="en-US" sz="3200" dirty="0" smtClean="0"/>
            </a:br>
            <a:r>
              <a:rPr lang="fa-IR" sz="3200" dirty="0" smtClean="0"/>
              <a:t>رفتاری</a:t>
            </a:r>
            <a:r>
              <a:rPr lang="en-US" sz="3200" dirty="0" smtClean="0"/>
              <a:t/>
            </a:r>
            <a:br>
              <a:rPr lang="en-US" sz="3200" dirty="0" smtClean="0"/>
            </a:br>
            <a:endParaRPr lang="en-US" sz="3200" dirty="0">
              <a:latin typeface="Consolas" panose="020B0609020204030204" pitchFamily="49" charset="0"/>
            </a:endParaRPr>
          </a:p>
        </p:txBody>
      </p:sp>
    </p:spTree>
    <p:extLst>
      <p:ext uri="{BB962C8B-B14F-4D97-AF65-F5344CB8AC3E}">
        <p14:creationId xmlns:p14="http://schemas.microsoft.com/office/powerpoint/2010/main" val="29230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75" y="-104465"/>
            <a:ext cx="10515600" cy="1325563"/>
          </a:xfrm>
        </p:spPr>
        <p:txBody>
          <a:bodyPr>
            <a:normAutofit/>
          </a:bodyPr>
          <a:lstStyle/>
          <a:p>
            <a:pPr algn="ctr"/>
            <a:r>
              <a:rPr lang="en-US" b="1" dirty="0"/>
              <a:t>The Catalog of Design </a:t>
            </a:r>
            <a:r>
              <a:rPr lang="en-US" b="1" dirty="0" smtClean="0"/>
              <a:t>Patterns</a:t>
            </a:r>
            <a:endParaRPr lang="en-US" dirty="0"/>
          </a:p>
        </p:txBody>
      </p:sp>
      <p:pic>
        <p:nvPicPr>
          <p:cNvPr id="2050" name="Picture 2" descr="Factory Method">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1733" y="1028699"/>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bstract Factory">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7386" y="2132244"/>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ilder">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4121" y="2110814"/>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Prototype">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3500" y="2216429"/>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ngleton">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28200" y="2085361"/>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Adapter">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1583" y="2200929"/>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idge">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88233" y="3333295"/>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omposite">
            <a:hlinkClick r:id="rId16"/>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7413" y="3211389"/>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corator">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16542" y="3328600"/>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Facade">
            <a:hlinkClick r:id="rId20"/>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78101" y="3328600"/>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lyweight">
            <a:hlinkClick r:id="rId22"/>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849990" y="1137519"/>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Proxy">
            <a:hlinkClick r:id="rId24"/>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637146" y="3328600"/>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hain of Responsibility">
            <a:hlinkClick r:id="rId26"/>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427413" y="4465661"/>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ommand">
            <a:hlinkClick r:id="rId28"/>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054895" y="4465661"/>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terator">
            <a:hlinkClick r:id="rId30"/>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716542" y="4465661"/>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Mediator">
            <a:hlinkClick r:id="rId32"/>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650163" y="4465661"/>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Memento">
            <a:hlinkClick r:id="rId34"/>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728200" y="5598027"/>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Observer">
            <a:hlinkClick r:id="rId36"/>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9728200" y="4471082"/>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tate">
            <a:hlinkClick r:id="rId38"/>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981620" y="5598027"/>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descr="Strategy">
            <a:hlinkClick r:id="rId40"/>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427413" y="5598027"/>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Template Method">
            <a:hlinkClick r:id="rId42"/>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546725" y="5598027"/>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descr="Visitor">
            <a:hlinkClick r:id="rId44"/>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506245" y="5598027"/>
            <a:ext cx="1333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36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Creational Design Patterns</a:t>
            </a:r>
            <a:r>
              <a:rPr lang="en-US" b="1" dirty="0" smtClean="0"/>
              <a:t>:</a:t>
            </a:r>
            <a:endParaRPr lang="en-US" dirty="0"/>
          </a:p>
        </p:txBody>
      </p:sp>
      <p:sp>
        <p:nvSpPr>
          <p:cNvPr id="3" name="Content Placeholder 2"/>
          <p:cNvSpPr>
            <a:spLocks noGrp="1"/>
          </p:cNvSpPr>
          <p:nvPr>
            <p:ph idx="1"/>
          </p:nvPr>
        </p:nvSpPr>
        <p:spPr>
          <a:xfrm>
            <a:off x="141194" y="1435659"/>
            <a:ext cx="11909612" cy="5287870"/>
          </a:xfrm>
        </p:spPr>
        <p:txBody>
          <a:bodyPr>
            <a:noAutofit/>
          </a:bodyPr>
          <a:lstStyle/>
          <a:p>
            <a:r>
              <a:rPr lang="en-US" sz="1800" b="1" dirty="0" smtClean="0"/>
              <a:t>Singleton </a:t>
            </a:r>
            <a:r>
              <a:rPr lang="en-US" sz="1800" b="1" dirty="0"/>
              <a:t>Pattern</a:t>
            </a:r>
            <a:endParaRPr lang="en-US" sz="1800" dirty="0"/>
          </a:p>
          <a:p>
            <a:pPr lvl="1"/>
            <a:r>
              <a:rPr lang="en-US" sz="1400" dirty="0"/>
              <a:t>Category: Creational</a:t>
            </a:r>
          </a:p>
          <a:p>
            <a:pPr lvl="1"/>
            <a:r>
              <a:rPr lang="en-US" sz="1400" dirty="0"/>
              <a:t>Description: Ensures that a class has only one instance and provides a global point of access to that instance.</a:t>
            </a:r>
          </a:p>
          <a:p>
            <a:r>
              <a:rPr lang="en-US" sz="1800" b="1" dirty="0"/>
              <a:t>Factory Method Pattern</a:t>
            </a:r>
            <a:endParaRPr lang="en-US" sz="1800" dirty="0"/>
          </a:p>
          <a:p>
            <a:pPr lvl="1"/>
            <a:r>
              <a:rPr lang="en-US" sz="1400" dirty="0"/>
              <a:t>Category: Creational</a:t>
            </a:r>
          </a:p>
          <a:p>
            <a:pPr lvl="1"/>
            <a:r>
              <a:rPr lang="en-US" sz="1400" dirty="0"/>
              <a:t>Description: Defines an interface for creating an object but allows subclasses to alter the type of objects that will be created.</a:t>
            </a:r>
          </a:p>
          <a:p>
            <a:r>
              <a:rPr lang="en-US" sz="1800" b="1" dirty="0"/>
              <a:t>Abstract Factory Pattern</a:t>
            </a:r>
            <a:endParaRPr lang="en-US" sz="1800" dirty="0"/>
          </a:p>
          <a:p>
            <a:pPr lvl="1"/>
            <a:r>
              <a:rPr lang="en-US" sz="1400" dirty="0"/>
              <a:t>Category: Creational</a:t>
            </a:r>
          </a:p>
          <a:p>
            <a:pPr lvl="1"/>
            <a:r>
              <a:rPr lang="en-US" sz="1400" dirty="0"/>
              <a:t>Description: Provides an interface for creating families of related or dependent objects without specifying their concrete classes</a:t>
            </a:r>
            <a:r>
              <a:rPr lang="en-US" sz="1400" dirty="0" smtClean="0"/>
              <a:t>.</a:t>
            </a:r>
          </a:p>
          <a:p>
            <a:r>
              <a:rPr lang="en-US" sz="1800" b="1" dirty="0" smtClean="0"/>
              <a:t>Builder Pattern</a:t>
            </a:r>
            <a:endParaRPr lang="en-US" sz="1800" dirty="0" smtClean="0"/>
          </a:p>
          <a:p>
            <a:pPr lvl="1"/>
            <a:r>
              <a:rPr lang="en-US" sz="1400" dirty="0" smtClean="0"/>
              <a:t>Category: Creational</a:t>
            </a:r>
          </a:p>
          <a:p>
            <a:pPr lvl="1"/>
            <a:r>
              <a:rPr lang="en-US" sz="1400" dirty="0" smtClean="0"/>
              <a:t>Description: Separates the construction of a complex object from its representation, allowing the same construction process to create various representations.</a:t>
            </a:r>
          </a:p>
          <a:p>
            <a:r>
              <a:rPr lang="en-US" sz="1800" b="1" dirty="0" smtClean="0"/>
              <a:t>Prototype Pattern</a:t>
            </a:r>
            <a:endParaRPr lang="en-US" sz="1800" dirty="0" smtClean="0"/>
          </a:p>
          <a:p>
            <a:pPr lvl="1"/>
            <a:r>
              <a:rPr lang="en-US" sz="1400" dirty="0" smtClean="0"/>
              <a:t>Category: Creational</a:t>
            </a:r>
          </a:p>
          <a:p>
            <a:pPr lvl="1"/>
            <a:r>
              <a:rPr lang="en-US" sz="1400" dirty="0" smtClean="0"/>
              <a:t>Description: Creates new objects by copying an existing object, known as the prototype.</a:t>
            </a:r>
            <a:endParaRPr lang="en-US" sz="1400" dirty="0"/>
          </a:p>
        </p:txBody>
      </p:sp>
    </p:spTree>
    <p:extLst>
      <p:ext uri="{BB962C8B-B14F-4D97-AF65-F5344CB8AC3E}">
        <p14:creationId xmlns:p14="http://schemas.microsoft.com/office/powerpoint/2010/main" val="138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Structural Design Patterns</a:t>
            </a:r>
            <a:r>
              <a:rPr lang="en-US" b="1"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Adapter </a:t>
            </a:r>
            <a:r>
              <a:rPr lang="en-US" b="1" dirty="0"/>
              <a:t>Pattern</a:t>
            </a:r>
            <a:endParaRPr lang="en-US" dirty="0"/>
          </a:p>
          <a:p>
            <a:pPr lvl="1"/>
            <a:r>
              <a:rPr lang="en-US" dirty="0"/>
              <a:t>Category: Structural</a:t>
            </a:r>
          </a:p>
          <a:p>
            <a:pPr lvl="1"/>
            <a:r>
              <a:rPr lang="en-US" dirty="0"/>
              <a:t>Description: Allows the interface of an existing class to be used as another interface, making it compatible with the client's requirements.</a:t>
            </a:r>
          </a:p>
          <a:p>
            <a:r>
              <a:rPr lang="en-US" b="1" dirty="0"/>
              <a:t>Decorator Pattern</a:t>
            </a:r>
            <a:endParaRPr lang="en-US" dirty="0"/>
          </a:p>
          <a:p>
            <a:pPr lvl="1"/>
            <a:r>
              <a:rPr lang="en-US" dirty="0"/>
              <a:t>Category: Structural</a:t>
            </a:r>
          </a:p>
          <a:p>
            <a:pPr lvl="1"/>
            <a:r>
              <a:rPr lang="en-US" dirty="0"/>
              <a:t>Description: Attaches additional responsibilities to an object dynamically, providing a flexible alternative to </a:t>
            </a:r>
            <a:r>
              <a:rPr lang="en-US" dirty="0" err="1"/>
              <a:t>subclassing</a:t>
            </a:r>
            <a:r>
              <a:rPr lang="en-US" dirty="0"/>
              <a:t> for extending functionality.</a:t>
            </a:r>
          </a:p>
          <a:p>
            <a:r>
              <a:rPr lang="en-US" b="1" dirty="0"/>
              <a:t>Composite Pattern</a:t>
            </a:r>
            <a:endParaRPr lang="en-US" dirty="0"/>
          </a:p>
          <a:p>
            <a:pPr lvl="1"/>
            <a:r>
              <a:rPr lang="en-US" dirty="0"/>
              <a:t>Category: Structural</a:t>
            </a:r>
          </a:p>
          <a:p>
            <a:pPr lvl="1"/>
            <a:r>
              <a:rPr lang="en-US" dirty="0"/>
              <a:t>Description: Composes objects into tree structures to represent part-whole hierarchies, allowing clients to treat individual objects and compositions of objects uniformly.</a:t>
            </a:r>
          </a:p>
          <a:p>
            <a:r>
              <a:rPr lang="en-US" b="1" dirty="0"/>
              <a:t>Proxy Pattern</a:t>
            </a:r>
            <a:endParaRPr lang="en-US" dirty="0"/>
          </a:p>
          <a:p>
            <a:pPr lvl="1"/>
            <a:r>
              <a:rPr lang="en-US" dirty="0"/>
              <a:t>Category: Structural</a:t>
            </a:r>
          </a:p>
          <a:p>
            <a:pPr lvl="1"/>
            <a:r>
              <a:rPr lang="en-US" dirty="0"/>
              <a:t>Description: Provides a surrogate or placeholder for another object to control access to it.</a:t>
            </a:r>
          </a:p>
          <a:p>
            <a:endParaRPr lang="en-US" dirty="0"/>
          </a:p>
        </p:txBody>
      </p:sp>
    </p:spTree>
    <p:extLst>
      <p:ext uri="{BB962C8B-B14F-4D97-AF65-F5344CB8AC3E}">
        <p14:creationId xmlns:p14="http://schemas.microsoft.com/office/powerpoint/2010/main" val="351928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Behavioral Design Patterns</a:t>
            </a:r>
            <a:r>
              <a:rPr lang="en-US" b="1" dirty="0" smtClean="0"/>
              <a:t>:</a:t>
            </a:r>
            <a:endParaRPr lang="en-US" dirty="0"/>
          </a:p>
        </p:txBody>
      </p:sp>
      <p:sp>
        <p:nvSpPr>
          <p:cNvPr id="3" name="Content Placeholder 2"/>
          <p:cNvSpPr>
            <a:spLocks noGrp="1"/>
          </p:cNvSpPr>
          <p:nvPr>
            <p:ph idx="1"/>
          </p:nvPr>
        </p:nvSpPr>
        <p:spPr>
          <a:xfrm>
            <a:off x="838200" y="1825625"/>
            <a:ext cx="10515600" cy="4810306"/>
          </a:xfrm>
        </p:spPr>
        <p:txBody>
          <a:bodyPr>
            <a:normAutofit fontScale="62500" lnSpcReduction="20000"/>
          </a:bodyPr>
          <a:lstStyle/>
          <a:p>
            <a:r>
              <a:rPr lang="en-US" b="1" dirty="0" smtClean="0"/>
              <a:t>Observer </a:t>
            </a:r>
            <a:r>
              <a:rPr lang="en-US" b="1" dirty="0"/>
              <a:t>Pattern</a:t>
            </a:r>
            <a:endParaRPr lang="en-US" dirty="0"/>
          </a:p>
          <a:p>
            <a:pPr lvl="1"/>
            <a:r>
              <a:rPr lang="en-US" dirty="0"/>
              <a:t>Category: Behavioral</a:t>
            </a:r>
          </a:p>
          <a:p>
            <a:pPr lvl="1"/>
            <a:r>
              <a:rPr lang="en-US" dirty="0"/>
              <a:t>Description: Defines a one-to-many dependency between objects, so that when one object changes state, all its dependents are notified and updated automatically.</a:t>
            </a:r>
          </a:p>
          <a:p>
            <a:r>
              <a:rPr lang="en-US" b="1" dirty="0"/>
              <a:t>Strategy Pattern</a:t>
            </a:r>
            <a:endParaRPr lang="en-US" dirty="0"/>
          </a:p>
          <a:p>
            <a:pPr lvl="1"/>
            <a:r>
              <a:rPr lang="en-US" dirty="0"/>
              <a:t>Category: Behavioral</a:t>
            </a:r>
          </a:p>
          <a:p>
            <a:pPr lvl="1"/>
            <a:r>
              <a:rPr lang="en-US" dirty="0"/>
              <a:t>Description: Defines a family of algorithms, encapsulates each one, and makes them interchangeable. It lets the algorithm vary independently from clients that use it.</a:t>
            </a:r>
          </a:p>
          <a:p>
            <a:r>
              <a:rPr lang="en-US" b="1" dirty="0"/>
              <a:t>Command Pattern</a:t>
            </a:r>
            <a:endParaRPr lang="en-US" dirty="0"/>
          </a:p>
          <a:p>
            <a:pPr lvl="1"/>
            <a:r>
              <a:rPr lang="en-US" dirty="0"/>
              <a:t>Category: Behavioral</a:t>
            </a:r>
          </a:p>
          <a:p>
            <a:pPr lvl="1"/>
            <a:r>
              <a:rPr lang="en-US" dirty="0"/>
              <a:t>Description: Encapsulates a request as an object, thereby allowing for parameterization of clients with queues, requests, and operations.</a:t>
            </a:r>
          </a:p>
          <a:p>
            <a:r>
              <a:rPr lang="en-US" b="1" dirty="0"/>
              <a:t>State Pattern</a:t>
            </a:r>
            <a:endParaRPr lang="en-US" dirty="0"/>
          </a:p>
          <a:p>
            <a:pPr lvl="1"/>
            <a:r>
              <a:rPr lang="en-US" dirty="0"/>
              <a:t>Category: Behavioral</a:t>
            </a:r>
          </a:p>
          <a:p>
            <a:pPr lvl="1"/>
            <a:r>
              <a:rPr lang="en-US" dirty="0"/>
              <a:t>Description: Allows an object to alter its behavior when its internal state changes. The object will appear to change its class.</a:t>
            </a:r>
          </a:p>
          <a:p>
            <a:r>
              <a:rPr lang="en-US" b="1" dirty="0"/>
              <a:t>Memento Pattern</a:t>
            </a:r>
            <a:endParaRPr lang="en-US" dirty="0"/>
          </a:p>
          <a:p>
            <a:pPr lvl="1"/>
            <a:r>
              <a:rPr lang="en-US" dirty="0"/>
              <a:t>Category: Behavioral</a:t>
            </a:r>
          </a:p>
          <a:p>
            <a:pPr lvl="1"/>
            <a:r>
              <a:rPr lang="en-US" dirty="0"/>
              <a:t>Description: Captures and externalizes an object's internal state so that the object can be restored to this state later.</a:t>
            </a:r>
          </a:p>
          <a:p>
            <a:endParaRPr lang="en-US" dirty="0"/>
          </a:p>
        </p:txBody>
      </p:sp>
    </p:spTree>
    <p:extLst>
      <p:ext uri="{BB962C8B-B14F-4D97-AF65-F5344CB8AC3E}">
        <p14:creationId xmlns:p14="http://schemas.microsoft.com/office/powerpoint/2010/main" val="329205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189" y="1170576"/>
            <a:ext cx="9144000" cy="2387600"/>
          </a:xfrm>
        </p:spPr>
        <p:txBody>
          <a:bodyPr>
            <a:normAutofit/>
          </a:bodyPr>
          <a:lstStyle/>
          <a:p>
            <a:r>
              <a:rPr lang="en-US" dirty="0"/>
              <a:t>Singleton in </a:t>
            </a:r>
            <a:r>
              <a:rPr lang="en-US" dirty="0" smtClean="0"/>
              <a:t>Python</a:t>
            </a:r>
            <a:endParaRPr lang="en-US" dirty="0">
              <a:latin typeface="Consolas" panose="020B0609020204030204" pitchFamily="49" charset="0"/>
            </a:endParaRPr>
          </a:p>
        </p:txBody>
      </p:sp>
      <p:pic>
        <p:nvPicPr>
          <p:cNvPr id="4" name="Picture 2" descr="Single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77" y="431073"/>
            <a:ext cx="2706624" cy="1933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680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aching">
      <a:majorFont>
        <a:latin typeface="Source Code Pro"/>
        <a:ea typeface=""/>
        <a:cs typeface="B Yekan"/>
      </a:majorFont>
      <a:minorFont>
        <a:latin typeface="Source Code Pro"/>
        <a:ea typeface=""/>
        <a:cs typeface="B Yek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817</Words>
  <Application>Microsoft Office PowerPoint</Application>
  <PresentationFormat>Widescreen</PresentationFormat>
  <Paragraphs>103</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 Yekan</vt:lpstr>
      <vt:lpstr>Consolas</vt:lpstr>
      <vt:lpstr>Open Sans</vt:lpstr>
      <vt:lpstr>PT Sans</vt:lpstr>
      <vt:lpstr>Source Code Pro</vt:lpstr>
      <vt:lpstr>Office Theme</vt:lpstr>
      <vt:lpstr>Design Patterns</vt:lpstr>
      <vt:lpstr>PowerPoint Presentation</vt:lpstr>
      <vt:lpstr>Gang of Four</vt:lpstr>
      <vt:lpstr>Creational  Structural  Behavioral </vt:lpstr>
      <vt:lpstr>The Catalog of Design Patterns</vt:lpstr>
      <vt:lpstr>Creational Design Patterns:</vt:lpstr>
      <vt:lpstr>Structural Design Patterns:</vt:lpstr>
      <vt:lpstr>Behavioral Design Patterns:</vt:lpstr>
      <vt:lpstr>Singleton in Python</vt:lpstr>
      <vt:lpstr>PowerPoint Presentation</vt:lpstr>
      <vt:lpstr>Singleton is a creational design pattern that lets you ensure that a class has only one instance, while providing a global access point to this instance.  </vt:lpstr>
      <vt:lpstr>چه نیازی داریم؟</vt:lpstr>
      <vt:lpstr>SHARED RESOURCES DATABASE</vt:lpstr>
      <vt:lpstr>PowerPoint Presentation</vt:lpstr>
      <vt:lpstr>PowerPoint Presentation</vt:lpstr>
      <vt:lpstr>PowerPoint Presentation</vt:lpstr>
      <vt:lpstr>PowerPoint Presentation</vt:lpstr>
      <vt:lpstr>Classification of patterns</vt:lpstr>
      <vt:lpstr>Factory Method Also known as: Virtual Constructor</vt:lpstr>
      <vt:lpstr>هدف</vt:lpstr>
      <vt:lpstr>مشکل</vt:lpstr>
      <vt:lpstr>مشکل</vt:lpstr>
      <vt:lpstr>مشکل</vt:lpstr>
      <vt:lpstr>راهکار</vt:lpstr>
      <vt:lpstr>مشکل</vt:lpstr>
      <vt:lpstr>مشکل</vt:lpstr>
      <vt:lpstr>PowerPoint Presentation</vt:lpstr>
      <vt:lpstr>PowerPoint Presentation</vt:lpstr>
      <vt:lpstr>PowerPoint Presentation</vt:lpstr>
      <vt:lpstr>Abstract Factory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PC</dc:creator>
  <cp:lastModifiedBy>PC</cp:lastModifiedBy>
  <cp:revision>32</cp:revision>
  <dcterms:created xsi:type="dcterms:W3CDTF">2023-09-22T05:04:21Z</dcterms:created>
  <dcterms:modified xsi:type="dcterms:W3CDTF">2023-11-30T06:59:58Z</dcterms:modified>
</cp:coreProperties>
</file>