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0"/>
  </p:notesMasterIdLst>
  <p:sldIdLst>
    <p:sldId id="256" r:id="rId2"/>
    <p:sldId id="274" r:id="rId3"/>
    <p:sldId id="275" r:id="rId4"/>
    <p:sldId id="276" r:id="rId5"/>
    <p:sldId id="277" r:id="rId6"/>
    <p:sldId id="278" r:id="rId7"/>
    <p:sldId id="279" r:id="rId8"/>
    <p:sldId id="280" r:id="rId9"/>
    <p:sldId id="281" r:id="rId10"/>
    <p:sldId id="282" r:id="rId11"/>
    <p:sldId id="283" r:id="rId12"/>
    <p:sldId id="284" r:id="rId13"/>
    <p:sldId id="285" r:id="rId14"/>
    <p:sldId id="286" r:id="rId15"/>
    <p:sldId id="307" r:id="rId16"/>
    <p:sldId id="306" r:id="rId17"/>
    <p:sldId id="308" r:id="rId18"/>
    <p:sldId id="387" r:id="rId19"/>
    <p:sldId id="310" r:id="rId20"/>
    <p:sldId id="309" r:id="rId21"/>
    <p:sldId id="312" r:id="rId22"/>
    <p:sldId id="313" r:id="rId23"/>
    <p:sldId id="311" r:id="rId24"/>
    <p:sldId id="314" r:id="rId25"/>
    <p:sldId id="315" r:id="rId26"/>
    <p:sldId id="316" r:id="rId27"/>
    <p:sldId id="317" r:id="rId28"/>
    <p:sldId id="318" r:id="rId29"/>
    <p:sldId id="319" r:id="rId30"/>
    <p:sldId id="322" r:id="rId31"/>
    <p:sldId id="320" r:id="rId32"/>
    <p:sldId id="321" r:id="rId33"/>
    <p:sldId id="323" r:id="rId34"/>
    <p:sldId id="324" r:id="rId35"/>
    <p:sldId id="325" r:id="rId36"/>
    <p:sldId id="326" r:id="rId37"/>
    <p:sldId id="327" r:id="rId38"/>
    <p:sldId id="328" r:id="rId39"/>
    <p:sldId id="329" r:id="rId40"/>
    <p:sldId id="330" r:id="rId41"/>
    <p:sldId id="331" r:id="rId42"/>
    <p:sldId id="333" r:id="rId43"/>
    <p:sldId id="334" r:id="rId44"/>
    <p:sldId id="335" r:id="rId45"/>
    <p:sldId id="336" r:id="rId46"/>
    <p:sldId id="337" r:id="rId47"/>
    <p:sldId id="338" r:id="rId48"/>
    <p:sldId id="339" r:id="rId49"/>
    <p:sldId id="340" r:id="rId50"/>
    <p:sldId id="341" r:id="rId51"/>
    <p:sldId id="342" r:id="rId52"/>
    <p:sldId id="343" r:id="rId53"/>
    <p:sldId id="344" r:id="rId54"/>
    <p:sldId id="345" r:id="rId55"/>
    <p:sldId id="356" r:id="rId56"/>
    <p:sldId id="346" r:id="rId57"/>
    <p:sldId id="347" r:id="rId58"/>
    <p:sldId id="348" r:id="rId59"/>
    <p:sldId id="349" r:id="rId60"/>
    <p:sldId id="350" r:id="rId61"/>
    <p:sldId id="351" r:id="rId62"/>
    <p:sldId id="352" r:id="rId63"/>
    <p:sldId id="353" r:id="rId64"/>
    <p:sldId id="354" r:id="rId65"/>
    <p:sldId id="355" r:id="rId66"/>
    <p:sldId id="357" r:id="rId67"/>
    <p:sldId id="358" r:id="rId68"/>
    <p:sldId id="359" r:id="rId69"/>
    <p:sldId id="361" r:id="rId70"/>
    <p:sldId id="360" r:id="rId71"/>
    <p:sldId id="362" r:id="rId72"/>
    <p:sldId id="363" r:id="rId73"/>
    <p:sldId id="364" r:id="rId74"/>
    <p:sldId id="365" r:id="rId75"/>
    <p:sldId id="367" r:id="rId76"/>
    <p:sldId id="366" r:id="rId77"/>
    <p:sldId id="368" r:id="rId78"/>
    <p:sldId id="369" r:id="rId79"/>
    <p:sldId id="370" r:id="rId80"/>
    <p:sldId id="371" r:id="rId81"/>
    <p:sldId id="372" r:id="rId82"/>
    <p:sldId id="373" r:id="rId83"/>
    <p:sldId id="374" r:id="rId84"/>
    <p:sldId id="376" r:id="rId85"/>
    <p:sldId id="375" r:id="rId86"/>
    <p:sldId id="378" r:id="rId87"/>
    <p:sldId id="379" r:id="rId88"/>
    <p:sldId id="381" r:id="rId89"/>
    <p:sldId id="380" r:id="rId90"/>
    <p:sldId id="257" r:id="rId91"/>
    <p:sldId id="287" r:id="rId92"/>
    <p:sldId id="288" r:id="rId93"/>
    <p:sldId id="289" r:id="rId94"/>
    <p:sldId id="290" r:id="rId95"/>
    <p:sldId id="291" r:id="rId96"/>
    <p:sldId id="292" r:id="rId97"/>
    <p:sldId id="293" r:id="rId98"/>
    <p:sldId id="294" r:id="rId99"/>
    <p:sldId id="298" r:id="rId100"/>
    <p:sldId id="295" r:id="rId101"/>
    <p:sldId id="296" r:id="rId102"/>
    <p:sldId id="297" r:id="rId103"/>
    <p:sldId id="382" r:id="rId104"/>
    <p:sldId id="299" r:id="rId105"/>
    <p:sldId id="300" r:id="rId106"/>
    <p:sldId id="302" r:id="rId107"/>
    <p:sldId id="301" r:id="rId108"/>
    <p:sldId id="303" r:id="rId109"/>
    <p:sldId id="383" r:id="rId110"/>
    <p:sldId id="305" r:id="rId111"/>
    <p:sldId id="384" r:id="rId112"/>
    <p:sldId id="304" r:id="rId113"/>
    <p:sldId id="385" r:id="rId114"/>
    <p:sldId id="388" r:id="rId115"/>
    <p:sldId id="390" r:id="rId116"/>
    <p:sldId id="389" r:id="rId117"/>
    <p:sldId id="391" r:id="rId118"/>
    <p:sldId id="392" r:id="rId119"/>
    <p:sldId id="393" r:id="rId120"/>
    <p:sldId id="394" r:id="rId121"/>
    <p:sldId id="395" r:id="rId122"/>
    <p:sldId id="396" r:id="rId123"/>
    <p:sldId id="397" r:id="rId124"/>
    <p:sldId id="398" r:id="rId125"/>
    <p:sldId id="399" r:id="rId126"/>
    <p:sldId id="400" r:id="rId127"/>
    <p:sldId id="402" r:id="rId128"/>
    <p:sldId id="403" r:id="rId129"/>
    <p:sldId id="258" r:id="rId130"/>
    <p:sldId id="404" r:id="rId131"/>
    <p:sldId id="405" r:id="rId132"/>
    <p:sldId id="406" r:id="rId133"/>
    <p:sldId id="407" r:id="rId134"/>
    <p:sldId id="408" r:id="rId135"/>
    <p:sldId id="410" r:id="rId136"/>
    <p:sldId id="409" r:id="rId137"/>
    <p:sldId id="411" r:id="rId138"/>
    <p:sldId id="412" r:id="rId139"/>
    <p:sldId id="413" r:id="rId140"/>
    <p:sldId id="414" r:id="rId141"/>
    <p:sldId id="415" r:id="rId142"/>
    <p:sldId id="416" r:id="rId143"/>
    <p:sldId id="417" r:id="rId144"/>
    <p:sldId id="418" r:id="rId145"/>
    <p:sldId id="419" r:id="rId146"/>
    <p:sldId id="420" r:id="rId147"/>
    <p:sldId id="421" r:id="rId148"/>
    <p:sldId id="422" r:id="rId149"/>
    <p:sldId id="423" r:id="rId150"/>
    <p:sldId id="259" r:id="rId151"/>
    <p:sldId id="424" r:id="rId152"/>
    <p:sldId id="425" r:id="rId153"/>
    <p:sldId id="426" r:id="rId154"/>
    <p:sldId id="427" r:id="rId155"/>
    <p:sldId id="260" r:id="rId156"/>
    <p:sldId id="261" r:id="rId157"/>
    <p:sldId id="262" r:id="rId158"/>
    <p:sldId id="263" r:id="rId159"/>
    <p:sldId id="264" r:id="rId160"/>
    <p:sldId id="265" r:id="rId161"/>
    <p:sldId id="266" r:id="rId162"/>
    <p:sldId id="267" r:id="rId163"/>
    <p:sldId id="268" r:id="rId164"/>
    <p:sldId id="269" r:id="rId165"/>
    <p:sldId id="270" r:id="rId166"/>
    <p:sldId id="271" r:id="rId167"/>
    <p:sldId id="272" r:id="rId168"/>
    <p:sldId id="273" r:id="rId1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C" initials="P" lastIdx="1" clrIdx="0">
    <p:extLst>
      <p:ext uri="{19B8F6BF-5375-455C-9EA6-DF929625EA0E}">
        <p15:presenceInfo xmlns:p15="http://schemas.microsoft.com/office/powerpoint/2012/main" userId="PC"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notesMaster" Target="notesMasters/notes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commentAuthors" Target="commentAuthor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2"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tableStyles" Target="tableStyle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EB646F-2527-4F67-8184-C09010786F72}" type="datetimeFigureOut">
              <a:rPr lang="en-US" smtClean="0"/>
              <a:t>11/30/2023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0A182D-0389-414F-AF1C-91063DF974FB}" type="slidenum">
              <a:rPr lang="en-US" smtClean="0"/>
              <a:t>‹#›</a:t>
            </a:fld>
            <a:endParaRPr lang="en-US"/>
          </a:p>
        </p:txBody>
      </p:sp>
    </p:spTree>
    <p:extLst>
      <p:ext uri="{BB962C8B-B14F-4D97-AF65-F5344CB8AC3E}">
        <p14:creationId xmlns:p14="http://schemas.microsoft.com/office/powerpoint/2010/main" val="30083592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9A3C5B9-27F0-4E1E-A3F5-FFB56AD743E2}" type="datetimeFigureOut">
              <a:rPr lang="en-US" smtClean="0"/>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745F7E-D437-4241-B098-9C6C1F3F7E1B}" type="slidenum">
              <a:rPr lang="en-US" smtClean="0"/>
              <a:t>‹#›</a:t>
            </a:fld>
            <a:endParaRPr lang="en-US" dirty="0"/>
          </a:p>
        </p:txBody>
      </p:sp>
    </p:spTree>
    <p:extLst>
      <p:ext uri="{BB962C8B-B14F-4D97-AF65-F5344CB8AC3E}">
        <p14:creationId xmlns:p14="http://schemas.microsoft.com/office/powerpoint/2010/main" val="2514312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A3C5B9-27F0-4E1E-A3F5-FFB56AD743E2}" type="datetimeFigureOut">
              <a:rPr lang="en-US" smtClean="0"/>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745F7E-D437-4241-B098-9C6C1F3F7E1B}" type="slidenum">
              <a:rPr lang="en-US" smtClean="0"/>
              <a:t>‹#›</a:t>
            </a:fld>
            <a:endParaRPr lang="en-US" dirty="0"/>
          </a:p>
        </p:txBody>
      </p:sp>
    </p:spTree>
    <p:extLst>
      <p:ext uri="{BB962C8B-B14F-4D97-AF65-F5344CB8AC3E}">
        <p14:creationId xmlns:p14="http://schemas.microsoft.com/office/powerpoint/2010/main" val="1787620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A3C5B9-27F0-4E1E-A3F5-FFB56AD743E2}" type="datetimeFigureOut">
              <a:rPr lang="en-US" smtClean="0"/>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745F7E-D437-4241-B098-9C6C1F3F7E1B}" type="slidenum">
              <a:rPr lang="en-US" smtClean="0"/>
              <a:t>‹#›</a:t>
            </a:fld>
            <a:endParaRPr lang="en-US" dirty="0"/>
          </a:p>
        </p:txBody>
      </p:sp>
    </p:spTree>
    <p:extLst>
      <p:ext uri="{BB962C8B-B14F-4D97-AF65-F5344CB8AC3E}">
        <p14:creationId xmlns:p14="http://schemas.microsoft.com/office/powerpoint/2010/main" val="4053295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A3C5B9-27F0-4E1E-A3F5-FFB56AD743E2}" type="datetimeFigureOut">
              <a:rPr lang="en-US" smtClean="0"/>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745F7E-D437-4241-B098-9C6C1F3F7E1B}" type="slidenum">
              <a:rPr lang="en-US" smtClean="0"/>
              <a:t>‹#›</a:t>
            </a:fld>
            <a:endParaRPr lang="en-US" dirty="0"/>
          </a:p>
        </p:txBody>
      </p:sp>
    </p:spTree>
    <p:extLst>
      <p:ext uri="{BB962C8B-B14F-4D97-AF65-F5344CB8AC3E}">
        <p14:creationId xmlns:p14="http://schemas.microsoft.com/office/powerpoint/2010/main" val="3089842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9A3C5B9-27F0-4E1E-A3F5-FFB56AD743E2}" type="datetimeFigureOut">
              <a:rPr lang="en-US" smtClean="0"/>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745F7E-D437-4241-B098-9C6C1F3F7E1B}" type="slidenum">
              <a:rPr lang="en-US" smtClean="0"/>
              <a:t>‹#›</a:t>
            </a:fld>
            <a:endParaRPr lang="en-US" dirty="0"/>
          </a:p>
        </p:txBody>
      </p:sp>
    </p:spTree>
    <p:extLst>
      <p:ext uri="{BB962C8B-B14F-4D97-AF65-F5344CB8AC3E}">
        <p14:creationId xmlns:p14="http://schemas.microsoft.com/office/powerpoint/2010/main" val="413049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9A3C5B9-27F0-4E1E-A3F5-FFB56AD743E2}" type="datetimeFigureOut">
              <a:rPr lang="en-US" smtClean="0"/>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745F7E-D437-4241-B098-9C6C1F3F7E1B}" type="slidenum">
              <a:rPr lang="en-US" smtClean="0"/>
              <a:t>‹#›</a:t>
            </a:fld>
            <a:endParaRPr lang="en-US" dirty="0"/>
          </a:p>
        </p:txBody>
      </p:sp>
    </p:spTree>
    <p:extLst>
      <p:ext uri="{BB962C8B-B14F-4D97-AF65-F5344CB8AC3E}">
        <p14:creationId xmlns:p14="http://schemas.microsoft.com/office/powerpoint/2010/main" val="785553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9A3C5B9-27F0-4E1E-A3F5-FFB56AD743E2}" type="datetimeFigureOut">
              <a:rPr lang="en-US" smtClean="0"/>
              <a:t>11/30/2023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1745F7E-D437-4241-B098-9C6C1F3F7E1B}" type="slidenum">
              <a:rPr lang="en-US" smtClean="0"/>
              <a:t>‹#›</a:t>
            </a:fld>
            <a:endParaRPr lang="en-US" dirty="0"/>
          </a:p>
        </p:txBody>
      </p:sp>
    </p:spTree>
    <p:extLst>
      <p:ext uri="{BB962C8B-B14F-4D97-AF65-F5344CB8AC3E}">
        <p14:creationId xmlns:p14="http://schemas.microsoft.com/office/powerpoint/2010/main" val="1951199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A3C5B9-27F0-4E1E-A3F5-FFB56AD743E2}" type="datetimeFigureOut">
              <a:rPr lang="en-US" smtClean="0"/>
              <a:t>11/30/2023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1745F7E-D437-4241-B098-9C6C1F3F7E1B}" type="slidenum">
              <a:rPr lang="en-US" smtClean="0"/>
              <a:t>‹#›</a:t>
            </a:fld>
            <a:endParaRPr lang="en-US" dirty="0"/>
          </a:p>
        </p:txBody>
      </p:sp>
    </p:spTree>
    <p:extLst>
      <p:ext uri="{BB962C8B-B14F-4D97-AF65-F5344CB8AC3E}">
        <p14:creationId xmlns:p14="http://schemas.microsoft.com/office/powerpoint/2010/main" val="3745340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A3C5B9-27F0-4E1E-A3F5-FFB56AD743E2}" type="datetimeFigureOut">
              <a:rPr lang="en-US" smtClean="0"/>
              <a:t>11/30/2023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1745F7E-D437-4241-B098-9C6C1F3F7E1B}" type="slidenum">
              <a:rPr lang="en-US" smtClean="0"/>
              <a:t>‹#›</a:t>
            </a:fld>
            <a:endParaRPr lang="en-US" dirty="0"/>
          </a:p>
        </p:txBody>
      </p:sp>
    </p:spTree>
    <p:extLst>
      <p:ext uri="{BB962C8B-B14F-4D97-AF65-F5344CB8AC3E}">
        <p14:creationId xmlns:p14="http://schemas.microsoft.com/office/powerpoint/2010/main" val="3598240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9A3C5B9-27F0-4E1E-A3F5-FFB56AD743E2}" type="datetimeFigureOut">
              <a:rPr lang="en-US" smtClean="0"/>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745F7E-D437-4241-B098-9C6C1F3F7E1B}" type="slidenum">
              <a:rPr lang="en-US" smtClean="0"/>
              <a:t>‹#›</a:t>
            </a:fld>
            <a:endParaRPr lang="en-US" dirty="0"/>
          </a:p>
        </p:txBody>
      </p:sp>
    </p:spTree>
    <p:extLst>
      <p:ext uri="{BB962C8B-B14F-4D97-AF65-F5344CB8AC3E}">
        <p14:creationId xmlns:p14="http://schemas.microsoft.com/office/powerpoint/2010/main" val="737325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9A3C5B9-27F0-4E1E-A3F5-FFB56AD743E2}" type="datetimeFigureOut">
              <a:rPr lang="en-US" smtClean="0"/>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745F7E-D437-4241-B098-9C6C1F3F7E1B}" type="slidenum">
              <a:rPr lang="en-US" smtClean="0"/>
              <a:t>‹#›</a:t>
            </a:fld>
            <a:endParaRPr lang="en-US" dirty="0"/>
          </a:p>
        </p:txBody>
      </p:sp>
    </p:spTree>
    <p:extLst>
      <p:ext uri="{BB962C8B-B14F-4D97-AF65-F5344CB8AC3E}">
        <p14:creationId xmlns:p14="http://schemas.microsoft.com/office/powerpoint/2010/main" val="2970327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A3C5B9-27F0-4E1E-A3F5-FFB56AD743E2}" type="datetimeFigureOut">
              <a:rPr lang="en-US" smtClean="0"/>
              <a:t>11/30/2023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745F7E-D437-4241-B098-9C6C1F3F7E1B}" type="slidenum">
              <a:rPr lang="en-US" smtClean="0"/>
              <a:t>‹#›</a:t>
            </a:fld>
            <a:endParaRPr lang="en-US" dirty="0"/>
          </a:p>
        </p:txBody>
      </p:sp>
    </p:spTree>
    <p:extLst>
      <p:ext uri="{BB962C8B-B14F-4D97-AF65-F5344CB8AC3E}">
        <p14:creationId xmlns:p14="http://schemas.microsoft.com/office/powerpoint/2010/main" val="208432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hyperlink" Target="https://python-course.eu/oop/properties-vs-getters-and-setters.php"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hyperlink" Target="https://python-course.eu/python-tutorial/history-and-philosophy-of-python.php" TargetMode="External"/><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2" Type="http://schemas.openxmlformats.org/officeDocument/2006/relationships/hyperlink" Target="https://python-course.eu/oop/implementing-a-custom-property-class.php" TargetMode="External"/><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2.xml"/><Relationship Id="rId4" Type="http://schemas.openxmlformats.org/officeDocument/2006/relationships/image" Target="../media/image93.png"/></Relationships>
</file>

<file path=ppt/slides/_rels/slide153.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hyperlink" Target="https://python-course.eu/oop/introduction-to-descriptors.php" TargetMode="External"/><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2" Type="http://schemas.openxmlformats.org/officeDocument/2006/relationships/hyperlink" Target="https://python-course.eu/oop/inheritance.php" TargetMode="External"/><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2" Type="http://schemas.openxmlformats.org/officeDocument/2006/relationships/hyperlink" Target="https://python-course.eu/oop/multiple-inheritance.php" TargetMode="External"/><Relationship Id="rId1" Type="http://schemas.openxmlformats.org/officeDocument/2006/relationships/slideLayout" Target="../slideLayouts/slideLayout1.xml"/></Relationships>
</file>

<file path=ppt/slides/_rels/slide158.xml.rels><?xml version="1.0" encoding="UTF-8" standalone="yes"?>
<Relationships xmlns="http://schemas.openxmlformats.org/package/2006/relationships"><Relationship Id="rId2" Type="http://schemas.openxmlformats.org/officeDocument/2006/relationships/hyperlink" Target="https://python-course.eu/oop/multiple-inheritance-example.php" TargetMode="External"/><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2" Type="http://schemas.openxmlformats.org/officeDocument/2006/relationships/hyperlink" Target="https://python-course.eu/oop/magic-methods.php"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2" Type="http://schemas.openxmlformats.org/officeDocument/2006/relationships/hyperlink" Target="https://python-course.eu/oop/callable-instances-classes.php" TargetMode="External"/><Relationship Id="rId1" Type="http://schemas.openxmlformats.org/officeDocument/2006/relationships/slideLayout" Target="../slideLayouts/slideLayout1.xml"/></Relationships>
</file>

<file path=ppt/slides/_rels/slide161.xml.rels><?xml version="1.0" encoding="UTF-8" standalone="yes"?>
<Relationships xmlns="http://schemas.openxmlformats.org/package/2006/relationships"><Relationship Id="rId2" Type="http://schemas.openxmlformats.org/officeDocument/2006/relationships/hyperlink" Target="https://python-course.eu/oop/inheritance-example.php" TargetMode="External"/><Relationship Id="rId1" Type="http://schemas.openxmlformats.org/officeDocument/2006/relationships/slideLayout" Target="../slideLayouts/slideLayout1.xml"/></Relationships>
</file>

<file path=ppt/slides/_rels/slide162.xml.rels><?xml version="1.0" encoding="UTF-8" standalone="yes"?>
<Relationships xmlns="http://schemas.openxmlformats.org/package/2006/relationships"><Relationship Id="rId2" Type="http://schemas.openxmlformats.org/officeDocument/2006/relationships/hyperlink" Target="https://python-course.eu/oop/slots-avoiding-dynamically-created-attributes.php" TargetMode="External"/><Relationship Id="rId1" Type="http://schemas.openxmlformats.org/officeDocument/2006/relationships/slideLayout" Target="../slideLayouts/slideLayout1.xml"/></Relationships>
</file>

<file path=ppt/slides/_rels/slide163.xml.rels><?xml version="1.0" encoding="UTF-8" standalone="yes"?>
<Relationships xmlns="http://schemas.openxmlformats.org/package/2006/relationships"><Relationship Id="rId2" Type="http://schemas.openxmlformats.org/officeDocument/2006/relationships/hyperlink" Target="https://python-course.eu/oop/polynomial-class.php" TargetMode="External"/><Relationship Id="rId1" Type="http://schemas.openxmlformats.org/officeDocument/2006/relationships/slideLayout" Target="../slideLayouts/slideLayout1.xml"/></Relationships>
</file>

<file path=ppt/slides/_rels/slide164.xml.rels><?xml version="1.0" encoding="UTF-8" standalone="yes"?>
<Relationships xmlns="http://schemas.openxmlformats.org/package/2006/relationships"><Relationship Id="rId2" Type="http://schemas.openxmlformats.org/officeDocument/2006/relationships/hyperlink" Target="https://python-course.eu/oop/dynamically-creating-classes-with-type.php" TargetMode="External"/><Relationship Id="rId1" Type="http://schemas.openxmlformats.org/officeDocument/2006/relationships/slideLayout" Target="../slideLayouts/slideLayout1.xml"/></Relationships>
</file>

<file path=ppt/slides/_rels/slide165.xml.rels><?xml version="1.0" encoding="UTF-8" standalone="yes"?>
<Relationships xmlns="http://schemas.openxmlformats.org/package/2006/relationships"><Relationship Id="rId2" Type="http://schemas.openxmlformats.org/officeDocument/2006/relationships/hyperlink" Target="https://python-course.eu/oop/road-to-metaclasses.php" TargetMode="External"/><Relationship Id="rId1" Type="http://schemas.openxmlformats.org/officeDocument/2006/relationships/slideLayout" Target="../slideLayouts/slideLayout1.xml"/></Relationships>
</file>

<file path=ppt/slides/_rels/slide166.xml.rels><?xml version="1.0" encoding="UTF-8" standalone="yes"?>
<Relationships xmlns="http://schemas.openxmlformats.org/package/2006/relationships"><Relationship Id="rId2" Type="http://schemas.openxmlformats.org/officeDocument/2006/relationships/hyperlink" Target="https://python-course.eu/oop/metaclasses.php" TargetMode="External"/><Relationship Id="rId1" Type="http://schemas.openxmlformats.org/officeDocument/2006/relationships/slideLayout" Target="../slideLayouts/slideLayout1.xml"/></Relationships>
</file>

<file path=ppt/slides/_rels/slide167.xml.rels><?xml version="1.0" encoding="UTF-8" standalone="yes"?>
<Relationships xmlns="http://schemas.openxmlformats.org/package/2006/relationships"><Relationship Id="rId2" Type="http://schemas.openxmlformats.org/officeDocument/2006/relationships/hyperlink" Target="https://python-course.eu/oop/count-function-calls-with-help-metaclass.php" TargetMode="External"/><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 Id="rId5" Type="http://schemas.openxmlformats.org/officeDocument/2006/relationships/image" Target="../media/image47.png"/><Relationship Id="rId4" Type="http://schemas.openxmlformats.org/officeDocument/2006/relationships/image" Target="../media/image46.pn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2629" y="1244976"/>
            <a:ext cx="9144000" cy="2387600"/>
          </a:xfrm>
        </p:spPr>
        <p:txBody>
          <a:bodyPr/>
          <a:lstStyle/>
          <a:p>
            <a:r>
              <a:rPr lang="en-US" dirty="0"/>
              <a:t>1. Object Oriented Programming</a:t>
            </a:r>
          </a:p>
        </p:txBody>
      </p:sp>
      <p:sp>
        <p:nvSpPr>
          <p:cNvPr id="3" name="Rectangle 2"/>
          <p:cNvSpPr/>
          <p:nvPr/>
        </p:nvSpPr>
        <p:spPr>
          <a:xfrm>
            <a:off x="7883994" y="6320043"/>
            <a:ext cx="4182555" cy="369332"/>
          </a:xfrm>
          <a:prstGeom prst="rect">
            <a:avLst/>
          </a:prstGeom>
        </p:spPr>
        <p:txBody>
          <a:bodyPr wrap="none">
            <a:spAutoFit/>
          </a:bodyPr>
          <a:lstStyle/>
          <a:p>
            <a:r>
              <a:rPr lang="en-US" dirty="0"/>
              <a:t>https://python-course.eu/oop/</a:t>
            </a:r>
          </a:p>
        </p:txBody>
      </p:sp>
      <p:sp>
        <p:nvSpPr>
          <p:cNvPr id="7" name="Rectangle 6"/>
          <p:cNvSpPr/>
          <p:nvPr/>
        </p:nvSpPr>
        <p:spPr>
          <a:xfrm>
            <a:off x="647700" y="4636115"/>
            <a:ext cx="6096000" cy="923330"/>
          </a:xfrm>
          <a:prstGeom prst="rect">
            <a:avLst/>
          </a:prstGeom>
        </p:spPr>
        <p:txBody>
          <a:bodyPr>
            <a:spAutoFit/>
          </a:bodyPr>
          <a:lstStyle/>
          <a:p>
            <a:r>
              <a:rPr lang="en-US" dirty="0"/>
              <a:t>General introduction in object-oriented Programming and the way it is used in Python</a:t>
            </a:r>
          </a:p>
        </p:txBody>
      </p:sp>
    </p:spTree>
    <p:extLst>
      <p:ext uri="{BB962C8B-B14F-4D97-AF65-F5344CB8AC3E}">
        <p14:creationId xmlns:p14="http://schemas.microsoft.com/office/powerpoint/2010/main" val="1920159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28522" y="2271551"/>
            <a:ext cx="6134956" cy="2314898"/>
          </a:xfrm>
          <a:prstGeom prst="rect">
            <a:avLst/>
          </a:prstGeom>
        </p:spPr>
      </p:pic>
    </p:spTree>
    <p:extLst>
      <p:ext uri="{BB962C8B-B14F-4D97-AF65-F5344CB8AC3E}">
        <p14:creationId xmlns:p14="http://schemas.microsoft.com/office/powerpoint/2010/main" val="106559887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12209" y="1037655"/>
            <a:ext cx="9364382" cy="1676634"/>
          </a:xfrm>
          <a:prstGeom prst="rect">
            <a:avLst/>
          </a:prstGeom>
        </p:spPr>
      </p:pic>
      <p:pic>
        <p:nvPicPr>
          <p:cNvPr id="3" name="Picture 2"/>
          <p:cNvPicPr>
            <a:picLocks noChangeAspect="1"/>
          </p:cNvPicPr>
          <p:nvPr/>
        </p:nvPicPr>
        <p:blipFill>
          <a:blip r:embed="rId3"/>
          <a:stretch>
            <a:fillRect/>
          </a:stretch>
        </p:blipFill>
        <p:spPr>
          <a:xfrm>
            <a:off x="1312209" y="3515283"/>
            <a:ext cx="9345329" cy="1743318"/>
          </a:xfrm>
          <a:prstGeom prst="rect">
            <a:avLst/>
          </a:prstGeom>
        </p:spPr>
      </p:pic>
    </p:spTree>
    <p:extLst>
      <p:ext uri="{BB962C8B-B14F-4D97-AF65-F5344CB8AC3E}">
        <p14:creationId xmlns:p14="http://schemas.microsoft.com/office/powerpoint/2010/main" val="3842728187"/>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09046" y="2052445"/>
            <a:ext cx="9373908" cy="2753109"/>
          </a:xfrm>
          <a:prstGeom prst="rect">
            <a:avLst/>
          </a:prstGeom>
        </p:spPr>
      </p:pic>
    </p:spTree>
    <p:extLst>
      <p:ext uri="{BB962C8B-B14F-4D97-AF65-F5344CB8AC3E}">
        <p14:creationId xmlns:p14="http://schemas.microsoft.com/office/powerpoint/2010/main" val="53872563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70940" y="1966708"/>
            <a:ext cx="9450119" cy="2924583"/>
          </a:xfrm>
          <a:prstGeom prst="rect">
            <a:avLst/>
          </a:prstGeom>
        </p:spPr>
      </p:pic>
    </p:spTree>
    <p:extLst>
      <p:ext uri="{BB962C8B-B14F-4D97-AF65-F5344CB8AC3E}">
        <p14:creationId xmlns:p14="http://schemas.microsoft.com/office/powerpoint/2010/main" val="2863349760"/>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24545" y="2828789"/>
            <a:ext cx="7813964" cy="584775"/>
          </a:xfrm>
          <a:prstGeom prst="rect">
            <a:avLst/>
          </a:prstGeom>
        </p:spPr>
        <p:txBody>
          <a:bodyPr wrap="square">
            <a:spAutoFit/>
          </a:bodyPr>
          <a:lstStyle/>
          <a:p>
            <a:r>
              <a:rPr lang="en-US" sz="3200" dirty="0">
                <a:latin typeface="+mj-lt"/>
              </a:rPr>
              <a:t>Example with Class </a:t>
            </a:r>
            <a:r>
              <a:rPr lang="en-US" sz="3200" dirty="0" smtClean="0">
                <a:latin typeface="+mj-lt"/>
              </a:rPr>
              <a:t>Attributes</a:t>
            </a:r>
            <a:endParaRPr lang="en-US" sz="3200" dirty="0">
              <a:latin typeface="+mj-lt"/>
            </a:endParaRPr>
          </a:p>
        </p:txBody>
      </p:sp>
    </p:spTree>
    <p:extLst>
      <p:ext uri="{BB962C8B-B14F-4D97-AF65-F5344CB8AC3E}">
        <p14:creationId xmlns:p14="http://schemas.microsoft.com/office/powerpoint/2010/main" val="227166534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65562" y="2426962"/>
            <a:ext cx="9725891" cy="830997"/>
          </a:xfrm>
          <a:prstGeom prst="rect">
            <a:avLst/>
          </a:prstGeom>
        </p:spPr>
        <p:txBody>
          <a:bodyPr wrap="square">
            <a:spAutoFit/>
          </a:bodyPr>
          <a:lstStyle/>
          <a:p>
            <a:r>
              <a:rPr lang="en-US" sz="2400" dirty="0">
                <a:solidFill>
                  <a:srgbClr val="000000"/>
                </a:solidFill>
                <a:latin typeface="+mj-lt"/>
              </a:rPr>
              <a:t>Isaac Asimov devised and introduced the so-called "Three Laws of Robotics" in 1942</a:t>
            </a:r>
            <a:endParaRPr lang="en-US" sz="2400" dirty="0">
              <a:latin typeface="+mj-lt"/>
            </a:endParaRPr>
          </a:p>
        </p:txBody>
      </p:sp>
    </p:spTree>
    <p:extLst>
      <p:ext uri="{BB962C8B-B14F-4D97-AF65-F5344CB8AC3E}">
        <p14:creationId xmlns:p14="http://schemas.microsoft.com/office/powerpoint/2010/main" val="192896889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6" name="Rectangle 5"/>
          <p:cNvSpPr/>
          <p:nvPr/>
        </p:nvSpPr>
        <p:spPr>
          <a:xfrm>
            <a:off x="1799770" y="1480458"/>
            <a:ext cx="9477829" cy="3354765"/>
          </a:xfrm>
          <a:prstGeom prst="rect">
            <a:avLst/>
          </a:prstGeom>
        </p:spPr>
        <p:txBody>
          <a:bodyPr wrap="square">
            <a:spAutoFit/>
          </a:bodyPr>
          <a:lstStyle/>
          <a:p>
            <a:r>
              <a:rPr lang="en-US" sz="1600" dirty="0">
                <a:solidFill>
                  <a:srgbClr val="569CD6"/>
                </a:solidFill>
                <a:latin typeface="Consolas" panose="020B0609020204030204" pitchFamily="49" charset="0"/>
              </a:rPr>
              <a:t>class</a:t>
            </a:r>
            <a:r>
              <a:rPr lang="en-US" sz="1600" dirty="0">
                <a:solidFill>
                  <a:srgbClr val="D4D4D4"/>
                </a:solidFill>
                <a:latin typeface="Consolas" panose="020B0609020204030204" pitchFamily="49" charset="0"/>
              </a:rPr>
              <a:t> </a:t>
            </a:r>
            <a:r>
              <a:rPr lang="en-US" sz="1600" dirty="0">
                <a:solidFill>
                  <a:srgbClr val="4EC9B0"/>
                </a:solidFill>
                <a:latin typeface="Consolas" panose="020B0609020204030204" pitchFamily="49" charset="0"/>
              </a:rPr>
              <a:t>Robot</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r>
              <a:rPr lang="en-US" sz="1600" dirty="0">
                <a:solidFill>
                  <a:srgbClr val="DADADA"/>
                </a:solidFill>
                <a:latin typeface="Consolas" panose="020B0609020204030204" pitchFamily="49" charset="0"/>
              </a:rPr>
              <a:t>Three_Laws</a:t>
            </a:r>
            <a:r>
              <a:rPr lang="en-US" sz="1600" dirty="0">
                <a:solidFill>
                  <a:srgbClr val="D4D4D4"/>
                </a:solidFill>
                <a:latin typeface="Consolas" panose="020B0609020204030204" pitchFamily="49" charset="0"/>
              </a:rPr>
              <a:t> = (</a:t>
            </a:r>
          </a:p>
          <a:p>
            <a:r>
              <a:rPr lang="en-US" sz="1600" dirty="0">
                <a:solidFill>
                  <a:srgbClr val="CE9178"/>
                </a:solidFill>
                <a:latin typeface="Consolas" panose="020B0609020204030204" pitchFamily="49" charset="0"/>
              </a:rPr>
              <a:t>"""A robot may not injure a human being or, through inaction, allow a human being to come to harm."""</a:t>
            </a:r>
            <a:r>
              <a:rPr lang="en-US" sz="1600" dirty="0">
                <a:solidFill>
                  <a:srgbClr val="D4D4D4"/>
                </a:solidFill>
                <a:latin typeface="Consolas" panose="020B0609020204030204" pitchFamily="49" charset="0"/>
              </a:rPr>
              <a:t>,</a:t>
            </a:r>
          </a:p>
          <a:p>
            <a:r>
              <a:rPr lang="en-US" sz="1600" dirty="0">
                <a:solidFill>
                  <a:srgbClr val="CE9178"/>
                </a:solidFill>
                <a:latin typeface="Consolas" panose="020B0609020204030204" pitchFamily="49" charset="0"/>
              </a:rPr>
              <a:t>"""A robot must obey the orders given to it by human beings, except where such orders would conflict with the First Law.,"""</a:t>
            </a:r>
            <a:r>
              <a:rPr lang="en-US" sz="1600" dirty="0">
                <a:solidFill>
                  <a:srgbClr val="D4D4D4"/>
                </a:solidFill>
                <a:latin typeface="Consolas" panose="020B0609020204030204" pitchFamily="49" charset="0"/>
              </a:rPr>
              <a:t>,</a:t>
            </a:r>
          </a:p>
          <a:p>
            <a:r>
              <a:rPr lang="en-US" sz="1600" dirty="0">
                <a:solidFill>
                  <a:srgbClr val="CE9178"/>
                </a:solidFill>
                <a:latin typeface="Consolas" panose="020B0609020204030204" pitchFamily="49" charset="0"/>
              </a:rPr>
              <a:t>"""A robot must protect its own existence as long as such protection does not conflict with the First or Second Law."""</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def</a:t>
            </a:r>
            <a:r>
              <a:rPr lang="en-US" sz="1600" dirty="0">
                <a:solidFill>
                  <a:srgbClr val="D4D4D4"/>
                </a:solidFill>
                <a:latin typeface="Consolas" panose="020B0609020204030204" pitchFamily="49" charset="0"/>
              </a:rPr>
              <a:t> </a:t>
            </a:r>
            <a:r>
              <a:rPr lang="en-US" sz="1600" dirty="0">
                <a:solidFill>
                  <a:srgbClr val="C8C8C8"/>
                </a:solidFill>
                <a:latin typeface="Consolas" panose="020B0609020204030204" pitchFamily="49" charset="0"/>
              </a:rPr>
              <a:t>__init__</a:t>
            </a:r>
            <a:r>
              <a:rPr lang="en-US" sz="1600" dirty="0">
                <a:solidFill>
                  <a:srgbClr val="D4D4D4"/>
                </a:solidFill>
                <a:latin typeface="Consolas" panose="020B0609020204030204" pitchFamily="49" charset="0"/>
              </a:rPr>
              <a:t>(</a:t>
            </a:r>
            <a:r>
              <a:rPr lang="en-US" sz="1600" dirty="0">
                <a:solidFill>
                  <a:srgbClr val="7F7F7F"/>
                </a:solidFill>
                <a:latin typeface="Consolas" panose="020B0609020204030204" pitchFamily="49" charset="0"/>
              </a:rPr>
              <a:t>self</a:t>
            </a:r>
            <a:r>
              <a:rPr lang="en-US" sz="1600" dirty="0">
                <a:solidFill>
                  <a:srgbClr val="D4D4D4"/>
                </a:solidFill>
                <a:latin typeface="Consolas" panose="020B0609020204030204" pitchFamily="49" charset="0"/>
              </a:rPr>
              <a:t>, </a:t>
            </a:r>
            <a:r>
              <a:rPr lang="en-US" sz="1600" dirty="0">
                <a:solidFill>
                  <a:srgbClr val="7F7F7F"/>
                </a:solidFill>
                <a:latin typeface="Consolas" panose="020B0609020204030204" pitchFamily="49" charset="0"/>
              </a:rPr>
              <a:t>name</a:t>
            </a:r>
            <a:r>
              <a:rPr lang="en-US" sz="1600" dirty="0">
                <a:solidFill>
                  <a:srgbClr val="D4D4D4"/>
                </a:solidFill>
                <a:latin typeface="Consolas" panose="020B0609020204030204" pitchFamily="49" charset="0"/>
              </a:rPr>
              <a:t>, </a:t>
            </a:r>
            <a:r>
              <a:rPr lang="en-US" sz="1600" dirty="0">
                <a:solidFill>
                  <a:srgbClr val="7F7F7F"/>
                </a:solidFill>
                <a:latin typeface="Consolas" panose="020B0609020204030204" pitchFamily="49" charset="0"/>
              </a:rPr>
              <a:t>build_year</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r>
              <a:rPr lang="en-US" sz="1600" dirty="0">
                <a:solidFill>
                  <a:srgbClr val="7F7F7F"/>
                </a:solidFill>
                <a:latin typeface="Consolas" panose="020B0609020204030204" pitchFamily="49" charset="0"/>
              </a:rPr>
              <a:t>self</a:t>
            </a:r>
            <a:r>
              <a:rPr lang="en-US" sz="1600" dirty="0">
                <a:solidFill>
                  <a:srgbClr val="D4D4D4"/>
                </a:solidFill>
                <a:latin typeface="Consolas" panose="020B0609020204030204" pitchFamily="49" charset="0"/>
              </a:rPr>
              <a:t>.</a:t>
            </a:r>
            <a:r>
              <a:rPr lang="en-US" sz="1600" dirty="0">
                <a:solidFill>
                  <a:srgbClr val="DADADA"/>
                </a:solidFill>
                <a:latin typeface="Consolas" panose="020B0609020204030204" pitchFamily="49" charset="0"/>
              </a:rPr>
              <a:t>name</a:t>
            </a:r>
            <a:r>
              <a:rPr lang="en-US" sz="1600" dirty="0">
                <a:solidFill>
                  <a:srgbClr val="D4D4D4"/>
                </a:solidFill>
                <a:latin typeface="Consolas" panose="020B0609020204030204" pitchFamily="49" charset="0"/>
              </a:rPr>
              <a:t> = </a:t>
            </a:r>
            <a:r>
              <a:rPr lang="en-US" sz="1600" dirty="0">
                <a:solidFill>
                  <a:srgbClr val="7F7F7F"/>
                </a:solidFill>
                <a:latin typeface="Consolas" panose="020B0609020204030204" pitchFamily="49" charset="0"/>
              </a:rPr>
              <a:t>name</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7F7F7F"/>
                </a:solidFill>
                <a:latin typeface="Consolas" panose="020B0609020204030204" pitchFamily="49" charset="0"/>
              </a:rPr>
              <a:t>self</a:t>
            </a:r>
            <a:r>
              <a:rPr lang="en-US" sz="1600" dirty="0">
                <a:solidFill>
                  <a:srgbClr val="D4D4D4"/>
                </a:solidFill>
                <a:latin typeface="Consolas" panose="020B0609020204030204" pitchFamily="49" charset="0"/>
              </a:rPr>
              <a:t>.</a:t>
            </a:r>
            <a:r>
              <a:rPr lang="en-US" sz="1600" dirty="0">
                <a:solidFill>
                  <a:srgbClr val="DADADA"/>
                </a:solidFill>
                <a:latin typeface="Consolas" panose="020B0609020204030204" pitchFamily="49" charset="0"/>
              </a:rPr>
              <a:t>build_year</a:t>
            </a:r>
            <a:r>
              <a:rPr lang="en-US" sz="1600" dirty="0">
                <a:solidFill>
                  <a:srgbClr val="D4D4D4"/>
                </a:solidFill>
                <a:latin typeface="Consolas" panose="020B0609020204030204" pitchFamily="49" charset="0"/>
              </a:rPr>
              <a:t> = </a:t>
            </a:r>
            <a:r>
              <a:rPr lang="en-US" sz="1600" dirty="0">
                <a:solidFill>
                  <a:srgbClr val="7F7F7F"/>
                </a:solidFill>
                <a:latin typeface="Consolas" panose="020B0609020204030204" pitchFamily="49" charset="0"/>
              </a:rPr>
              <a:t>build_year</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6A9955"/>
                </a:solidFill>
                <a:latin typeface="Consolas" panose="020B0609020204030204" pitchFamily="49" charset="0"/>
              </a:rPr>
              <a:t># other methods as usual</a:t>
            </a:r>
            <a:endParaRPr lang="en-US" sz="16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46152792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7" name="Rectangle 6"/>
          <p:cNvSpPr/>
          <p:nvPr/>
        </p:nvSpPr>
        <p:spPr>
          <a:xfrm>
            <a:off x="2622326" y="1924668"/>
            <a:ext cx="7146388" cy="923330"/>
          </a:xfrm>
          <a:prstGeom prst="rect">
            <a:avLst/>
          </a:prstGeom>
        </p:spPr>
        <p:txBody>
          <a:bodyPr wrap="square">
            <a:spAutoFit/>
          </a:bodyPr>
          <a:lstStyle/>
          <a:p>
            <a:r>
              <a:rPr lang="en-US" dirty="0">
                <a:solidFill>
                  <a:srgbClr val="569CD6"/>
                </a:solidFill>
                <a:latin typeface="Consolas" panose="020B0609020204030204" pitchFamily="49" charset="0"/>
              </a:rPr>
              <a:t>from</a:t>
            </a:r>
            <a:r>
              <a:rPr lang="en-US" dirty="0">
                <a:solidFill>
                  <a:srgbClr val="D4D4D4"/>
                </a:solidFill>
                <a:latin typeface="Consolas" panose="020B0609020204030204" pitchFamily="49" charset="0"/>
              </a:rPr>
              <a:t> robot_asimov </a:t>
            </a:r>
            <a:r>
              <a:rPr lang="en-US" dirty="0">
                <a:solidFill>
                  <a:srgbClr val="569CD6"/>
                </a:solidFill>
                <a:latin typeface="Consolas" panose="020B0609020204030204" pitchFamily="49" charset="0"/>
              </a:rPr>
              <a:t>import</a:t>
            </a:r>
            <a:r>
              <a:rPr lang="en-US" dirty="0">
                <a:solidFill>
                  <a:srgbClr val="D4D4D4"/>
                </a:solidFill>
                <a:latin typeface="Consolas" panose="020B0609020204030204" pitchFamily="49" charset="0"/>
              </a:rPr>
              <a:t> Robot</a:t>
            </a:r>
          </a:p>
          <a:p>
            <a:r>
              <a:rPr lang="en-US" dirty="0">
                <a:solidFill>
                  <a:srgbClr val="569CD6"/>
                </a:solidFill>
                <a:latin typeface="Consolas" panose="020B0609020204030204" pitchFamily="49" charset="0"/>
              </a:rPr>
              <a:t>for</a:t>
            </a:r>
            <a:r>
              <a:rPr lang="en-US" dirty="0">
                <a:solidFill>
                  <a:srgbClr val="D4D4D4"/>
                </a:solidFill>
                <a:latin typeface="Consolas" panose="020B0609020204030204" pitchFamily="49" charset="0"/>
              </a:rPr>
              <a:t> </a:t>
            </a:r>
            <a:r>
              <a:rPr lang="en-US" dirty="0">
                <a:solidFill>
                  <a:srgbClr val="C8C8C8"/>
                </a:solidFill>
                <a:latin typeface="Consolas" panose="020B0609020204030204" pitchFamily="49" charset="0"/>
              </a:rPr>
              <a:t>number</a:t>
            </a:r>
            <a:r>
              <a:rPr lang="en-US" dirty="0">
                <a:solidFill>
                  <a:srgbClr val="D4D4D4"/>
                </a:solidFill>
                <a:latin typeface="Consolas" panose="020B0609020204030204" pitchFamily="49" charset="0"/>
              </a:rPr>
              <a:t>, </a:t>
            </a:r>
            <a:r>
              <a:rPr lang="en-US" dirty="0">
                <a:solidFill>
                  <a:srgbClr val="C8C8C8"/>
                </a:solidFill>
                <a:latin typeface="Consolas" panose="020B0609020204030204" pitchFamily="49" charset="0"/>
              </a:rPr>
              <a:t>text</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in</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enumerate</a:t>
            </a:r>
            <a:r>
              <a:rPr lang="en-US" dirty="0">
                <a:solidFill>
                  <a:srgbClr val="D4D4D4"/>
                </a:solidFill>
                <a:latin typeface="Consolas" panose="020B0609020204030204" pitchFamily="49" charset="0"/>
              </a:rPr>
              <a:t>(Robot.Three_Laws):</a:t>
            </a:r>
          </a:p>
          <a:p>
            <a:r>
              <a:rPr lang="en-US" dirty="0">
                <a:solidFill>
                  <a:srgbClr val="D4D4D4"/>
                </a:solidFill>
                <a:latin typeface="Consolas" panose="020B0609020204030204" pitchFamily="49" charset="0"/>
              </a:rPr>
              <a:t>    </a:t>
            </a:r>
            <a:r>
              <a:rPr lang="en-US" dirty="0">
                <a:solidFill>
                  <a:srgbClr val="C8C8C8"/>
                </a:solidFill>
                <a:latin typeface="Consolas" panose="020B0609020204030204" pitchFamily="49" charset="0"/>
              </a:rPr>
              <a:t>print</a:t>
            </a:r>
            <a:r>
              <a:rPr lang="en-US" dirty="0">
                <a:solidFill>
                  <a:srgbClr val="D4D4D4"/>
                </a:solidFill>
                <a:latin typeface="Consolas" panose="020B0609020204030204" pitchFamily="49" charset="0"/>
              </a:rPr>
              <a:t>(</a:t>
            </a:r>
            <a:r>
              <a:rPr lang="en-US" dirty="0">
                <a:solidFill>
                  <a:srgbClr val="4EC9B0"/>
                </a:solidFill>
                <a:latin typeface="Consolas" panose="020B0609020204030204" pitchFamily="49" charset="0"/>
              </a:rPr>
              <a:t>str</a:t>
            </a:r>
            <a:r>
              <a:rPr lang="en-US" dirty="0">
                <a:solidFill>
                  <a:srgbClr val="D4D4D4"/>
                </a:solidFill>
                <a:latin typeface="Consolas" panose="020B0609020204030204" pitchFamily="49" charset="0"/>
              </a:rPr>
              <a:t>(</a:t>
            </a:r>
            <a:r>
              <a:rPr lang="en-US" dirty="0">
                <a:solidFill>
                  <a:srgbClr val="C8C8C8"/>
                </a:solidFill>
                <a:latin typeface="Consolas" panose="020B0609020204030204" pitchFamily="49" charset="0"/>
              </a:rPr>
              <a:t>number</a:t>
            </a:r>
            <a:r>
              <a:rPr lang="en-US" dirty="0">
                <a:solidFill>
                  <a:srgbClr val="D4D4D4"/>
                </a:solidFill>
                <a:latin typeface="Consolas" panose="020B0609020204030204" pitchFamily="49" charset="0"/>
              </a:rPr>
              <a:t>+</a:t>
            </a:r>
            <a:r>
              <a:rPr lang="en-US" dirty="0">
                <a:solidFill>
                  <a:srgbClr val="B5CEA8"/>
                </a:solidFill>
                <a:latin typeface="Consolas" panose="020B0609020204030204" pitchFamily="49" charset="0"/>
              </a:rPr>
              <a:t>1</a:t>
            </a:r>
            <a:r>
              <a:rPr lang="en-US" dirty="0">
                <a:solidFill>
                  <a:srgbClr val="D4D4D4"/>
                </a:solidFill>
                <a:latin typeface="Consolas" panose="020B0609020204030204" pitchFamily="49" charset="0"/>
              </a:rPr>
              <a:t>) + </a:t>
            </a:r>
            <a:r>
              <a:rPr lang="en-US" dirty="0">
                <a:solidFill>
                  <a:srgbClr val="CE9178"/>
                </a:solidFill>
                <a:latin typeface="Consolas" panose="020B0609020204030204" pitchFamily="49" charset="0"/>
              </a:rPr>
              <a:t>":\n"</a:t>
            </a:r>
            <a:r>
              <a:rPr lang="en-US" dirty="0">
                <a:solidFill>
                  <a:srgbClr val="D4D4D4"/>
                </a:solidFill>
                <a:latin typeface="Consolas" panose="020B0609020204030204" pitchFamily="49" charset="0"/>
              </a:rPr>
              <a:t> + </a:t>
            </a:r>
            <a:r>
              <a:rPr lang="en-US" dirty="0">
                <a:solidFill>
                  <a:srgbClr val="C8C8C8"/>
                </a:solidFill>
                <a:latin typeface="Consolas" panose="020B0609020204030204" pitchFamily="49" charset="0"/>
              </a:rPr>
              <a:t>text</a:t>
            </a:r>
            <a:r>
              <a:rPr lang="en-US" dirty="0">
                <a:solidFill>
                  <a:srgbClr val="D4D4D4"/>
                </a:solidFill>
                <a:latin typeface="Consolas" panose="020B0609020204030204" pitchFamily="49" charset="0"/>
              </a:rPr>
              <a:t>) </a:t>
            </a:r>
            <a:endParaRPr lang="en-US" b="0" dirty="0">
              <a:solidFill>
                <a:srgbClr val="D4D4D4"/>
              </a:solidFill>
              <a:effectLst/>
              <a:latin typeface="Consolas" panose="020B0609020204030204" pitchFamily="49" charset="0"/>
            </a:endParaRPr>
          </a:p>
        </p:txBody>
      </p:sp>
      <p:pic>
        <p:nvPicPr>
          <p:cNvPr id="8" name="Picture 7"/>
          <p:cNvPicPr>
            <a:picLocks noChangeAspect="1"/>
          </p:cNvPicPr>
          <p:nvPr/>
        </p:nvPicPr>
        <p:blipFill>
          <a:blip r:embed="rId2"/>
          <a:stretch>
            <a:fillRect/>
          </a:stretch>
        </p:blipFill>
        <p:spPr>
          <a:xfrm>
            <a:off x="2622326" y="3302071"/>
            <a:ext cx="6629345" cy="2125133"/>
          </a:xfrm>
          <a:prstGeom prst="rect">
            <a:avLst/>
          </a:prstGeom>
        </p:spPr>
      </p:pic>
    </p:spTree>
    <p:extLst>
      <p:ext uri="{BB962C8B-B14F-4D97-AF65-F5344CB8AC3E}">
        <p14:creationId xmlns:p14="http://schemas.microsoft.com/office/powerpoint/2010/main" val="427984313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Rectangle 1"/>
          <p:cNvSpPr/>
          <p:nvPr/>
        </p:nvSpPr>
        <p:spPr>
          <a:xfrm>
            <a:off x="417341" y="1201510"/>
            <a:ext cx="8262425" cy="4247317"/>
          </a:xfrm>
          <a:prstGeom prst="rect">
            <a:avLst/>
          </a:prstGeom>
        </p:spPr>
        <p:txBody>
          <a:bodyPr wrap="square">
            <a:spAutoFit/>
          </a:bodyPr>
          <a:lstStyle/>
          <a:p>
            <a:r>
              <a:rPr lang="en-US" dirty="0">
                <a:solidFill>
                  <a:srgbClr val="569CD6"/>
                </a:solidFill>
                <a:latin typeface="Consolas" panose="020B0609020204030204" pitchFamily="49" charset="0"/>
              </a:rPr>
              <a:t>class</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C</a:t>
            </a:r>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r>
              <a:rPr lang="en-US" dirty="0">
                <a:solidFill>
                  <a:srgbClr val="DADADA"/>
                </a:solidFill>
                <a:latin typeface="Consolas" panose="020B0609020204030204" pitchFamily="49" charset="0"/>
              </a:rPr>
              <a:t>counter</a:t>
            </a:r>
            <a:r>
              <a:rPr lang="en-US" dirty="0">
                <a:solidFill>
                  <a:srgbClr val="D4D4D4"/>
                </a:solidFill>
                <a:latin typeface="Consolas" panose="020B0609020204030204" pitchFamily="49" charset="0"/>
              </a:rPr>
              <a:t> = </a:t>
            </a:r>
            <a:r>
              <a:rPr lang="en-US" dirty="0">
                <a:solidFill>
                  <a:srgbClr val="B5CEA8"/>
                </a:solidFill>
                <a:latin typeface="Consolas" panose="020B0609020204030204" pitchFamily="49" charset="0"/>
              </a:rPr>
              <a:t>0</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def</a:t>
            </a:r>
            <a:r>
              <a:rPr lang="en-US" dirty="0">
                <a:solidFill>
                  <a:srgbClr val="D4D4D4"/>
                </a:solidFill>
                <a:latin typeface="Consolas" panose="020B0609020204030204" pitchFamily="49" charset="0"/>
              </a:rPr>
              <a:t> </a:t>
            </a:r>
            <a:r>
              <a:rPr lang="en-US" dirty="0">
                <a:solidFill>
                  <a:srgbClr val="C8C8C8"/>
                </a:solidFill>
                <a:latin typeface="Consolas" panose="020B0609020204030204" pitchFamily="49" charset="0"/>
              </a:rPr>
              <a:t>__init__</a:t>
            </a:r>
            <a:r>
              <a:rPr lang="en-US" dirty="0">
                <a:solidFill>
                  <a:srgbClr val="D4D4D4"/>
                </a:solidFill>
                <a:latin typeface="Consolas" panose="020B0609020204030204" pitchFamily="49" charset="0"/>
              </a:rPr>
              <a:t>(</a:t>
            </a:r>
            <a:r>
              <a:rPr lang="en-US" dirty="0">
                <a:solidFill>
                  <a:srgbClr val="7F7F7F"/>
                </a:solidFill>
                <a:latin typeface="Consolas" panose="020B0609020204030204" pitchFamily="49" charset="0"/>
              </a:rPr>
              <a:t>self</a:t>
            </a:r>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type</a:t>
            </a:r>
            <a:r>
              <a:rPr lang="en-US" dirty="0">
                <a:solidFill>
                  <a:srgbClr val="D4D4D4"/>
                </a:solidFill>
                <a:latin typeface="Consolas" panose="020B0609020204030204" pitchFamily="49" charset="0"/>
              </a:rPr>
              <a:t>(</a:t>
            </a:r>
            <a:r>
              <a:rPr lang="en-US" dirty="0">
                <a:solidFill>
                  <a:srgbClr val="7F7F7F"/>
                </a:solidFill>
                <a:latin typeface="Consolas" panose="020B0609020204030204" pitchFamily="49" charset="0"/>
              </a:rPr>
              <a:t>self</a:t>
            </a:r>
            <a:r>
              <a:rPr lang="en-US" dirty="0">
                <a:solidFill>
                  <a:srgbClr val="D4D4D4"/>
                </a:solidFill>
                <a:latin typeface="Consolas" panose="020B0609020204030204" pitchFamily="49" charset="0"/>
              </a:rPr>
              <a:t>).</a:t>
            </a:r>
            <a:r>
              <a:rPr lang="en-US" dirty="0">
                <a:solidFill>
                  <a:srgbClr val="DADADA"/>
                </a:solidFill>
                <a:latin typeface="Consolas" panose="020B0609020204030204" pitchFamily="49" charset="0"/>
              </a:rPr>
              <a:t>counter</a:t>
            </a:r>
            <a:r>
              <a:rPr lang="en-US" dirty="0">
                <a:solidFill>
                  <a:srgbClr val="D4D4D4"/>
                </a:solidFill>
                <a:latin typeface="Consolas" panose="020B0609020204030204" pitchFamily="49" charset="0"/>
              </a:rPr>
              <a:t> += </a:t>
            </a:r>
            <a:r>
              <a:rPr lang="en-US" dirty="0">
                <a:solidFill>
                  <a:srgbClr val="B5CEA8"/>
                </a:solidFill>
                <a:latin typeface="Consolas" panose="020B0609020204030204" pitchFamily="49" charset="0"/>
              </a:rPr>
              <a:t>1</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def</a:t>
            </a:r>
            <a:r>
              <a:rPr lang="en-US" dirty="0">
                <a:solidFill>
                  <a:srgbClr val="D4D4D4"/>
                </a:solidFill>
                <a:latin typeface="Consolas" panose="020B0609020204030204" pitchFamily="49" charset="0"/>
              </a:rPr>
              <a:t> </a:t>
            </a:r>
            <a:r>
              <a:rPr lang="en-US" dirty="0">
                <a:solidFill>
                  <a:srgbClr val="C8C8C8"/>
                </a:solidFill>
                <a:latin typeface="Consolas" panose="020B0609020204030204" pitchFamily="49" charset="0"/>
              </a:rPr>
              <a:t>__del__</a:t>
            </a:r>
            <a:r>
              <a:rPr lang="en-US" dirty="0">
                <a:solidFill>
                  <a:srgbClr val="D4D4D4"/>
                </a:solidFill>
                <a:latin typeface="Consolas" panose="020B0609020204030204" pitchFamily="49" charset="0"/>
              </a:rPr>
              <a:t>(</a:t>
            </a:r>
            <a:r>
              <a:rPr lang="en-US" dirty="0">
                <a:solidFill>
                  <a:srgbClr val="7F7F7F"/>
                </a:solidFill>
                <a:latin typeface="Consolas" panose="020B0609020204030204" pitchFamily="49" charset="0"/>
              </a:rPr>
              <a:t>self</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type</a:t>
            </a:r>
            <a:r>
              <a:rPr lang="en-US" dirty="0">
                <a:solidFill>
                  <a:srgbClr val="D4D4D4"/>
                </a:solidFill>
                <a:latin typeface="Consolas" panose="020B0609020204030204" pitchFamily="49" charset="0"/>
              </a:rPr>
              <a:t>(</a:t>
            </a:r>
            <a:r>
              <a:rPr lang="en-US" dirty="0">
                <a:solidFill>
                  <a:srgbClr val="7F7F7F"/>
                </a:solidFill>
                <a:latin typeface="Consolas" panose="020B0609020204030204" pitchFamily="49" charset="0"/>
              </a:rPr>
              <a:t>self</a:t>
            </a:r>
            <a:r>
              <a:rPr lang="en-US" dirty="0">
                <a:solidFill>
                  <a:srgbClr val="D4D4D4"/>
                </a:solidFill>
                <a:latin typeface="Consolas" panose="020B0609020204030204" pitchFamily="49" charset="0"/>
              </a:rPr>
              <a:t>).</a:t>
            </a:r>
            <a:r>
              <a:rPr lang="en-US" dirty="0">
                <a:solidFill>
                  <a:srgbClr val="DADADA"/>
                </a:solidFill>
                <a:latin typeface="Consolas" panose="020B0609020204030204" pitchFamily="49" charset="0"/>
              </a:rPr>
              <a:t>counter</a:t>
            </a:r>
            <a:r>
              <a:rPr lang="en-US" dirty="0">
                <a:solidFill>
                  <a:srgbClr val="D4D4D4"/>
                </a:solidFill>
                <a:latin typeface="Consolas" panose="020B0609020204030204" pitchFamily="49" charset="0"/>
              </a:rPr>
              <a:t> -= </a:t>
            </a:r>
            <a:r>
              <a:rPr lang="en-US" dirty="0">
                <a:solidFill>
                  <a:srgbClr val="B5CEA8"/>
                </a:solidFill>
                <a:latin typeface="Consolas" panose="020B0609020204030204" pitchFamily="49" charset="0"/>
              </a:rPr>
              <a:t>1</a:t>
            </a:r>
            <a:endParaRPr lang="en-US" dirty="0">
              <a:solidFill>
                <a:srgbClr val="D4D4D4"/>
              </a:solidFill>
              <a:latin typeface="Consolas" panose="020B0609020204030204" pitchFamily="49" charset="0"/>
            </a:endParaRPr>
          </a:p>
          <a:p>
            <a:r>
              <a:rPr lang="en-US" dirty="0">
                <a:solidFill>
                  <a:srgbClr val="569CD6"/>
                </a:solidFill>
                <a:latin typeface="Consolas" panose="020B0609020204030204" pitchFamily="49" charset="0"/>
              </a:rPr>
              <a:t>if</a:t>
            </a:r>
            <a:r>
              <a:rPr lang="en-US" dirty="0">
                <a:solidFill>
                  <a:srgbClr val="D4D4D4"/>
                </a:solidFill>
                <a:latin typeface="Consolas" panose="020B0609020204030204" pitchFamily="49" charset="0"/>
              </a:rPr>
              <a:t> </a:t>
            </a:r>
            <a:r>
              <a:rPr lang="en-US" dirty="0">
                <a:solidFill>
                  <a:srgbClr val="C8C8C8"/>
                </a:solidFill>
                <a:latin typeface="Consolas" panose="020B0609020204030204" pitchFamily="49" charset="0"/>
              </a:rPr>
              <a:t>__name__</a:t>
            </a:r>
            <a:r>
              <a:rPr lang="en-US" dirty="0">
                <a:solidFill>
                  <a:srgbClr val="D4D4D4"/>
                </a:solidFill>
                <a:latin typeface="Consolas" panose="020B0609020204030204" pitchFamily="49" charset="0"/>
              </a:rPr>
              <a:t> == </a:t>
            </a:r>
            <a:r>
              <a:rPr lang="en-US" dirty="0">
                <a:solidFill>
                  <a:srgbClr val="CE9178"/>
                </a:solidFill>
                <a:latin typeface="Consolas" panose="020B0609020204030204" pitchFamily="49" charset="0"/>
              </a:rPr>
              <a:t>"__main__"</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C8C8C8"/>
                </a:solidFill>
                <a:latin typeface="Consolas" panose="020B0609020204030204" pitchFamily="49" charset="0"/>
              </a:rPr>
              <a:t>x</a:t>
            </a:r>
            <a:r>
              <a:rPr lang="en-US" dirty="0">
                <a:solidFill>
                  <a:srgbClr val="D4D4D4"/>
                </a:solidFill>
                <a:latin typeface="Consolas" panose="020B0609020204030204" pitchFamily="49" charset="0"/>
              </a:rPr>
              <a:t> = </a:t>
            </a:r>
            <a:r>
              <a:rPr lang="en-US" dirty="0">
                <a:solidFill>
                  <a:srgbClr val="4EC9B0"/>
                </a:solidFill>
                <a:latin typeface="Consolas" panose="020B0609020204030204" pitchFamily="49" charset="0"/>
              </a:rPr>
              <a:t>C</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C8C8C8"/>
                </a:solidFill>
                <a:latin typeface="Consolas" panose="020B0609020204030204" pitchFamily="49" charset="0"/>
              </a:rPr>
              <a:t>print</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"Number of instances: : "</a:t>
            </a:r>
            <a:r>
              <a:rPr lang="en-US" dirty="0">
                <a:solidFill>
                  <a:srgbClr val="D4D4D4"/>
                </a:solidFill>
                <a:latin typeface="Consolas" panose="020B0609020204030204" pitchFamily="49" charset="0"/>
              </a:rPr>
              <a:t> + </a:t>
            </a:r>
            <a:r>
              <a:rPr lang="en-US" dirty="0">
                <a:solidFill>
                  <a:srgbClr val="4EC9B0"/>
                </a:solidFill>
                <a:latin typeface="Consolas" panose="020B0609020204030204" pitchFamily="49" charset="0"/>
              </a:rPr>
              <a:t>str</a:t>
            </a:r>
            <a:r>
              <a:rPr lang="en-US" dirty="0">
                <a:solidFill>
                  <a:srgbClr val="D4D4D4"/>
                </a:solidFill>
                <a:latin typeface="Consolas" panose="020B0609020204030204" pitchFamily="49" charset="0"/>
              </a:rPr>
              <a:t>(</a:t>
            </a:r>
            <a:r>
              <a:rPr lang="en-US" dirty="0">
                <a:solidFill>
                  <a:srgbClr val="4EC9B0"/>
                </a:solidFill>
                <a:latin typeface="Consolas" panose="020B0609020204030204" pitchFamily="49" charset="0"/>
              </a:rPr>
              <a:t>C</a:t>
            </a:r>
            <a:r>
              <a:rPr lang="en-US" dirty="0">
                <a:solidFill>
                  <a:srgbClr val="D4D4D4"/>
                </a:solidFill>
                <a:latin typeface="Consolas" panose="020B0609020204030204" pitchFamily="49" charset="0"/>
              </a:rPr>
              <a:t>.</a:t>
            </a:r>
            <a:r>
              <a:rPr lang="en-US" dirty="0">
                <a:solidFill>
                  <a:srgbClr val="DADADA"/>
                </a:solidFill>
                <a:latin typeface="Consolas" panose="020B0609020204030204" pitchFamily="49" charset="0"/>
              </a:rPr>
              <a:t>counter</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C8C8C8"/>
                </a:solidFill>
                <a:latin typeface="Consolas" panose="020B0609020204030204" pitchFamily="49" charset="0"/>
              </a:rPr>
              <a:t>y</a:t>
            </a:r>
            <a:r>
              <a:rPr lang="en-US" dirty="0">
                <a:solidFill>
                  <a:srgbClr val="D4D4D4"/>
                </a:solidFill>
                <a:latin typeface="Consolas" panose="020B0609020204030204" pitchFamily="49" charset="0"/>
              </a:rPr>
              <a:t> = </a:t>
            </a:r>
            <a:r>
              <a:rPr lang="en-US" dirty="0">
                <a:solidFill>
                  <a:srgbClr val="4EC9B0"/>
                </a:solidFill>
                <a:latin typeface="Consolas" panose="020B0609020204030204" pitchFamily="49" charset="0"/>
              </a:rPr>
              <a:t>C</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C8C8C8"/>
                </a:solidFill>
                <a:latin typeface="Consolas" panose="020B0609020204030204" pitchFamily="49" charset="0"/>
              </a:rPr>
              <a:t>print</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"Number of instances: : "</a:t>
            </a:r>
            <a:r>
              <a:rPr lang="en-US" dirty="0">
                <a:solidFill>
                  <a:srgbClr val="D4D4D4"/>
                </a:solidFill>
                <a:latin typeface="Consolas" panose="020B0609020204030204" pitchFamily="49" charset="0"/>
              </a:rPr>
              <a:t> + </a:t>
            </a:r>
            <a:r>
              <a:rPr lang="en-US" dirty="0">
                <a:solidFill>
                  <a:srgbClr val="4EC9B0"/>
                </a:solidFill>
                <a:latin typeface="Consolas" panose="020B0609020204030204" pitchFamily="49" charset="0"/>
              </a:rPr>
              <a:t>str</a:t>
            </a:r>
            <a:r>
              <a:rPr lang="en-US" dirty="0">
                <a:solidFill>
                  <a:srgbClr val="D4D4D4"/>
                </a:solidFill>
                <a:latin typeface="Consolas" panose="020B0609020204030204" pitchFamily="49" charset="0"/>
              </a:rPr>
              <a:t>(</a:t>
            </a:r>
            <a:r>
              <a:rPr lang="en-US" dirty="0">
                <a:solidFill>
                  <a:srgbClr val="4EC9B0"/>
                </a:solidFill>
                <a:latin typeface="Consolas" panose="020B0609020204030204" pitchFamily="49" charset="0"/>
              </a:rPr>
              <a:t>C</a:t>
            </a:r>
            <a:r>
              <a:rPr lang="en-US" dirty="0">
                <a:solidFill>
                  <a:srgbClr val="D4D4D4"/>
                </a:solidFill>
                <a:latin typeface="Consolas" panose="020B0609020204030204" pitchFamily="49" charset="0"/>
              </a:rPr>
              <a:t>.</a:t>
            </a:r>
            <a:r>
              <a:rPr lang="en-US" dirty="0">
                <a:solidFill>
                  <a:srgbClr val="DADADA"/>
                </a:solidFill>
                <a:latin typeface="Consolas" panose="020B0609020204030204" pitchFamily="49" charset="0"/>
              </a:rPr>
              <a:t>counter</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del</a:t>
            </a:r>
            <a:r>
              <a:rPr lang="en-US" dirty="0">
                <a:solidFill>
                  <a:srgbClr val="D4D4D4"/>
                </a:solidFill>
                <a:latin typeface="Consolas" panose="020B0609020204030204" pitchFamily="49" charset="0"/>
              </a:rPr>
              <a:t> </a:t>
            </a:r>
            <a:r>
              <a:rPr lang="en-US" dirty="0">
                <a:solidFill>
                  <a:srgbClr val="C8C8C8"/>
                </a:solidFill>
                <a:latin typeface="Consolas" panose="020B0609020204030204" pitchFamily="49" charset="0"/>
              </a:rPr>
              <a:t>x</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C8C8C8"/>
                </a:solidFill>
                <a:latin typeface="Consolas" panose="020B0609020204030204" pitchFamily="49" charset="0"/>
              </a:rPr>
              <a:t>print</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"Number of instances: : "</a:t>
            </a:r>
            <a:r>
              <a:rPr lang="en-US" dirty="0">
                <a:solidFill>
                  <a:srgbClr val="D4D4D4"/>
                </a:solidFill>
                <a:latin typeface="Consolas" panose="020B0609020204030204" pitchFamily="49" charset="0"/>
              </a:rPr>
              <a:t> + </a:t>
            </a:r>
            <a:r>
              <a:rPr lang="en-US" dirty="0">
                <a:solidFill>
                  <a:srgbClr val="4EC9B0"/>
                </a:solidFill>
                <a:latin typeface="Consolas" panose="020B0609020204030204" pitchFamily="49" charset="0"/>
              </a:rPr>
              <a:t>str</a:t>
            </a:r>
            <a:r>
              <a:rPr lang="en-US" dirty="0">
                <a:solidFill>
                  <a:srgbClr val="D4D4D4"/>
                </a:solidFill>
                <a:latin typeface="Consolas" panose="020B0609020204030204" pitchFamily="49" charset="0"/>
              </a:rPr>
              <a:t>(</a:t>
            </a:r>
            <a:r>
              <a:rPr lang="en-US" dirty="0">
                <a:solidFill>
                  <a:srgbClr val="4EC9B0"/>
                </a:solidFill>
                <a:latin typeface="Consolas" panose="020B0609020204030204" pitchFamily="49" charset="0"/>
              </a:rPr>
              <a:t>C</a:t>
            </a:r>
            <a:r>
              <a:rPr lang="en-US" dirty="0">
                <a:solidFill>
                  <a:srgbClr val="D4D4D4"/>
                </a:solidFill>
                <a:latin typeface="Consolas" panose="020B0609020204030204" pitchFamily="49" charset="0"/>
              </a:rPr>
              <a:t>.</a:t>
            </a:r>
            <a:r>
              <a:rPr lang="en-US" dirty="0">
                <a:solidFill>
                  <a:srgbClr val="DADADA"/>
                </a:solidFill>
                <a:latin typeface="Consolas" panose="020B0609020204030204" pitchFamily="49" charset="0"/>
              </a:rPr>
              <a:t>counter</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del</a:t>
            </a:r>
            <a:r>
              <a:rPr lang="en-US" dirty="0">
                <a:solidFill>
                  <a:srgbClr val="D4D4D4"/>
                </a:solidFill>
                <a:latin typeface="Consolas" panose="020B0609020204030204" pitchFamily="49" charset="0"/>
              </a:rPr>
              <a:t> </a:t>
            </a:r>
            <a:r>
              <a:rPr lang="en-US" dirty="0">
                <a:solidFill>
                  <a:srgbClr val="C8C8C8"/>
                </a:solidFill>
                <a:latin typeface="Consolas" panose="020B0609020204030204" pitchFamily="49" charset="0"/>
              </a:rPr>
              <a:t>y</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C8C8C8"/>
                </a:solidFill>
                <a:latin typeface="Consolas" panose="020B0609020204030204" pitchFamily="49" charset="0"/>
              </a:rPr>
              <a:t>print</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"Number of instances: : "</a:t>
            </a:r>
            <a:r>
              <a:rPr lang="en-US" dirty="0">
                <a:solidFill>
                  <a:srgbClr val="D4D4D4"/>
                </a:solidFill>
                <a:latin typeface="Consolas" panose="020B0609020204030204" pitchFamily="49" charset="0"/>
              </a:rPr>
              <a:t> + </a:t>
            </a:r>
            <a:r>
              <a:rPr lang="en-US" dirty="0">
                <a:solidFill>
                  <a:srgbClr val="4EC9B0"/>
                </a:solidFill>
                <a:latin typeface="Consolas" panose="020B0609020204030204" pitchFamily="49" charset="0"/>
              </a:rPr>
              <a:t>str</a:t>
            </a:r>
            <a:r>
              <a:rPr lang="en-US" dirty="0">
                <a:solidFill>
                  <a:srgbClr val="D4D4D4"/>
                </a:solidFill>
                <a:latin typeface="Consolas" panose="020B0609020204030204" pitchFamily="49" charset="0"/>
              </a:rPr>
              <a:t>(</a:t>
            </a:r>
            <a:r>
              <a:rPr lang="en-US" dirty="0">
                <a:solidFill>
                  <a:srgbClr val="4EC9B0"/>
                </a:solidFill>
                <a:latin typeface="Consolas" panose="020B0609020204030204" pitchFamily="49" charset="0"/>
              </a:rPr>
              <a:t>C</a:t>
            </a:r>
            <a:r>
              <a:rPr lang="en-US" dirty="0">
                <a:solidFill>
                  <a:srgbClr val="D4D4D4"/>
                </a:solidFill>
                <a:latin typeface="Consolas" panose="020B0609020204030204" pitchFamily="49" charset="0"/>
              </a:rPr>
              <a:t>.</a:t>
            </a:r>
            <a:r>
              <a:rPr lang="en-US" dirty="0">
                <a:solidFill>
                  <a:srgbClr val="DADADA"/>
                </a:solidFill>
                <a:latin typeface="Consolas" panose="020B0609020204030204" pitchFamily="49" charset="0"/>
              </a:rPr>
              <a:t>counter</a:t>
            </a:r>
            <a:r>
              <a:rPr lang="en-US" dirty="0">
                <a:solidFill>
                  <a:srgbClr val="D4D4D4"/>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pic>
        <p:nvPicPr>
          <p:cNvPr id="3" name="Picture 2"/>
          <p:cNvPicPr>
            <a:picLocks noChangeAspect="1"/>
          </p:cNvPicPr>
          <p:nvPr/>
        </p:nvPicPr>
        <p:blipFill>
          <a:blip r:embed="rId2"/>
          <a:stretch>
            <a:fillRect/>
          </a:stretch>
        </p:blipFill>
        <p:spPr>
          <a:xfrm>
            <a:off x="7990889" y="3524508"/>
            <a:ext cx="4201111" cy="1924319"/>
          </a:xfrm>
          <a:prstGeom prst="rect">
            <a:avLst/>
          </a:prstGeom>
        </p:spPr>
      </p:pic>
    </p:spTree>
    <p:extLst>
      <p:ext uri="{BB962C8B-B14F-4D97-AF65-F5344CB8AC3E}">
        <p14:creationId xmlns:p14="http://schemas.microsoft.com/office/powerpoint/2010/main" val="3126766306"/>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09900" y="2738735"/>
            <a:ext cx="6096000" cy="646331"/>
          </a:xfrm>
          <a:prstGeom prst="rect">
            <a:avLst/>
          </a:prstGeom>
        </p:spPr>
        <p:txBody>
          <a:bodyPr>
            <a:spAutoFit/>
          </a:bodyPr>
          <a:lstStyle/>
          <a:p>
            <a:pPr algn="ctr"/>
            <a:r>
              <a:rPr lang="en-US" sz="3600" dirty="0">
                <a:solidFill>
                  <a:srgbClr val="FF0000"/>
                </a:solidFill>
                <a:latin typeface="+mj-lt"/>
              </a:rPr>
              <a:t>Static </a:t>
            </a:r>
            <a:r>
              <a:rPr lang="en-US" sz="3600" dirty="0" smtClean="0">
                <a:solidFill>
                  <a:srgbClr val="FF0000"/>
                </a:solidFill>
                <a:latin typeface="+mj-lt"/>
              </a:rPr>
              <a:t>Methods</a:t>
            </a:r>
            <a:endParaRPr lang="en-US" sz="3600" dirty="0">
              <a:solidFill>
                <a:srgbClr val="FF0000"/>
              </a:solidFill>
              <a:latin typeface="+mj-lt"/>
            </a:endParaRPr>
          </a:p>
        </p:txBody>
      </p:sp>
    </p:spTree>
    <p:extLst>
      <p:ext uri="{BB962C8B-B14F-4D97-AF65-F5344CB8AC3E}">
        <p14:creationId xmlns:p14="http://schemas.microsoft.com/office/powerpoint/2010/main" val="247661781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09900" y="2738735"/>
            <a:ext cx="6096000" cy="954107"/>
          </a:xfrm>
          <a:prstGeom prst="rect">
            <a:avLst/>
          </a:prstGeom>
        </p:spPr>
        <p:txBody>
          <a:bodyPr>
            <a:spAutoFit/>
          </a:bodyPr>
          <a:lstStyle/>
          <a:p>
            <a:pPr algn="ctr"/>
            <a:r>
              <a:rPr lang="fa-IR" sz="2800" dirty="0" smtClean="0">
                <a:solidFill>
                  <a:srgbClr val="FF0000"/>
                </a:solidFill>
                <a:latin typeface="+mj-lt"/>
              </a:rPr>
              <a:t>می‌توان برای دسترسی به ویژگی‌های خصوصی از متد نمونه بهره برد</a:t>
            </a:r>
            <a:endParaRPr lang="en-US" sz="2800" dirty="0">
              <a:solidFill>
                <a:srgbClr val="FF0000"/>
              </a:solidFill>
              <a:latin typeface="+mj-lt"/>
            </a:endParaRPr>
          </a:p>
        </p:txBody>
      </p:sp>
    </p:spTree>
    <p:extLst>
      <p:ext uri="{BB962C8B-B14F-4D97-AF65-F5344CB8AC3E}">
        <p14:creationId xmlns:p14="http://schemas.microsoft.com/office/powerpoint/2010/main" val="23794107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42811" y="2166761"/>
            <a:ext cx="6106377" cy="2524477"/>
          </a:xfrm>
          <a:prstGeom prst="rect">
            <a:avLst/>
          </a:prstGeom>
        </p:spPr>
      </p:pic>
    </p:spTree>
    <p:extLst>
      <p:ext uri="{BB962C8B-B14F-4D97-AF65-F5344CB8AC3E}">
        <p14:creationId xmlns:p14="http://schemas.microsoft.com/office/powerpoint/2010/main" val="2402873916"/>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4" name="Rectangle 3"/>
          <p:cNvSpPr/>
          <p:nvPr/>
        </p:nvSpPr>
        <p:spPr>
          <a:xfrm>
            <a:off x="590550" y="1298177"/>
            <a:ext cx="7696200" cy="4154984"/>
          </a:xfrm>
          <a:prstGeom prst="rect">
            <a:avLst/>
          </a:prstGeom>
        </p:spPr>
        <p:txBody>
          <a:bodyPr wrap="square">
            <a:spAutoFit/>
          </a:bodyPr>
          <a:lstStyle/>
          <a:p>
            <a:r>
              <a:rPr lang="en-US" sz="2400" dirty="0">
                <a:solidFill>
                  <a:srgbClr val="569CD6"/>
                </a:solidFill>
                <a:latin typeface="Consolas" panose="020B0609020204030204" pitchFamily="49" charset="0"/>
              </a:rPr>
              <a:t>class</a:t>
            </a:r>
            <a:r>
              <a:rPr lang="en-US" sz="2400" dirty="0">
                <a:solidFill>
                  <a:srgbClr val="D4D4D4"/>
                </a:solidFill>
                <a:latin typeface="Consolas" panose="020B0609020204030204" pitchFamily="49" charset="0"/>
              </a:rPr>
              <a:t> </a:t>
            </a:r>
            <a:r>
              <a:rPr lang="en-US" sz="2400" dirty="0">
                <a:solidFill>
                  <a:srgbClr val="4EC9B0"/>
                </a:solidFill>
                <a:latin typeface="Consolas" panose="020B0609020204030204" pitchFamily="49" charset="0"/>
              </a:rPr>
              <a:t>Robot</a:t>
            </a:r>
            <a:r>
              <a:rPr lang="en-US" sz="2400" dirty="0">
                <a:solidFill>
                  <a:srgbClr val="D4D4D4"/>
                </a:solidFill>
                <a:latin typeface="Consolas" panose="020B0609020204030204" pitchFamily="49" charset="0"/>
              </a:rPr>
              <a:t>:</a:t>
            </a:r>
          </a:p>
          <a:p>
            <a:r>
              <a:rPr lang="en-US" sz="2400" dirty="0">
                <a:solidFill>
                  <a:srgbClr val="D4D4D4"/>
                </a:solidFill>
                <a:latin typeface="Consolas" panose="020B0609020204030204" pitchFamily="49" charset="0"/>
              </a:rPr>
              <a:t>    </a:t>
            </a:r>
            <a:r>
              <a:rPr lang="en-US" sz="2400" dirty="0">
                <a:solidFill>
                  <a:srgbClr val="DADADA"/>
                </a:solidFill>
                <a:latin typeface="Consolas" panose="020B0609020204030204" pitchFamily="49" charset="0"/>
              </a:rPr>
              <a:t>__counter</a:t>
            </a:r>
            <a:r>
              <a:rPr lang="en-US" sz="2400" dirty="0">
                <a:solidFill>
                  <a:srgbClr val="D4D4D4"/>
                </a:solidFill>
                <a:latin typeface="Consolas" panose="020B0609020204030204" pitchFamily="49" charset="0"/>
              </a:rPr>
              <a:t> = </a:t>
            </a:r>
            <a:r>
              <a:rPr lang="en-US" sz="2400" dirty="0">
                <a:solidFill>
                  <a:srgbClr val="B5CEA8"/>
                </a:solidFill>
                <a:latin typeface="Consolas" panose="020B0609020204030204" pitchFamily="49" charset="0"/>
              </a:rPr>
              <a:t>0</a:t>
            </a:r>
            <a:endParaRPr lang="en-US" sz="2400" dirty="0">
              <a:solidFill>
                <a:srgbClr val="D4D4D4"/>
              </a:solidFill>
              <a:latin typeface="Consolas" panose="020B0609020204030204" pitchFamily="49" charset="0"/>
            </a:endParaRPr>
          </a:p>
          <a:p>
            <a:r>
              <a:rPr lang="en-US" sz="2400" dirty="0">
                <a:solidFill>
                  <a:srgbClr val="D4D4D4"/>
                </a:solidFill>
                <a:latin typeface="Consolas" panose="020B0609020204030204" pitchFamily="49" charset="0"/>
              </a:rPr>
              <a:t>    </a:t>
            </a:r>
            <a:r>
              <a:rPr lang="en-US" sz="2400" dirty="0">
                <a:solidFill>
                  <a:srgbClr val="569CD6"/>
                </a:solidFill>
                <a:latin typeface="Consolas" panose="020B0609020204030204" pitchFamily="49" charset="0"/>
              </a:rPr>
              <a:t>def</a:t>
            </a:r>
            <a:r>
              <a:rPr lang="en-US" sz="2400" dirty="0">
                <a:solidFill>
                  <a:srgbClr val="D4D4D4"/>
                </a:solidFill>
                <a:latin typeface="Consolas" panose="020B0609020204030204" pitchFamily="49" charset="0"/>
              </a:rPr>
              <a:t> </a:t>
            </a:r>
            <a:r>
              <a:rPr lang="en-US" sz="2400" dirty="0">
                <a:solidFill>
                  <a:srgbClr val="C8C8C8"/>
                </a:solidFill>
                <a:latin typeface="Consolas" panose="020B0609020204030204" pitchFamily="49" charset="0"/>
              </a:rPr>
              <a:t>__init__</a:t>
            </a:r>
            <a:r>
              <a:rPr lang="en-US" sz="2400" dirty="0">
                <a:solidFill>
                  <a:srgbClr val="D4D4D4"/>
                </a:solidFill>
                <a:latin typeface="Consolas" panose="020B0609020204030204" pitchFamily="49" charset="0"/>
              </a:rPr>
              <a:t>(</a:t>
            </a:r>
            <a:r>
              <a:rPr lang="en-US" sz="2400" dirty="0">
                <a:solidFill>
                  <a:srgbClr val="7F7F7F"/>
                </a:solidFill>
                <a:latin typeface="Consolas" panose="020B0609020204030204" pitchFamily="49" charset="0"/>
              </a:rPr>
              <a:t>self</a:t>
            </a:r>
            <a:r>
              <a:rPr lang="en-US" sz="2400" dirty="0">
                <a:solidFill>
                  <a:srgbClr val="D4D4D4"/>
                </a:solidFill>
                <a:latin typeface="Consolas" panose="020B0609020204030204" pitchFamily="49" charset="0"/>
              </a:rPr>
              <a:t>):</a:t>
            </a:r>
          </a:p>
          <a:p>
            <a:r>
              <a:rPr lang="en-US" sz="2400" dirty="0">
                <a:solidFill>
                  <a:srgbClr val="D4D4D4"/>
                </a:solidFill>
                <a:latin typeface="Consolas" panose="020B0609020204030204" pitchFamily="49" charset="0"/>
              </a:rPr>
              <a:t>        </a:t>
            </a:r>
            <a:r>
              <a:rPr lang="en-US" sz="2400" dirty="0">
                <a:solidFill>
                  <a:srgbClr val="4EC9B0"/>
                </a:solidFill>
                <a:latin typeface="Consolas" panose="020B0609020204030204" pitchFamily="49" charset="0"/>
              </a:rPr>
              <a:t>type</a:t>
            </a:r>
            <a:r>
              <a:rPr lang="en-US" sz="2400" dirty="0">
                <a:solidFill>
                  <a:srgbClr val="D4D4D4"/>
                </a:solidFill>
                <a:latin typeface="Consolas" panose="020B0609020204030204" pitchFamily="49" charset="0"/>
              </a:rPr>
              <a:t>(</a:t>
            </a:r>
            <a:r>
              <a:rPr lang="en-US" sz="2400" dirty="0">
                <a:solidFill>
                  <a:srgbClr val="7F7F7F"/>
                </a:solidFill>
                <a:latin typeface="Consolas" panose="020B0609020204030204" pitchFamily="49" charset="0"/>
              </a:rPr>
              <a:t>self</a:t>
            </a:r>
            <a:r>
              <a:rPr lang="en-US" sz="2400" dirty="0">
                <a:solidFill>
                  <a:srgbClr val="D4D4D4"/>
                </a:solidFill>
                <a:latin typeface="Consolas" panose="020B0609020204030204" pitchFamily="49" charset="0"/>
              </a:rPr>
              <a:t>).</a:t>
            </a:r>
            <a:r>
              <a:rPr lang="en-US" sz="2400" dirty="0">
                <a:solidFill>
                  <a:srgbClr val="DADADA"/>
                </a:solidFill>
                <a:latin typeface="Consolas" panose="020B0609020204030204" pitchFamily="49" charset="0"/>
              </a:rPr>
              <a:t>__counter</a:t>
            </a:r>
            <a:r>
              <a:rPr lang="en-US" sz="2400" dirty="0">
                <a:solidFill>
                  <a:srgbClr val="D4D4D4"/>
                </a:solidFill>
                <a:latin typeface="Consolas" panose="020B0609020204030204" pitchFamily="49" charset="0"/>
              </a:rPr>
              <a:t> += </a:t>
            </a:r>
            <a:r>
              <a:rPr lang="en-US" sz="2400" dirty="0">
                <a:solidFill>
                  <a:srgbClr val="B5CEA8"/>
                </a:solidFill>
                <a:latin typeface="Consolas" panose="020B0609020204030204" pitchFamily="49" charset="0"/>
              </a:rPr>
              <a:t>1</a:t>
            </a:r>
            <a:endParaRPr lang="en-US" sz="2400" dirty="0">
              <a:solidFill>
                <a:srgbClr val="D4D4D4"/>
              </a:solidFill>
              <a:latin typeface="Consolas" panose="020B0609020204030204" pitchFamily="49" charset="0"/>
            </a:endParaRPr>
          </a:p>
          <a:p>
            <a:r>
              <a:rPr lang="en-US" sz="2400" dirty="0">
                <a:solidFill>
                  <a:srgbClr val="D4D4D4"/>
                </a:solidFill>
                <a:latin typeface="Consolas" panose="020B0609020204030204" pitchFamily="49" charset="0"/>
              </a:rPr>
              <a:t>    </a:t>
            </a:r>
            <a:r>
              <a:rPr lang="en-US" sz="2400" dirty="0">
                <a:solidFill>
                  <a:srgbClr val="569CD6"/>
                </a:solidFill>
                <a:latin typeface="Consolas" panose="020B0609020204030204" pitchFamily="49" charset="0"/>
              </a:rPr>
              <a:t>def</a:t>
            </a:r>
            <a:r>
              <a:rPr lang="en-US" sz="2400" dirty="0">
                <a:solidFill>
                  <a:srgbClr val="D4D4D4"/>
                </a:solidFill>
                <a:latin typeface="Consolas" panose="020B0609020204030204" pitchFamily="49" charset="0"/>
              </a:rPr>
              <a:t> </a:t>
            </a:r>
            <a:r>
              <a:rPr lang="en-US" sz="2400" dirty="0">
                <a:solidFill>
                  <a:srgbClr val="C8C8C8"/>
                </a:solidFill>
                <a:latin typeface="Consolas" panose="020B0609020204030204" pitchFamily="49" charset="0"/>
              </a:rPr>
              <a:t>RobotInstances</a:t>
            </a:r>
            <a:r>
              <a:rPr lang="en-US" sz="2400" dirty="0">
                <a:solidFill>
                  <a:srgbClr val="D4D4D4"/>
                </a:solidFill>
                <a:latin typeface="Consolas" panose="020B0609020204030204" pitchFamily="49" charset="0"/>
              </a:rPr>
              <a:t>(</a:t>
            </a:r>
            <a:r>
              <a:rPr lang="en-US" sz="2400" dirty="0">
                <a:solidFill>
                  <a:srgbClr val="7F7F7F"/>
                </a:solidFill>
                <a:latin typeface="Consolas" panose="020B0609020204030204" pitchFamily="49" charset="0"/>
              </a:rPr>
              <a:t>self</a:t>
            </a:r>
            <a:r>
              <a:rPr lang="en-US" sz="2400" dirty="0">
                <a:solidFill>
                  <a:srgbClr val="D4D4D4"/>
                </a:solidFill>
                <a:latin typeface="Consolas" panose="020B0609020204030204" pitchFamily="49" charset="0"/>
              </a:rPr>
              <a:t>):</a:t>
            </a:r>
          </a:p>
          <a:p>
            <a:r>
              <a:rPr lang="en-US" sz="2400" dirty="0">
                <a:solidFill>
                  <a:srgbClr val="D4D4D4"/>
                </a:solidFill>
                <a:latin typeface="Consolas" panose="020B0609020204030204" pitchFamily="49" charset="0"/>
              </a:rPr>
              <a:t>        </a:t>
            </a:r>
            <a:r>
              <a:rPr lang="en-US" sz="2400" dirty="0">
                <a:solidFill>
                  <a:srgbClr val="569CD6"/>
                </a:solidFill>
                <a:latin typeface="Consolas" panose="020B0609020204030204" pitchFamily="49" charset="0"/>
              </a:rPr>
              <a:t>return</a:t>
            </a:r>
            <a:r>
              <a:rPr lang="en-US" sz="2400" dirty="0">
                <a:solidFill>
                  <a:srgbClr val="D4D4D4"/>
                </a:solidFill>
                <a:latin typeface="Consolas" panose="020B0609020204030204" pitchFamily="49" charset="0"/>
              </a:rPr>
              <a:t> </a:t>
            </a:r>
            <a:r>
              <a:rPr lang="en-US" sz="2400" dirty="0">
                <a:solidFill>
                  <a:srgbClr val="4EC9B0"/>
                </a:solidFill>
                <a:latin typeface="Consolas" panose="020B0609020204030204" pitchFamily="49" charset="0"/>
              </a:rPr>
              <a:t>Robot</a:t>
            </a:r>
            <a:r>
              <a:rPr lang="en-US" sz="2400" dirty="0">
                <a:solidFill>
                  <a:srgbClr val="D4D4D4"/>
                </a:solidFill>
                <a:latin typeface="Consolas" panose="020B0609020204030204" pitchFamily="49" charset="0"/>
              </a:rPr>
              <a:t>.</a:t>
            </a:r>
            <a:r>
              <a:rPr lang="en-US" sz="2400" dirty="0">
                <a:solidFill>
                  <a:srgbClr val="DADADA"/>
                </a:solidFill>
                <a:latin typeface="Consolas" panose="020B0609020204030204" pitchFamily="49" charset="0"/>
              </a:rPr>
              <a:t>__counter</a:t>
            </a:r>
            <a:endParaRPr lang="en-US" sz="2400" dirty="0">
              <a:solidFill>
                <a:srgbClr val="D4D4D4"/>
              </a:solidFill>
              <a:latin typeface="Consolas" panose="020B0609020204030204" pitchFamily="49" charset="0"/>
            </a:endParaRPr>
          </a:p>
          <a:p>
            <a:r>
              <a:rPr lang="en-US" sz="2400" dirty="0">
                <a:solidFill>
                  <a:srgbClr val="569CD6"/>
                </a:solidFill>
                <a:latin typeface="Consolas" panose="020B0609020204030204" pitchFamily="49" charset="0"/>
              </a:rPr>
              <a:t>if</a:t>
            </a:r>
            <a:r>
              <a:rPr lang="en-US" sz="2400" dirty="0">
                <a:solidFill>
                  <a:srgbClr val="D4D4D4"/>
                </a:solidFill>
                <a:latin typeface="Consolas" panose="020B0609020204030204" pitchFamily="49" charset="0"/>
              </a:rPr>
              <a:t> </a:t>
            </a:r>
            <a:r>
              <a:rPr lang="en-US" sz="2400" dirty="0">
                <a:solidFill>
                  <a:srgbClr val="C8C8C8"/>
                </a:solidFill>
                <a:latin typeface="Consolas" panose="020B0609020204030204" pitchFamily="49" charset="0"/>
              </a:rPr>
              <a:t>__name__</a:t>
            </a:r>
            <a:r>
              <a:rPr lang="en-US" sz="2400" dirty="0">
                <a:solidFill>
                  <a:srgbClr val="D4D4D4"/>
                </a:solidFill>
                <a:latin typeface="Consolas" panose="020B0609020204030204" pitchFamily="49" charset="0"/>
              </a:rPr>
              <a:t> == </a:t>
            </a:r>
            <a:r>
              <a:rPr lang="en-US" sz="2400" dirty="0">
                <a:solidFill>
                  <a:srgbClr val="CE9178"/>
                </a:solidFill>
                <a:latin typeface="Consolas" panose="020B0609020204030204" pitchFamily="49" charset="0"/>
              </a:rPr>
              <a:t>"__main__"</a:t>
            </a:r>
            <a:r>
              <a:rPr lang="en-US" sz="2400" dirty="0">
                <a:solidFill>
                  <a:srgbClr val="D4D4D4"/>
                </a:solidFill>
                <a:latin typeface="Consolas" panose="020B0609020204030204" pitchFamily="49" charset="0"/>
              </a:rPr>
              <a:t>:</a:t>
            </a:r>
          </a:p>
          <a:p>
            <a:r>
              <a:rPr lang="en-US" sz="2400" dirty="0">
                <a:solidFill>
                  <a:srgbClr val="D4D4D4"/>
                </a:solidFill>
                <a:latin typeface="Consolas" panose="020B0609020204030204" pitchFamily="49" charset="0"/>
              </a:rPr>
              <a:t>    </a:t>
            </a:r>
            <a:r>
              <a:rPr lang="en-US" sz="2400" dirty="0">
                <a:solidFill>
                  <a:srgbClr val="C8C8C8"/>
                </a:solidFill>
                <a:latin typeface="Consolas" panose="020B0609020204030204" pitchFamily="49" charset="0"/>
              </a:rPr>
              <a:t>x</a:t>
            </a:r>
            <a:r>
              <a:rPr lang="en-US" sz="2400" dirty="0">
                <a:solidFill>
                  <a:srgbClr val="D4D4D4"/>
                </a:solidFill>
                <a:latin typeface="Consolas" panose="020B0609020204030204" pitchFamily="49" charset="0"/>
              </a:rPr>
              <a:t> = </a:t>
            </a:r>
            <a:r>
              <a:rPr lang="en-US" sz="2400" dirty="0">
                <a:solidFill>
                  <a:srgbClr val="4EC9B0"/>
                </a:solidFill>
                <a:latin typeface="Consolas" panose="020B0609020204030204" pitchFamily="49" charset="0"/>
              </a:rPr>
              <a:t>Robot</a:t>
            </a:r>
            <a:r>
              <a:rPr lang="en-US" sz="2400" dirty="0">
                <a:solidFill>
                  <a:srgbClr val="D4D4D4"/>
                </a:solidFill>
                <a:latin typeface="Consolas" panose="020B0609020204030204" pitchFamily="49" charset="0"/>
              </a:rPr>
              <a:t>()</a:t>
            </a:r>
          </a:p>
          <a:p>
            <a:r>
              <a:rPr lang="en-US" sz="2400" dirty="0">
                <a:solidFill>
                  <a:srgbClr val="D4D4D4"/>
                </a:solidFill>
                <a:latin typeface="Consolas" panose="020B0609020204030204" pitchFamily="49" charset="0"/>
              </a:rPr>
              <a:t>    </a:t>
            </a:r>
            <a:r>
              <a:rPr lang="en-US" sz="2400" dirty="0">
                <a:solidFill>
                  <a:srgbClr val="C8C8C8"/>
                </a:solidFill>
                <a:latin typeface="Consolas" panose="020B0609020204030204" pitchFamily="49" charset="0"/>
              </a:rPr>
              <a:t>print</a:t>
            </a:r>
            <a:r>
              <a:rPr lang="en-US" sz="2400" dirty="0">
                <a:solidFill>
                  <a:srgbClr val="D4D4D4"/>
                </a:solidFill>
                <a:latin typeface="Consolas" panose="020B0609020204030204" pitchFamily="49" charset="0"/>
              </a:rPr>
              <a:t>(</a:t>
            </a:r>
            <a:r>
              <a:rPr lang="en-US" sz="2400" dirty="0">
                <a:solidFill>
                  <a:srgbClr val="C8C8C8"/>
                </a:solidFill>
                <a:latin typeface="Consolas" panose="020B0609020204030204" pitchFamily="49" charset="0"/>
              </a:rPr>
              <a:t>x</a:t>
            </a:r>
            <a:r>
              <a:rPr lang="en-US" sz="2400" dirty="0">
                <a:solidFill>
                  <a:srgbClr val="D4D4D4"/>
                </a:solidFill>
                <a:latin typeface="Consolas" panose="020B0609020204030204" pitchFamily="49" charset="0"/>
              </a:rPr>
              <a:t>.</a:t>
            </a:r>
            <a:r>
              <a:rPr lang="en-US" sz="2400" dirty="0">
                <a:solidFill>
                  <a:srgbClr val="C8C8C8"/>
                </a:solidFill>
                <a:latin typeface="Consolas" panose="020B0609020204030204" pitchFamily="49" charset="0"/>
              </a:rPr>
              <a:t>RobotInstances</a:t>
            </a:r>
            <a:r>
              <a:rPr lang="en-US" sz="2400" dirty="0">
                <a:solidFill>
                  <a:srgbClr val="D4D4D4"/>
                </a:solidFill>
                <a:latin typeface="Consolas" panose="020B0609020204030204" pitchFamily="49" charset="0"/>
              </a:rPr>
              <a:t>())</a:t>
            </a:r>
          </a:p>
          <a:p>
            <a:r>
              <a:rPr lang="en-US" sz="2400" dirty="0">
                <a:solidFill>
                  <a:srgbClr val="D4D4D4"/>
                </a:solidFill>
                <a:latin typeface="Consolas" panose="020B0609020204030204" pitchFamily="49" charset="0"/>
              </a:rPr>
              <a:t>    </a:t>
            </a:r>
            <a:r>
              <a:rPr lang="en-US" sz="2400" dirty="0">
                <a:solidFill>
                  <a:srgbClr val="C8C8C8"/>
                </a:solidFill>
                <a:latin typeface="Consolas" panose="020B0609020204030204" pitchFamily="49" charset="0"/>
              </a:rPr>
              <a:t>y</a:t>
            </a:r>
            <a:r>
              <a:rPr lang="en-US" sz="2400" dirty="0">
                <a:solidFill>
                  <a:srgbClr val="D4D4D4"/>
                </a:solidFill>
                <a:latin typeface="Consolas" panose="020B0609020204030204" pitchFamily="49" charset="0"/>
              </a:rPr>
              <a:t> = </a:t>
            </a:r>
            <a:r>
              <a:rPr lang="en-US" sz="2400" dirty="0">
                <a:solidFill>
                  <a:srgbClr val="4EC9B0"/>
                </a:solidFill>
                <a:latin typeface="Consolas" panose="020B0609020204030204" pitchFamily="49" charset="0"/>
              </a:rPr>
              <a:t>Robot</a:t>
            </a:r>
            <a:r>
              <a:rPr lang="en-US" sz="2400" dirty="0">
                <a:solidFill>
                  <a:srgbClr val="D4D4D4"/>
                </a:solidFill>
                <a:latin typeface="Consolas" panose="020B0609020204030204" pitchFamily="49" charset="0"/>
              </a:rPr>
              <a:t>()</a:t>
            </a:r>
          </a:p>
          <a:p>
            <a:r>
              <a:rPr lang="en-US" sz="2400" dirty="0">
                <a:solidFill>
                  <a:srgbClr val="D4D4D4"/>
                </a:solidFill>
                <a:latin typeface="Consolas" panose="020B0609020204030204" pitchFamily="49" charset="0"/>
              </a:rPr>
              <a:t>    </a:t>
            </a:r>
            <a:r>
              <a:rPr lang="en-US" sz="2400" dirty="0">
                <a:solidFill>
                  <a:srgbClr val="C8C8C8"/>
                </a:solidFill>
                <a:latin typeface="Consolas" panose="020B0609020204030204" pitchFamily="49" charset="0"/>
              </a:rPr>
              <a:t>print</a:t>
            </a:r>
            <a:r>
              <a:rPr lang="en-US" sz="2400" dirty="0">
                <a:solidFill>
                  <a:srgbClr val="D4D4D4"/>
                </a:solidFill>
                <a:latin typeface="Consolas" panose="020B0609020204030204" pitchFamily="49" charset="0"/>
              </a:rPr>
              <a:t>(</a:t>
            </a:r>
            <a:r>
              <a:rPr lang="en-US" sz="2400" dirty="0">
                <a:solidFill>
                  <a:srgbClr val="C8C8C8"/>
                </a:solidFill>
                <a:latin typeface="Consolas" panose="020B0609020204030204" pitchFamily="49" charset="0"/>
              </a:rPr>
              <a:t>x</a:t>
            </a:r>
            <a:r>
              <a:rPr lang="en-US" sz="2400" dirty="0">
                <a:solidFill>
                  <a:srgbClr val="D4D4D4"/>
                </a:solidFill>
                <a:latin typeface="Consolas" panose="020B0609020204030204" pitchFamily="49" charset="0"/>
              </a:rPr>
              <a:t>.</a:t>
            </a:r>
            <a:r>
              <a:rPr lang="en-US" sz="2400" dirty="0">
                <a:solidFill>
                  <a:srgbClr val="C8C8C8"/>
                </a:solidFill>
                <a:latin typeface="Consolas" panose="020B0609020204030204" pitchFamily="49" charset="0"/>
              </a:rPr>
              <a:t>RobotInstances</a:t>
            </a:r>
            <a:r>
              <a:rPr lang="en-US" sz="2400" dirty="0">
                <a:solidFill>
                  <a:srgbClr val="D4D4D4"/>
                </a:solidFill>
                <a:latin typeface="Consolas" panose="020B0609020204030204" pitchFamily="49" charset="0"/>
              </a:rPr>
              <a:t>())</a:t>
            </a:r>
            <a:endParaRPr lang="en-US" sz="2400" b="0" dirty="0">
              <a:solidFill>
                <a:srgbClr val="D4D4D4"/>
              </a:solidFill>
              <a:effectLst/>
              <a:latin typeface="Consolas" panose="020B0609020204030204" pitchFamily="49" charset="0"/>
            </a:endParaRPr>
          </a:p>
        </p:txBody>
      </p:sp>
      <p:pic>
        <p:nvPicPr>
          <p:cNvPr id="5" name="Picture 4"/>
          <p:cNvPicPr>
            <a:picLocks noChangeAspect="1"/>
          </p:cNvPicPr>
          <p:nvPr/>
        </p:nvPicPr>
        <p:blipFill>
          <a:blip r:embed="rId2"/>
          <a:stretch>
            <a:fillRect/>
          </a:stretch>
        </p:blipFill>
        <p:spPr>
          <a:xfrm>
            <a:off x="8286750" y="4033738"/>
            <a:ext cx="3334215" cy="1419423"/>
          </a:xfrm>
          <a:prstGeom prst="rect">
            <a:avLst/>
          </a:prstGeom>
        </p:spPr>
      </p:pic>
    </p:spTree>
    <p:extLst>
      <p:ext uri="{BB962C8B-B14F-4D97-AF65-F5344CB8AC3E}">
        <p14:creationId xmlns:p14="http://schemas.microsoft.com/office/powerpoint/2010/main" val="1637633844"/>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09900" y="2835717"/>
            <a:ext cx="6096000" cy="523220"/>
          </a:xfrm>
          <a:prstGeom prst="rect">
            <a:avLst/>
          </a:prstGeom>
        </p:spPr>
        <p:txBody>
          <a:bodyPr>
            <a:spAutoFit/>
          </a:bodyPr>
          <a:lstStyle/>
          <a:p>
            <a:pPr algn="ctr"/>
            <a:r>
              <a:rPr lang="fa-IR" sz="2800" dirty="0" smtClean="0">
                <a:solidFill>
                  <a:srgbClr val="FF0000"/>
                </a:solidFill>
                <a:latin typeface="+mj-lt"/>
              </a:rPr>
              <a:t>اما این همیشه خوب نیست!</a:t>
            </a:r>
            <a:endParaRPr lang="en-US" sz="2800" dirty="0">
              <a:solidFill>
                <a:srgbClr val="FF0000"/>
              </a:solidFill>
              <a:latin typeface="+mj-lt"/>
            </a:endParaRPr>
          </a:p>
        </p:txBody>
      </p:sp>
    </p:spTree>
    <p:extLst>
      <p:ext uri="{BB962C8B-B14F-4D97-AF65-F5344CB8AC3E}">
        <p14:creationId xmlns:p14="http://schemas.microsoft.com/office/powerpoint/2010/main" val="313186392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14946" y="1413164"/>
            <a:ext cx="7983682" cy="954107"/>
          </a:xfrm>
          <a:prstGeom prst="rect">
            <a:avLst/>
          </a:prstGeom>
        </p:spPr>
        <p:txBody>
          <a:bodyPr wrap="square">
            <a:spAutoFit/>
          </a:bodyPr>
          <a:lstStyle/>
          <a:p>
            <a:pPr algn="ctr"/>
            <a:r>
              <a:rPr lang="fa-IR" sz="2800" dirty="0" smtClean="0">
                <a:latin typeface="+mj-lt"/>
              </a:rPr>
              <a:t>تعداد ربات‌ها ارتباطی به هر یک از نمونه‌ها ندارد و نمی‌توانیم تعداد ربات را پیش از ایجاد نمونه بپرسیم.</a:t>
            </a:r>
            <a:endParaRPr lang="en-US" sz="2800" dirty="0">
              <a:latin typeface="+mj-lt"/>
            </a:endParaRPr>
          </a:p>
        </p:txBody>
      </p:sp>
      <p:pic>
        <p:nvPicPr>
          <p:cNvPr id="4" name="Picture 3"/>
          <p:cNvPicPr>
            <a:picLocks noChangeAspect="1"/>
          </p:cNvPicPr>
          <p:nvPr/>
        </p:nvPicPr>
        <p:blipFill>
          <a:blip r:embed="rId2"/>
          <a:stretch>
            <a:fillRect/>
          </a:stretch>
        </p:blipFill>
        <p:spPr>
          <a:xfrm>
            <a:off x="674331" y="3234124"/>
            <a:ext cx="4504303" cy="991513"/>
          </a:xfrm>
          <a:prstGeom prst="rect">
            <a:avLst/>
          </a:prstGeom>
        </p:spPr>
      </p:pic>
      <p:sp>
        <p:nvSpPr>
          <p:cNvPr id="5" name="Rectangle 4"/>
          <p:cNvSpPr/>
          <p:nvPr/>
        </p:nvSpPr>
        <p:spPr>
          <a:xfrm>
            <a:off x="4208318" y="3234124"/>
            <a:ext cx="7983682" cy="523220"/>
          </a:xfrm>
          <a:prstGeom prst="rect">
            <a:avLst/>
          </a:prstGeom>
        </p:spPr>
        <p:txBody>
          <a:bodyPr wrap="square">
            <a:spAutoFit/>
          </a:bodyPr>
          <a:lstStyle/>
          <a:p>
            <a:pPr algn="ctr"/>
            <a:r>
              <a:rPr lang="fa-IR" sz="2800" dirty="0" smtClean="0">
                <a:latin typeface="+mj-lt"/>
              </a:rPr>
              <a:t>پرسش از کلاس:</a:t>
            </a:r>
            <a:endParaRPr lang="en-US" sz="2800" dirty="0">
              <a:latin typeface="+mj-lt"/>
            </a:endParaRPr>
          </a:p>
        </p:txBody>
      </p:sp>
      <p:pic>
        <p:nvPicPr>
          <p:cNvPr id="6" name="Picture 5"/>
          <p:cNvPicPr>
            <a:picLocks noChangeAspect="1"/>
          </p:cNvPicPr>
          <p:nvPr/>
        </p:nvPicPr>
        <p:blipFill>
          <a:blip r:embed="rId3"/>
          <a:stretch>
            <a:fillRect/>
          </a:stretch>
        </p:blipFill>
        <p:spPr>
          <a:xfrm>
            <a:off x="812877" y="4082147"/>
            <a:ext cx="9316750" cy="2600688"/>
          </a:xfrm>
          <a:prstGeom prst="rect">
            <a:avLst/>
          </a:prstGeom>
        </p:spPr>
      </p:pic>
    </p:spTree>
    <p:extLst>
      <p:ext uri="{BB962C8B-B14F-4D97-AF65-F5344CB8AC3E}">
        <p14:creationId xmlns:p14="http://schemas.microsoft.com/office/powerpoint/2010/main" val="17449902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09900" y="2835717"/>
            <a:ext cx="6096000" cy="954107"/>
          </a:xfrm>
          <a:prstGeom prst="rect">
            <a:avLst/>
          </a:prstGeom>
        </p:spPr>
        <p:txBody>
          <a:bodyPr>
            <a:spAutoFit/>
          </a:bodyPr>
          <a:lstStyle/>
          <a:p>
            <a:pPr algn="ctr" rtl="1"/>
            <a:r>
              <a:rPr lang="fa-IR" sz="2800" b="1" dirty="0" smtClean="0">
                <a:solidFill>
                  <a:srgbClr val="FF0000"/>
                </a:solidFill>
                <a:latin typeface="+mj-lt"/>
              </a:rPr>
              <a:t>راه حل؟</a:t>
            </a:r>
          </a:p>
          <a:p>
            <a:pPr algn="ctr" rtl="1"/>
            <a:r>
              <a:rPr lang="fa-IR" sz="2800" b="1" dirty="0" smtClean="0">
                <a:solidFill>
                  <a:srgbClr val="FF0000"/>
                </a:solidFill>
                <a:latin typeface="+mj-lt"/>
              </a:rPr>
              <a:t>حذف </a:t>
            </a:r>
            <a:r>
              <a:rPr lang="en-US" sz="2800" b="1" dirty="0" smtClean="0">
                <a:solidFill>
                  <a:srgbClr val="FF0000"/>
                </a:solidFill>
                <a:latin typeface="+mj-lt"/>
              </a:rPr>
              <a:t>self</a:t>
            </a:r>
            <a:endParaRPr lang="fa-IR" sz="2800" b="1" dirty="0" smtClean="0">
              <a:solidFill>
                <a:srgbClr val="FF0000"/>
              </a:solidFill>
              <a:latin typeface="+mj-lt"/>
            </a:endParaRPr>
          </a:p>
        </p:txBody>
      </p:sp>
    </p:spTree>
    <p:extLst>
      <p:ext uri="{BB962C8B-B14F-4D97-AF65-F5344CB8AC3E}">
        <p14:creationId xmlns:p14="http://schemas.microsoft.com/office/powerpoint/2010/main" val="255553846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Rectangle 2"/>
          <p:cNvSpPr/>
          <p:nvPr/>
        </p:nvSpPr>
        <p:spPr>
          <a:xfrm>
            <a:off x="2705100" y="1388239"/>
            <a:ext cx="7683500" cy="3539430"/>
          </a:xfrm>
          <a:prstGeom prst="rect">
            <a:avLst/>
          </a:prstGeom>
        </p:spPr>
        <p:txBody>
          <a:bodyPr wrap="square">
            <a:spAutoFit/>
          </a:bodyPr>
          <a:lstStyle/>
          <a:p>
            <a:r>
              <a:rPr lang="en-US" sz="2800" dirty="0">
                <a:solidFill>
                  <a:srgbClr val="BA8EF7"/>
                </a:solidFill>
                <a:latin typeface="Consolas" panose="020B0609020204030204" pitchFamily="49" charset="0"/>
              </a:rPr>
              <a:t>class</a:t>
            </a:r>
            <a:r>
              <a:rPr lang="en-US" sz="2800" dirty="0">
                <a:solidFill>
                  <a:srgbClr val="939DA5"/>
                </a:solidFill>
                <a:latin typeface="Consolas" panose="020B0609020204030204" pitchFamily="49" charset="0"/>
              </a:rPr>
              <a:t> </a:t>
            </a:r>
            <a:r>
              <a:rPr lang="en-US" sz="2800" dirty="0">
                <a:solidFill>
                  <a:srgbClr val="FF6A80"/>
                </a:solidFill>
                <a:latin typeface="Consolas" panose="020B0609020204030204" pitchFamily="49" charset="0"/>
              </a:rPr>
              <a:t>Robot</a:t>
            </a:r>
            <a:r>
              <a:rPr lang="en-US" sz="2800" dirty="0">
                <a:solidFill>
                  <a:srgbClr val="939DA5"/>
                </a:solidFill>
                <a:latin typeface="Consolas" panose="020B0609020204030204" pitchFamily="49" charset="0"/>
              </a:rPr>
              <a:t>:</a:t>
            </a:r>
          </a:p>
          <a:p>
            <a:r>
              <a:rPr lang="en-US" sz="2800" dirty="0">
                <a:solidFill>
                  <a:srgbClr val="939DA5"/>
                </a:solidFill>
                <a:latin typeface="Consolas" panose="020B0609020204030204" pitchFamily="49" charset="0"/>
              </a:rPr>
              <a:t>    __counter = </a:t>
            </a:r>
            <a:r>
              <a:rPr lang="en-US" sz="2800" dirty="0">
                <a:solidFill>
                  <a:srgbClr val="89DDFF"/>
                </a:solidFill>
                <a:latin typeface="Consolas" panose="020B0609020204030204" pitchFamily="49" charset="0"/>
              </a:rPr>
              <a:t>0</a:t>
            </a:r>
            <a:endParaRPr lang="en-US" sz="2800" dirty="0">
              <a:solidFill>
                <a:srgbClr val="939DA5"/>
              </a:solidFill>
              <a:latin typeface="Consolas" panose="020B0609020204030204" pitchFamily="49" charset="0"/>
            </a:endParaRPr>
          </a:p>
          <a:p>
            <a:r>
              <a:rPr lang="en-US" sz="2800" dirty="0">
                <a:solidFill>
                  <a:srgbClr val="939DA5"/>
                </a:solidFill>
                <a:latin typeface="Consolas" panose="020B0609020204030204" pitchFamily="49" charset="0"/>
              </a:rPr>
              <a:t>    </a:t>
            </a:r>
            <a:r>
              <a:rPr lang="en-US" sz="2800" dirty="0">
                <a:solidFill>
                  <a:srgbClr val="BA8EF7"/>
                </a:solidFill>
                <a:latin typeface="Consolas" panose="020B0609020204030204" pitchFamily="49" charset="0"/>
              </a:rPr>
              <a:t>def</a:t>
            </a:r>
            <a:r>
              <a:rPr lang="en-US" sz="2800" dirty="0">
                <a:solidFill>
                  <a:srgbClr val="939DA5"/>
                </a:solidFill>
                <a:latin typeface="Consolas" panose="020B0609020204030204" pitchFamily="49" charset="0"/>
              </a:rPr>
              <a:t> </a:t>
            </a:r>
            <a:r>
              <a:rPr lang="en-US" sz="2800" dirty="0">
                <a:solidFill>
                  <a:srgbClr val="FFEA6B"/>
                </a:solidFill>
                <a:latin typeface="Consolas" panose="020B0609020204030204" pitchFamily="49" charset="0"/>
              </a:rPr>
              <a:t>__init__</a:t>
            </a:r>
            <a:r>
              <a:rPr lang="en-US" sz="2800" dirty="0">
                <a:solidFill>
                  <a:srgbClr val="939DA5"/>
                </a:solidFill>
                <a:latin typeface="Consolas" panose="020B0609020204030204" pitchFamily="49" charset="0"/>
              </a:rPr>
              <a:t>(self):</a:t>
            </a:r>
          </a:p>
          <a:p>
            <a:r>
              <a:rPr lang="en-US" sz="2800" dirty="0">
                <a:solidFill>
                  <a:srgbClr val="939DA5"/>
                </a:solidFill>
                <a:latin typeface="Consolas" panose="020B0609020204030204" pitchFamily="49" charset="0"/>
              </a:rPr>
              <a:t>        </a:t>
            </a:r>
            <a:r>
              <a:rPr lang="en-US" sz="2800" dirty="0">
                <a:solidFill>
                  <a:srgbClr val="89DDFF"/>
                </a:solidFill>
                <a:latin typeface="Consolas" panose="020B0609020204030204" pitchFamily="49" charset="0"/>
              </a:rPr>
              <a:t>type</a:t>
            </a:r>
            <a:r>
              <a:rPr lang="en-US" sz="2800" dirty="0">
                <a:solidFill>
                  <a:srgbClr val="939DA5"/>
                </a:solidFill>
                <a:latin typeface="Consolas" panose="020B0609020204030204" pitchFamily="49" charset="0"/>
              </a:rPr>
              <a:t>(self).__counter += </a:t>
            </a:r>
            <a:r>
              <a:rPr lang="en-US" sz="2800" dirty="0">
                <a:solidFill>
                  <a:srgbClr val="89DDFF"/>
                </a:solidFill>
                <a:latin typeface="Consolas" panose="020B0609020204030204" pitchFamily="49" charset="0"/>
              </a:rPr>
              <a:t>1</a:t>
            </a:r>
            <a:endParaRPr lang="en-US" sz="2800" dirty="0">
              <a:solidFill>
                <a:srgbClr val="939DA5"/>
              </a:solidFill>
              <a:latin typeface="Consolas" panose="020B0609020204030204" pitchFamily="49" charset="0"/>
            </a:endParaRPr>
          </a:p>
          <a:p>
            <a:r>
              <a:rPr lang="en-US" sz="2800" dirty="0">
                <a:solidFill>
                  <a:srgbClr val="939DA5"/>
                </a:solidFill>
                <a:latin typeface="Consolas" panose="020B0609020204030204" pitchFamily="49" charset="0"/>
              </a:rPr>
              <a:t>    </a:t>
            </a:r>
            <a:r>
              <a:rPr lang="en-US" sz="2800" dirty="0">
                <a:solidFill>
                  <a:srgbClr val="BA8EF7"/>
                </a:solidFill>
                <a:latin typeface="Consolas" panose="020B0609020204030204" pitchFamily="49" charset="0"/>
              </a:rPr>
              <a:t>def</a:t>
            </a:r>
            <a:r>
              <a:rPr lang="en-US" sz="2800" dirty="0">
                <a:solidFill>
                  <a:srgbClr val="939DA5"/>
                </a:solidFill>
                <a:latin typeface="Consolas" panose="020B0609020204030204" pitchFamily="49" charset="0"/>
              </a:rPr>
              <a:t> </a:t>
            </a:r>
            <a:r>
              <a:rPr lang="en-US" sz="2800" dirty="0">
                <a:solidFill>
                  <a:srgbClr val="FFEA6B"/>
                </a:solidFill>
                <a:latin typeface="Consolas" panose="020B0609020204030204" pitchFamily="49" charset="0"/>
              </a:rPr>
              <a:t>RobotInstances</a:t>
            </a:r>
            <a:r>
              <a:rPr lang="en-US" sz="2800" dirty="0">
                <a:solidFill>
                  <a:srgbClr val="939DA5"/>
                </a:solidFill>
                <a:latin typeface="Consolas" panose="020B0609020204030204" pitchFamily="49" charset="0"/>
              </a:rPr>
              <a:t>():</a:t>
            </a:r>
          </a:p>
          <a:p>
            <a:r>
              <a:rPr lang="en-US" sz="2800" dirty="0">
                <a:solidFill>
                  <a:srgbClr val="939DA5"/>
                </a:solidFill>
                <a:latin typeface="Consolas" panose="020B0609020204030204" pitchFamily="49" charset="0"/>
              </a:rPr>
              <a:t>        </a:t>
            </a:r>
            <a:r>
              <a:rPr lang="en-US" sz="2800" dirty="0">
                <a:solidFill>
                  <a:srgbClr val="BA8EF7"/>
                </a:solidFill>
                <a:latin typeface="Consolas" panose="020B0609020204030204" pitchFamily="49" charset="0"/>
              </a:rPr>
              <a:t>return</a:t>
            </a:r>
            <a:r>
              <a:rPr lang="en-US" sz="2800" dirty="0">
                <a:solidFill>
                  <a:srgbClr val="939DA5"/>
                </a:solidFill>
                <a:latin typeface="Consolas" panose="020B0609020204030204" pitchFamily="49" charset="0"/>
              </a:rPr>
              <a:t> Robot.__counter</a:t>
            </a:r>
          </a:p>
          <a:p>
            <a:r>
              <a:rPr lang="en-US" sz="2800" dirty="0">
                <a:solidFill>
                  <a:srgbClr val="939DA5"/>
                </a:solidFill>
                <a:latin typeface="Consolas" panose="020B0609020204030204" pitchFamily="49" charset="0"/>
              </a:rPr>
              <a:t/>
            </a:r>
            <a:br>
              <a:rPr lang="en-US" sz="2800" dirty="0">
                <a:solidFill>
                  <a:srgbClr val="939DA5"/>
                </a:solidFill>
                <a:latin typeface="Consolas" panose="020B0609020204030204" pitchFamily="49" charset="0"/>
              </a:rPr>
            </a:br>
            <a:endParaRPr lang="en-US" sz="2800" b="0" dirty="0">
              <a:solidFill>
                <a:srgbClr val="939DA5"/>
              </a:solidFill>
              <a:effectLst/>
              <a:latin typeface="Consolas" panose="020B0609020204030204" pitchFamily="49" charset="0"/>
            </a:endParaRPr>
          </a:p>
        </p:txBody>
      </p:sp>
    </p:spTree>
    <p:extLst>
      <p:ext uri="{BB962C8B-B14F-4D97-AF65-F5344CB8AC3E}">
        <p14:creationId xmlns:p14="http://schemas.microsoft.com/office/powerpoint/2010/main" val="135840580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6750" y="2530917"/>
            <a:ext cx="10439400" cy="954107"/>
          </a:xfrm>
          <a:prstGeom prst="rect">
            <a:avLst/>
          </a:prstGeom>
        </p:spPr>
        <p:txBody>
          <a:bodyPr wrap="square">
            <a:spAutoFit/>
          </a:bodyPr>
          <a:lstStyle/>
          <a:p>
            <a:pPr algn="ctr" rtl="1"/>
            <a:r>
              <a:rPr lang="fa-IR" sz="2800" dirty="0" smtClean="0">
                <a:latin typeface="+mj-lt"/>
              </a:rPr>
              <a:t>اکنون می‌توان از طریق کلاس به آن متد دسترسی داشت، </a:t>
            </a:r>
            <a:r>
              <a:rPr lang="fa-IR" sz="2800" dirty="0" smtClean="0">
                <a:solidFill>
                  <a:schemeClr val="accent2"/>
                </a:solidFill>
                <a:latin typeface="+mj-lt"/>
              </a:rPr>
              <a:t>اما</a:t>
            </a:r>
            <a:r>
              <a:rPr lang="fa-IR" sz="2800" dirty="0" smtClean="0">
                <a:latin typeface="+mj-lt"/>
              </a:rPr>
              <a:t> از نمونه نمی‌توانیم این کار را انجام دهیم </a:t>
            </a:r>
          </a:p>
        </p:txBody>
      </p:sp>
    </p:spTree>
    <p:extLst>
      <p:ext uri="{BB962C8B-B14F-4D97-AF65-F5344CB8AC3E}">
        <p14:creationId xmlns:p14="http://schemas.microsoft.com/office/powerpoint/2010/main" val="303299937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48710" y="2880750"/>
            <a:ext cx="6461760" cy="830997"/>
          </a:xfrm>
          <a:prstGeom prst="rect">
            <a:avLst/>
          </a:prstGeom>
          <a:solidFill>
            <a:schemeClr val="tx1"/>
          </a:solidFill>
        </p:spPr>
        <p:txBody>
          <a:bodyPr wrap="square">
            <a:spAutoFit/>
          </a:bodyPr>
          <a:lstStyle/>
          <a:p>
            <a:r>
              <a:rPr lang="en-US" sz="2400" dirty="0">
                <a:solidFill>
                  <a:srgbClr val="BA8EF7"/>
                </a:solidFill>
                <a:latin typeface="Consolas" panose="020B0609020204030204" pitchFamily="49" charset="0"/>
              </a:rPr>
              <a:t>from</a:t>
            </a:r>
            <a:r>
              <a:rPr lang="en-US" sz="2400" dirty="0">
                <a:solidFill>
                  <a:srgbClr val="939DA5"/>
                </a:solidFill>
                <a:latin typeface="Consolas" panose="020B0609020204030204" pitchFamily="49" charset="0"/>
              </a:rPr>
              <a:t> static_methods2 </a:t>
            </a:r>
            <a:r>
              <a:rPr lang="en-US" sz="2400" dirty="0">
                <a:solidFill>
                  <a:srgbClr val="BA8EF7"/>
                </a:solidFill>
                <a:latin typeface="Consolas" panose="020B0609020204030204" pitchFamily="49" charset="0"/>
              </a:rPr>
              <a:t>import</a:t>
            </a:r>
            <a:r>
              <a:rPr lang="en-US" sz="2400" dirty="0">
                <a:solidFill>
                  <a:srgbClr val="939DA5"/>
                </a:solidFill>
                <a:latin typeface="Consolas" panose="020B0609020204030204" pitchFamily="49" charset="0"/>
              </a:rPr>
              <a:t> Robot</a:t>
            </a:r>
          </a:p>
          <a:p>
            <a:r>
              <a:rPr lang="en-US" sz="2400" dirty="0">
                <a:solidFill>
                  <a:srgbClr val="939DA5"/>
                </a:solidFill>
                <a:latin typeface="Consolas" panose="020B0609020204030204" pitchFamily="49" charset="0"/>
              </a:rPr>
              <a:t>Robot.RobotInstances()</a:t>
            </a:r>
            <a:endParaRPr lang="en-US" sz="2400" b="0" dirty="0">
              <a:solidFill>
                <a:srgbClr val="939DA5"/>
              </a:solidFill>
              <a:effectLst/>
              <a:latin typeface="Consolas" panose="020B0609020204030204" pitchFamily="49" charset="0"/>
            </a:endParaRPr>
          </a:p>
        </p:txBody>
      </p:sp>
      <p:sp>
        <p:nvSpPr>
          <p:cNvPr id="6" name="Rectangle 4"/>
          <p:cNvSpPr>
            <a:spLocks noChangeArrowheads="1"/>
          </p:cNvSpPr>
          <p:nvPr/>
        </p:nvSpPr>
        <p:spPr bwMode="auto">
          <a:xfrm>
            <a:off x="2406730" y="4255404"/>
            <a:ext cx="1877272"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1740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1"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smtClean="0">
                <a:ln>
                  <a:noFill/>
                </a:ln>
                <a:solidFill>
                  <a:srgbClr val="BA2121"/>
                </a:solidFill>
                <a:effectLst/>
                <a:latin typeface="FluxRegular"/>
              </a:rPr>
              <a:t>OUTPUT:</a:t>
            </a:r>
          </a:p>
          <a:p>
            <a:pPr marL="0" marR="0" lvl="0" indent="0" algn="r" defTabSz="914400" rtl="1"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Arial Unicode MS"/>
                <a:cs typeface="Arial" panose="020B0604020202020204" pitchFamily="34" charset="0"/>
              </a:rPr>
              <a:t>0</a:t>
            </a:r>
            <a:endParaRPr kumimoji="0" lang="en-US" altLang="en-US" sz="1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7798592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222500" y="3177844"/>
            <a:ext cx="7382905" cy="2372056"/>
          </a:xfrm>
          <a:prstGeom prst="rect">
            <a:avLst/>
          </a:prstGeom>
        </p:spPr>
      </p:pic>
      <p:sp>
        <p:nvSpPr>
          <p:cNvPr id="4" name="Rectangle 3"/>
          <p:cNvSpPr/>
          <p:nvPr/>
        </p:nvSpPr>
        <p:spPr>
          <a:xfrm>
            <a:off x="2222500" y="2079536"/>
            <a:ext cx="7150100" cy="923330"/>
          </a:xfrm>
          <a:prstGeom prst="rect">
            <a:avLst/>
          </a:prstGeom>
          <a:ln>
            <a:solidFill>
              <a:schemeClr val="bg1"/>
            </a:solidFill>
          </a:ln>
        </p:spPr>
        <p:txBody>
          <a:bodyPr wrap="square">
            <a:spAutoFit/>
          </a:bodyPr>
          <a:lstStyle/>
          <a:p>
            <a:r>
              <a:rPr lang="en-US" dirty="0">
                <a:solidFill>
                  <a:srgbClr val="9CDCFE"/>
                </a:solidFill>
                <a:latin typeface="Consolas" panose="020B0609020204030204" pitchFamily="49" charset="0"/>
              </a:rPr>
              <a:t>x</a:t>
            </a:r>
            <a:r>
              <a:rPr lang="en-US" dirty="0">
                <a:solidFill>
                  <a:srgbClr val="DADADA"/>
                </a:solidFill>
                <a:latin typeface="Consolas" panose="020B0609020204030204" pitchFamily="49" charset="0"/>
              </a:rPr>
              <a:t> </a:t>
            </a:r>
            <a:r>
              <a:rPr lang="en-US" dirty="0">
                <a:solidFill>
                  <a:srgbClr val="B4B4B4"/>
                </a:solidFill>
                <a:latin typeface="Consolas" panose="020B0609020204030204" pitchFamily="49" charset="0"/>
              </a:rPr>
              <a:t>=</a:t>
            </a:r>
            <a:r>
              <a:rPr lang="en-US" dirty="0">
                <a:solidFill>
                  <a:srgbClr val="DADADA"/>
                </a:solidFill>
                <a:latin typeface="Consolas" panose="020B0609020204030204" pitchFamily="49" charset="0"/>
              </a:rPr>
              <a:t> Robot</a:t>
            </a:r>
            <a:r>
              <a:rPr lang="en-US" dirty="0">
                <a:solidFill>
                  <a:srgbClr val="B4B4B4"/>
                </a:solidFill>
                <a:latin typeface="Consolas" panose="020B0609020204030204" pitchFamily="49" charset="0"/>
              </a:rPr>
              <a:t>()</a:t>
            </a:r>
            <a:endParaRPr lang="en-US" dirty="0">
              <a:solidFill>
                <a:srgbClr val="DADADA"/>
              </a:solidFill>
              <a:latin typeface="Consolas" panose="020B0609020204030204" pitchFamily="49" charset="0"/>
            </a:endParaRPr>
          </a:p>
          <a:p>
            <a:r>
              <a:rPr lang="en-US" dirty="0">
                <a:solidFill>
                  <a:srgbClr val="9CDCFE"/>
                </a:solidFill>
                <a:latin typeface="Consolas" panose="020B0609020204030204" pitchFamily="49" charset="0"/>
              </a:rPr>
              <a:t>x</a:t>
            </a:r>
            <a:r>
              <a:rPr lang="en-US" dirty="0">
                <a:solidFill>
                  <a:srgbClr val="B4B4B4"/>
                </a:solidFill>
                <a:latin typeface="Consolas" panose="020B0609020204030204" pitchFamily="49" charset="0"/>
              </a:rPr>
              <a:t>.</a:t>
            </a:r>
            <a:r>
              <a:rPr lang="en-US" dirty="0">
                <a:solidFill>
                  <a:srgbClr val="DADADA"/>
                </a:solidFill>
                <a:latin typeface="Consolas" panose="020B0609020204030204" pitchFamily="49" charset="0"/>
              </a:rPr>
              <a:t>RobotInstances</a:t>
            </a:r>
            <a:r>
              <a:rPr lang="en-US" dirty="0" smtClean="0">
                <a:solidFill>
                  <a:srgbClr val="B4B4B4"/>
                </a:solidFill>
                <a:latin typeface="Consolas" panose="020B0609020204030204" pitchFamily="49" charset="0"/>
              </a:rPr>
              <a:t>()</a:t>
            </a:r>
            <a:endParaRPr lang="fa-IR" dirty="0" smtClean="0">
              <a:solidFill>
                <a:srgbClr val="B4B4B4"/>
              </a:solidFill>
              <a:latin typeface="Consolas" panose="020B0609020204030204" pitchFamily="49" charset="0"/>
            </a:endParaRPr>
          </a:p>
          <a:p>
            <a:endParaRPr lang="en-US" b="0" dirty="0">
              <a:solidFill>
                <a:srgbClr val="DADADA"/>
              </a:solidFill>
              <a:effectLst/>
              <a:latin typeface="Consolas" panose="020B0609020204030204" pitchFamily="49" charset="0"/>
            </a:endParaRPr>
          </a:p>
        </p:txBody>
      </p:sp>
    </p:spTree>
    <p:extLst>
      <p:ext uri="{BB962C8B-B14F-4D97-AF65-F5344CB8AC3E}">
        <p14:creationId xmlns:p14="http://schemas.microsoft.com/office/powerpoint/2010/main" val="76754939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tangle 2"/>
          <p:cNvSpPr/>
          <p:nvPr/>
        </p:nvSpPr>
        <p:spPr>
          <a:xfrm>
            <a:off x="698500" y="1799441"/>
            <a:ext cx="5245100" cy="3970318"/>
          </a:xfrm>
          <a:prstGeom prst="rect">
            <a:avLst/>
          </a:prstGeom>
          <a:ln>
            <a:solidFill>
              <a:schemeClr val="bg1"/>
            </a:solidFill>
          </a:ln>
        </p:spPr>
        <p:txBody>
          <a:bodyPr wrap="square">
            <a:spAutoFit/>
          </a:bodyPr>
          <a:lstStyle/>
          <a:p>
            <a:r>
              <a:rPr lang="en-US" dirty="0">
                <a:solidFill>
                  <a:srgbClr val="569CD6"/>
                </a:solidFill>
                <a:latin typeface="Consolas" panose="020B0609020204030204" pitchFamily="49" charset="0"/>
              </a:rPr>
              <a:t>class</a:t>
            </a:r>
            <a:r>
              <a:rPr lang="en-US" dirty="0">
                <a:solidFill>
                  <a:srgbClr val="DADADA"/>
                </a:solidFill>
                <a:latin typeface="Consolas" panose="020B0609020204030204" pitchFamily="49" charset="0"/>
              </a:rPr>
              <a:t> </a:t>
            </a:r>
            <a:r>
              <a:rPr lang="en-US" dirty="0">
                <a:solidFill>
                  <a:srgbClr val="4EC9B0"/>
                </a:solidFill>
                <a:latin typeface="Consolas" panose="020B0609020204030204" pitchFamily="49" charset="0"/>
              </a:rPr>
              <a:t>Robot</a:t>
            </a:r>
            <a:r>
              <a:rPr lang="en-US" dirty="0">
                <a:solidFill>
                  <a:srgbClr val="B4B4B4"/>
                </a:solidFill>
                <a:latin typeface="Consolas" panose="020B0609020204030204" pitchFamily="49" charset="0"/>
              </a:rPr>
              <a:t>:</a:t>
            </a:r>
            <a:endParaRPr lang="en-US" dirty="0">
              <a:solidFill>
                <a:srgbClr val="DADADA"/>
              </a:solidFill>
              <a:latin typeface="Consolas" panose="020B0609020204030204" pitchFamily="49" charset="0"/>
            </a:endParaRPr>
          </a:p>
          <a:p>
            <a:r>
              <a:rPr lang="en-US" dirty="0">
                <a:solidFill>
                  <a:srgbClr val="DADADA"/>
                </a:solidFill>
                <a:latin typeface="Consolas" panose="020B0609020204030204" pitchFamily="49" charset="0"/>
              </a:rPr>
              <a:t>    __counter </a:t>
            </a:r>
            <a:r>
              <a:rPr lang="en-US" dirty="0">
                <a:solidFill>
                  <a:srgbClr val="B4B4B4"/>
                </a:solidFill>
                <a:latin typeface="Consolas" panose="020B0609020204030204" pitchFamily="49" charset="0"/>
              </a:rPr>
              <a:t>=</a:t>
            </a:r>
            <a:r>
              <a:rPr lang="en-US" dirty="0">
                <a:solidFill>
                  <a:srgbClr val="DADADA"/>
                </a:solidFill>
                <a:latin typeface="Consolas" panose="020B0609020204030204" pitchFamily="49" charset="0"/>
              </a:rPr>
              <a:t> </a:t>
            </a:r>
            <a:r>
              <a:rPr lang="en-US" dirty="0">
                <a:solidFill>
                  <a:srgbClr val="B5CEA8"/>
                </a:solidFill>
                <a:latin typeface="Consolas" panose="020B0609020204030204" pitchFamily="49" charset="0"/>
              </a:rPr>
              <a:t>0</a:t>
            </a:r>
            <a:endParaRPr lang="en-US" dirty="0">
              <a:solidFill>
                <a:srgbClr val="DADADA"/>
              </a:solidFill>
              <a:latin typeface="Consolas" panose="020B0609020204030204" pitchFamily="49" charset="0"/>
            </a:endParaRPr>
          </a:p>
          <a:p>
            <a:r>
              <a:rPr lang="en-US" dirty="0">
                <a:solidFill>
                  <a:srgbClr val="DADADA"/>
                </a:solidFill>
                <a:latin typeface="Consolas" panose="020B0609020204030204" pitchFamily="49" charset="0"/>
              </a:rPr>
              <a:t>    </a:t>
            </a:r>
            <a:r>
              <a:rPr lang="en-US" dirty="0">
                <a:solidFill>
                  <a:srgbClr val="569CD6"/>
                </a:solidFill>
                <a:latin typeface="Consolas" panose="020B0609020204030204" pitchFamily="49" charset="0"/>
              </a:rPr>
              <a:t>def</a:t>
            </a:r>
            <a:r>
              <a:rPr lang="en-US" dirty="0">
                <a:solidFill>
                  <a:srgbClr val="DADADA"/>
                </a:solidFill>
                <a:latin typeface="Consolas" panose="020B0609020204030204" pitchFamily="49" charset="0"/>
              </a:rPr>
              <a:t> </a:t>
            </a:r>
            <a:r>
              <a:rPr lang="en-US" dirty="0">
                <a:solidFill>
                  <a:srgbClr val="DCDCAA"/>
                </a:solidFill>
                <a:latin typeface="Consolas" panose="020B0609020204030204" pitchFamily="49" charset="0"/>
              </a:rPr>
              <a:t>__init__</a:t>
            </a:r>
            <a:r>
              <a:rPr lang="en-US" dirty="0">
                <a:solidFill>
                  <a:srgbClr val="B4B4B4"/>
                </a:solidFill>
                <a:latin typeface="Consolas" panose="020B0609020204030204" pitchFamily="49" charset="0"/>
              </a:rPr>
              <a:t>(</a:t>
            </a:r>
            <a:r>
              <a:rPr lang="en-US" dirty="0">
                <a:solidFill>
                  <a:srgbClr val="9A9A9A"/>
                </a:solidFill>
                <a:latin typeface="Consolas" panose="020B0609020204030204" pitchFamily="49" charset="0"/>
              </a:rPr>
              <a:t>self</a:t>
            </a:r>
            <a:r>
              <a:rPr lang="en-US" dirty="0">
                <a:solidFill>
                  <a:srgbClr val="B4B4B4"/>
                </a:solidFill>
                <a:latin typeface="Consolas" panose="020B0609020204030204" pitchFamily="49" charset="0"/>
              </a:rPr>
              <a:t>):</a:t>
            </a:r>
            <a:endParaRPr lang="en-US" dirty="0">
              <a:solidFill>
                <a:srgbClr val="DADADA"/>
              </a:solidFill>
              <a:latin typeface="Consolas" panose="020B0609020204030204" pitchFamily="49" charset="0"/>
            </a:endParaRPr>
          </a:p>
          <a:p>
            <a:r>
              <a:rPr lang="en-US" dirty="0">
                <a:solidFill>
                  <a:srgbClr val="DADADA"/>
                </a:solidFill>
                <a:latin typeface="Consolas" panose="020B0609020204030204" pitchFamily="49" charset="0"/>
              </a:rPr>
              <a:t>        </a:t>
            </a:r>
            <a:r>
              <a:rPr lang="en-US" dirty="0">
                <a:solidFill>
                  <a:srgbClr val="4EC9B0"/>
                </a:solidFill>
                <a:latin typeface="Consolas" panose="020B0609020204030204" pitchFamily="49" charset="0"/>
              </a:rPr>
              <a:t>type</a:t>
            </a:r>
            <a:r>
              <a:rPr lang="en-US" dirty="0">
                <a:solidFill>
                  <a:srgbClr val="B4B4B4"/>
                </a:solidFill>
                <a:latin typeface="Consolas" panose="020B0609020204030204" pitchFamily="49" charset="0"/>
              </a:rPr>
              <a:t>(</a:t>
            </a:r>
            <a:r>
              <a:rPr lang="en-US" dirty="0">
                <a:solidFill>
                  <a:srgbClr val="9A9A9A"/>
                </a:solidFill>
                <a:latin typeface="Consolas" panose="020B0609020204030204" pitchFamily="49" charset="0"/>
              </a:rPr>
              <a:t>self</a:t>
            </a:r>
            <a:r>
              <a:rPr lang="en-US" dirty="0">
                <a:solidFill>
                  <a:srgbClr val="B4B4B4"/>
                </a:solidFill>
                <a:latin typeface="Consolas" panose="020B0609020204030204" pitchFamily="49" charset="0"/>
              </a:rPr>
              <a:t>).</a:t>
            </a:r>
            <a:r>
              <a:rPr lang="en-US" dirty="0">
                <a:solidFill>
                  <a:srgbClr val="DADADA"/>
                </a:solidFill>
                <a:latin typeface="Consolas" panose="020B0609020204030204" pitchFamily="49" charset="0"/>
              </a:rPr>
              <a:t>__counter </a:t>
            </a:r>
            <a:r>
              <a:rPr lang="en-US" dirty="0">
                <a:solidFill>
                  <a:srgbClr val="B4B4B4"/>
                </a:solidFill>
                <a:latin typeface="Consolas" panose="020B0609020204030204" pitchFamily="49" charset="0"/>
              </a:rPr>
              <a:t>+=</a:t>
            </a:r>
            <a:r>
              <a:rPr lang="en-US" dirty="0">
                <a:solidFill>
                  <a:srgbClr val="DADADA"/>
                </a:solidFill>
                <a:latin typeface="Consolas" panose="020B0609020204030204" pitchFamily="49" charset="0"/>
              </a:rPr>
              <a:t> </a:t>
            </a:r>
            <a:r>
              <a:rPr lang="en-US" dirty="0">
                <a:solidFill>
                  <a:srgbClr val="B5CEA8"/>
                </a:solidFill>
                <a:latin typeface="Consolas" panose="020B0609020204030204" pitchFamily="49" charset="0"/>
              </a:rPr>
              <a:t>1</a:t>
            </a:r>
            <a:endParaRPr lang="en-US" dirty="0">
              <a:solidFill>
                <a:srgbClr val="DADADA"/>
              </a:solidFill>
              <a:latin typeface="Consolas" panose="020B0609020204030204" pitchFamily="49" charset="0"/>
            </a:endParaRPr>
          </a:p>
          <a:p>
            <a:r>
              <a:rPr lang="en-US" dirty="0">
                <a:solidFill>
                  <a:srgbClr val="DADADA"/>
                </a:solidFill>
                <a:latin typeface="Consolas" panose="020B0609020204030204" pitchFamily="49" charset="0"/>
              </a:rPr>
              <a:t>    </a:t>
            </a:r>
            <a:r>
              <a:rPr lang="en-US" dirty="0">
                <a:solidFill>
                  <a:srgbClr val="B4B4B4"/>
                </a:solidFill>
                <a:latin typeface="Consolas" panose="020B0609020204030204" pitchFamily="49" charset="0"/>
              </a:rPr>
              <a:t>@</a:t>
            </a:r>
            <a:r>
              <a:rPr lang="en-US" dirty="0">
                <a:solidFill>
                  <a:srgbClr val="4EC9B0"/>
                </a:solidFill>
                <a:latin typeface="Consolas" panose="020B0609020204030204" pitchFamily="49" charset="0"/>
              </a:rPr>
              <a:t>staticmethod</a:t>
            </a:r>
            <a:endParaRPr lang="en-US" dirty="0">
              <a:solidFill>
                <a:srgbClr val="DADADA"/>
              </a:solidFill>
              <a:latin typeface="Consolas" panose="020B0609020204030204" pitchFamily="49" charset="0"/>
            </a:endParaRPr>
          </a:p>
          <a:p>
            <a:r>
              <a:rPr lang="en-US" dirty="0">
                <a:solidFill>
                  <a:srgbClr val="DADADA"/>
                </a:solidFill>
                <a:latin typeface="Consolas" panose="020B0609020204030204" pitchFamily="49" charset="0"/>
              </a:rPr>
              <a:t>    </a:t>
            </a:r>
            <a:r>
              <a:rPr lang="en-US" dirty="0">
                <a:solidFill>
                  <a:srgbClr val="569CD6"/>
                </a:solidFill>
                <a:latin typeface="Consolas" panose="020B0609020204030204" pitchFamily="49" charset="0"/>
              </a:rPr>
              <a:t>def</a:t>
            </a:r>
            <a:r>
              <a:rPr lang="en-US" dirty="0">
                <a:solidFill>
                  <a:srgbClr val="DADADA"/>
                </a:solidFill>
                <a:latin typeface="Consolas" panose="020B0609020204030204" pitchFamily="49" charset="0"/>
              </a:rPr>
              <a:t> </a:t>
            </a:r>
            <a:r>
              <a:rPr lang="en-US" dirty="0">
                <a:solidFill>
                  <a:srgbClr val="DCDCAA"/>
                </a:solidFill>
                <a:latin typeface="Consolas" panose="020B0609020204030204" pitchFamily="49" charset="0"/>
              </a:rPr>
              <a:t>RobotInstances</a:t>
            </a:r>
            <a:r>
              <a:rPr lang="en-US" dirty="0">
                <a:solidFill>
                  <a:srgbClr val="B4B4B4"/>
                </a:solidFill>
                <a:latin typeface="Consolas" panose="020B0609020204030204" pitchFamily="49" charset="0"/>
              </a:rPr>
              <a:t>():</a:t>
            </a:r>
            <a:endParaRPr lang="en-US" dirty="0">
              <a:solidFill>
                <a:srgbClr val="DADADA"/>
              </a:solidFill>
              <a:latin typeface="Consolas" panose="020B0609020204030204" pitchFamily="49" charset="0"/>
            </a:endParaRPr>
          </a:p>
          <a:p>
            <a:r>
              <a:rPr lang="en-US" dirty="0">
                <a:solidFill>
                  <a:srgbClr val="DADADA"/>
                </a:solidFill>
                <a:latin typeface="Consolas" panose="020B0609020204030204" pitchFamily="49" charset="0"/>
              </a:rPr>
              <a:t>        </a:t>
            </a:r>
            <a:r>
              <a:rPr lang="en-US" dirty="0">
                <a:solidFill>
                  <a:srgbClr val="D8A0DF"/>
                </a:solidFill>
                <a:latin typeface="Consolas" panose="020B0609020204030204" pitchFamily="49" charset="0"/>
              </a:rPr>
              <a:t>return</a:t>
            </a:r>
            <a:r>
              <a:rPr lang="en-US" dirty="0">
                <a:solidFill>
                  <a:srgbClr val="DADADA"/>
                </a:solidFill>
                <a:latin typeface="Consolas" panose="020B0609020204030204" pitchFamily="49" charset="0"/>
              </a:rPr>
              <a:t> </a:t>
            </a:r>
            <a:r>
              <a:rPr lang="en-US" dirty="0">
                <a:solidFill>
                  <a:srgbClr val="4EC9B0"/>
                </a:solidFill>
                <a:latin typeface="Consolas" panose="020B0609020204030204" pitchFamily="49" charset="0"/>
              </a:rPr>
              <a:t>Robot</a:t>
            </a:r>
            <a:r>
              <a:rPr lang="en-US" dirty="0">
                <a:solidFill>
                  <a:srgbClr val="B4B4B4"/>
                </a:solidFill>
                <a:latin typeface="Consolas" panose="020B0609020204030204" pitchFamily="49" charset="0"/>
              </a:rPr>
              <a:t>.</a:t>
            </a:r>
            <a:r>
              <a:rPr lang="en-US" dirty="0">
                <a:solidFill>
                  <a:srgbClr val="DADADA"/>
                </a:solidFill>
                <a:latin typeface="Consolas" panose="020B0609020204030204" pitchFamily="49" charset="0"/>
              </a:rPr>
              <a:t>__counter</a:t>
            </a:r>
          </a:p>
          <a:p>
            <a:r>
              <a:rPr lang="en-US" dirty="0">
                <a:solidFill>
                  <a:srgbClr val="D8A0DF"/>
                </a:solidFill>
                <a:latin typeface="Consolas" panose="020B0609020204030204" pitchFamily="49" charset="0"/>
              </a:rPr>
              <a:t>if</a:t>
            </a:r>
            <a:r>
              <a:rPr lang="en-US" dirty="0">
                <a:solidFill>
                  <a:srgbClr val="DADADA"/>
                </a:solidFill>
                <a:latin typeface="Consolas" panose="020B0609020204030204" pitchFamily="49" charset="0"/>
              </a:rPr>
              <a:t> </a:t>
            </a:r>
            <a:r>
              <a:rPr lang="en-US" dirty="0">
                <a:solidFill>
                  <a:srgbClr val="9CDCFE"/>
                </a:solidFill>
                <a:latin typeface="Consolas" panose="020B0609020204030204" pitchFamily="49" charset="0"/>
              </a:rPr>
              <a:t>__name__</a:t>
            </a:r>
            <a:r>
              <a:rPr lang="en-US" dirty="0">
                <a:solidFill>
                  <a:srgbClr val="DADADA"/>
                </a:solidFill>
                <a:latin typeface="Consolas" panose="020B0609020204030204" pitchFamily="49" charset="0"/>
              </a:rPr>
              <a:t> </a:t>
            </a:r>
            <a:r>
              <a:rPr lang="en-US" dirty="0">
                <a:solidFill>
                  <a:srgbClr val="B4B4B4"/>
                </a:solidFill>
                <a:latin typeface="Consolas" panose="020B0609020204030204" pitchFamily="49" charset="0"/>
              </a:rPr>
              <a:t>==</a:t>
            </a:r>
            <a:r>
              <a:rPr lang="en-US" dirty="0">
                <a:solidFill>
                  <a:srgbClr val="DADADA"/>
                </a:solidFill>
                <a:latin typeface="Consolas" panose="020B0609020204030204" pitchFamily="49" charset="0"/>
              </a:rPr>
              <a:t> </a:t>
            </a:r>
            <a:r>
              <a:rPr lang="en-US" dirty="0">
                <a:solidFill>
                  <a:srgbClr val="E8C9BB"/>
                </a:solidFill>
                <a:latin typeface="Consolas" panose="020B0609020204030204" pitchFamily="49" charset="0"/>
              </a:rPr>
              <a:t>"</a:t>
            </a:r>
            <a:r>
              <a:rPr lang="en-US" dirty="0">
                <a:solidFill>
                  <a:srgbClr val="CE9178"/>
                </a:solidFill>
                <a:latin typeface="Consolas" panose="020B0609020204030204" pitchFamily="49" charset="0"/>
              </a:rPr>
              <a:t>__main__</a:t>
            </a:r>
            <a:r>
              <a:rPr lang="en-US" dirty="0">
                <a:solidFill>
                  <a:srgbClr val="E8C9BB"/>
                </a:solidFill>
                <a:latin typeface="Consolas" panose="020B0609020204030204" pitchFamily="49" charset="0"/>
              </a:rPr>
              <a:t>"</a:t>
            </a:r>
            <a:r>
              <a:rPr lang="en-US" dirty="0">
                <a:solidFill>
                  <a:srgbClr val="B4B4B4"/>
                </a:solidFill>
                <a:latin typeface="Consolas" panose="020B0609020204030204" pitchFamily="49" charset="0"/>
              </a:rPr>
              <a:t>:</a:t>
            </a:r>
            <a:endParaRPr lang="en-US" dirty="0">
              <a:solidFill>
                <a:srgbClr val="DADADA"/>
              </a:solidFill>
              <a:latin typeface="Consolas" panose="020B0609020204030204" pitchFamily="49" charset="0"/>
            </a:endParaRPr>
          </a:p>
          <a:p>
            <a:r>
              <a:rPr lang="en-US" dirty="0">
                <a:solidFill>
                  <a:srgbClr val="DADADA"/>
                </a:solidFill>
                <a:latin typeface="Consolas" panose="020B0609020204030204" pitchFamily="49" charset="0"/>
              </a:rPr>
              <a:t>    </a:t>
            </a:r>
            <a:r>
              <a:rPr lang="en-US" dirty="0">
                <a:solidFill>
                  <a:srgbClr val="DCDCAA"/>
                </a:solidFill>
                <a:latin typeface="Consolas" panose="020B0609020204030204" pitchFamily="49" charset="0"/>
              </a:rPr>
              <a:t>print</a:t>
            </a:r>
            <a:r>
              <a:rPr lang="en-US" dirty="0">
                <a:solidFill>
                  <a:srgbClr val="B4B4B4"/>
                </a:solidFill>
                <a:latin typeface="Consolas" panose="020B0609020204030204" pitchFamily="49" charset="0"/>
              </a:rPr>
              <a:t>(</a:t>
            </a:r>
            <a:r>
              <a:rPr lang="en-US" dirty="0">
                <a:solidFill>
                  <a:srgbClr val="4EC9B0"/>
                </a:solidFill>
                <a:latin typeface="Consolas" panose="020B0609020204030204" pitchFamily="49" charset="0"/>
              </a:rPr>
              <a:t>Robot</a:t>
            </a:r>
            <a:r>
              <a:rPr lang="en-US" dirty="0">
                <a:solidFill>
                  <a:srgbClr val="B4B4B4"/>
                </a:solidFill>
                <a:latin typeface="Consolas" panose="020B0609020204030204" pitchFamily="49" charset="0"/>
              </a:rPr>
              <a:t>.</a:t>
            </a:r>
            <a:r>
              <a:rPr lang="en-US" dirty="0">
                <a:solidFill>
                  <a:srgbClr val="DCDCAA"/>
                </a:solidFill>
                <a:latin typeface="Consolas" panose="020B0609020204030204" pitchFamily="49" charset="0"/>
              </a:rPr>
              <a:t>RobotInstances</a:t>
            </a:r>
            <a:r>
              <a:rPr lang="en-US" dirty="0">
                <a:solidFill>
                  <a:srgbClr val="B4B4B4"/>
                </a:solidFill>
                <a:latin typeface="Consolas" panose="020B0609020204030204" pitchFamily="49" charset="0"/>
              </a:rPr>
              <a:t>())</a:t>
            </a:r>
            <a:endParaRPr lang="en-US" dirty="0">
              <a:solidFill>
                <a:srgbClr val="DADADA"/>
              </a:solidFill>
              <a:latin typeface="Consolas" panose="020B0609020204030204" pitchFamily="49" charset="0"/>
            </a:endParaRPr>
          </a:p>
          <a:p>
            <a:r>
              <a:rPr lang="en-US" dirty="0">
                <a:solidFill>
                  <a:srgbClr val="DADADA"/>
                </a:solidFill>
                <a:latin typeface="Consolas" panose="020B0609020204030204" pitchFamily="49" charset="0"/>
              </a:rPr>
              <a:t>    </a:t>
            </a:r>
            <a:r>
              <a:rPr lang="en-US" dirty="0">
                <a:solidFill>
                  <a:srgbClr val="9CDCFE"/>
                </a:solidFill>
                <a:latin typeface="Consolas" panose="020B0609020204030204" pitchFamily="49" charset="0"/>
              </a:rPr>
              <a:t>x</a:t>
            </a:r>
            <a:r>
              <a:rPr lang="en-US" dirty="0">
                <a:solidFill>
                  <a:srgbClr val="DADADA"/>
                </a:solidFill>
                <a:latin typeface="Consolas" panose="020B0609020204030204" pitchFamily="49" charset="0"/>
              </a:rPr>
              <a:t> </a:t>
            </a:r>
            <a:r>
              <a:rPr lang="en-US" dirty="0">
                <a:solidFill>
                  <a:srgbClr val="B4B4B4"/>
                </a:solidFill>
                <a:latin typeface="Consolas" panose="020B0609020204030204" pitchFamily="49" charset="0"/>
              </a:rPr>
              <a:t>=</a:t>
            </a:r>
            <a:r>
              <a:rPr lang="en-US" dirty="0">
                <a:solidFill>
                  <a:srgbClr val="DADADA"/>
                </a:solidFill>
                <a:latin typeface="Consolas" panose="020B0609020204030204" pitchFamily="49" charset="0"/>
              </a:rPr>
              <a:t> </a:t>
            </a:r>
            <a:r>
              <a:rPr lang="en-US" dirty="0">
                <a:solidFill>
                  <a:srgbClr val="4EC9B0"/>
                </a:solidFill>
                <a:latin typeface="Consolas" panose="020B0609020204030204" pitchFamily="49" charset="0"/>
              </a:rPr>
              <a:t>Robot</a:t>
            </a:r>
            <a:r>
              <a:rPr lang="en-US" dirty="0">
                <a:solidFill>
                  <a:srgbClr val="B4B4B4"/>
                </a:solidFill>
                <a:latin typeface="Consolas" panose="020B0609020204030204" pitchFamily="49" charset="0"/>
              </a:rPr>
              <a:t>()</a:t>
            </a:r>
            <a:endParaRPr lang="en-US" dirty="0">
              <a:solidFill>
                <a:srgbClr val="DADADA"/>
              </a:solidFill>
              <a:latin typeface="Consolas" panose="020B0609020204030204" pitchFamily="49" charset="0"/>
            </a:endParaRPr>
          </a:p>
          <a:p>
            <a:r>
              <a:rPr lang="en-US" dirty="0">
                <a:solidFill>
                  <a:srgbClr val="DADADA"/>
                </a:solidFill>
                <a:latin typeface="Consolas" panose="020B0609020204030204" pitchFamily="49" charset="0"/>
              </a:rPr>
              <a:t>    </a:t>
            </a:r>
            <a:r>
              <a:rPr lang="en-US" dirty="0">
                <a:solidFill>
                  <a:srgbClr val="DCDCAA"/>
                </a:solidFill>
                <a:latin typeface="Consolas" panose="020B0609020204030204" pitchFamily="49" charset="0"/>
              </a:rPr>
              <a:t>print</a:t>
            </a:r>
            <a:r>
              <a:rPr lang="en-US" dirty="0">
                <a:solidFill>
                  <a:srgbClr val="B4B4B4"/>
                </a:solidFill>
                <a:latin typeface="Consolas" panose="020B0609020204030204" pitchFamily="49" charset="0"/>
              </a:rPr>
              <a:t>(</a:t>
            </a:r>
            <a:r>
              <a:rPr lang="en-US" dirty="0">
                <a:solidFill>
                  <a:srgbClr val="9CDCFE"/>
                </a:solidFill>
                <a:latin typeface="Consolas" panose="020B0609020204030204" pitchFamily="49" charset="0"/>
              </a:rPr>
              <a:t>x</a:t>
            </a:r>
            <a:r>
              <a:rPr lang="en-US" dirty="0">
                <a:solidFill>
                  <a:srgbClr val="B4B4B4"/>
                </a:solidFill>
                <a:latin typeface="Consolas" panose="020B0609020204030204" pitchFamily="49" charset="0"/>
              </a:rPr>
              <a:t>.</a:t>
            </a:r>
            <a:r>
              <a:rPr lang="en-US" dirty="0">
                <a:solidFill>
                  <a:srgbClr val="DCDCAA"/>
                </a:solidFill>
                <a:latin typeface="Consolas" panose="020B0609020204030204" pitchFamily="49" charset="0"/>
              </a:rPr>
              <a:t>RobotInstances</a:t>
            </a:r>
            <a:r>
              <a:rPr lang="en-US" dirty="0">
                <a:solidFill>
                  <a:srgbClr val="B4B4B4"/>
                </a:solidFill>
                <a:latin typeface="Consolas" panose="020B0609020204030204" pitchFamily="49" charset="0"/>
              </a:rPr>
              <a:t>())</a:t>
            </a:r>
            <a:endParaRPr lang="en-US" dirty="0">
              <a:solidFill>
                <a:srgbClr val="DADADA"/>
              </a:solidFill>
              <a:latin typeface="Consolas" panose="020B0609020204030204" pitchFamily="49" charset="0"/>
            </a:endParaRPr>
          </a:p>
          <a:p>
            <a:r>
              <a:rPr lang="en-US" dirty="0">
                <a:solidFill>
                  <a:srgbClr val="DADADA"/>
                </a:solidFill>
                <a:latin typeface="Consolas" panose="020B0609020204030204" pitchFamily="49" charset="0"/>
              </a:rPr>
              <a:t>    </a:t>
            </a:r>
            <a:r>
              <a:rPr lang="en-US" dirty="0">
                <a:solidFill>
                  <a:srgbClr val="9CDCFE"/>
                </a:solidFill>
                <a:latin typeface="Consolas" panose="020B0609020204030204" pitchFamily="49" charset="0"/>
              </a:rPr>
              <a:t>y</a:t>
            </a:r>
            <a:r>
              <a:rPr lang="en-US" dirty="0">
                <a:solidFill>
                  <a:srgbClr val="DADADA"/>
                </a:solidFill>
                <a:latin typeface="Consolas" panose="020B0609020204030204" pitchFamily="49" charset="0"/>
              </a:rPr>
              <a:t> </a:t>
            </a:r>
            <a:r>
              <a:rPr lang="en-US" dirty="0">
                <a:solidFill>
                  <a:srgbClr val="B4B4B4"/>
                </a:solidFill>
                <a:latin typeface="Consolas" panose="020B0609020204030204" pitchFamily="49" charset="0"/>
              </a:rPr>
              <a:t>=</a:t>
            </a:r>
            <a:r>
              <a:rPr lang="en-US" dirty="0">
                <a:solidFill>
                  <a:srgbClr val="DADADA"/>
                </a:solidFill>
                <a:latin typeface="Consolas" panose="020B0609020204030204" pitchFamily="49" charset="0"/>
              </a:rPr>
              <a:t> </a:t>
            </a:r>
            <a:r>
              <a:rPr lang="en-US" dirty="0">
                <a:solidFill>
                  <a:srgbClr val="4EC9B0"/>
                </a:solidFill>
                <a:latin typeface="Consolas" panose="020B0609020204030204" pitchFamily="49" charset="0"/>
              </a:rPr>
              <a:t>Robot</a:t>
            </a:r>
            <a:r>
              <a:rPr lang="en-US" dirty="0">
                <a:solidFill>
                  <a:srgbClr val="B4B4B4"/>
                </a:solidFill>
                <a:latin typeface="Consolas" panose="020B0609020204030204" pitchFamily="49" charset="0"/>
              </a:rPr>
              <a:t>()</a:t>
            </a:r>
            <a:endParaRPr lang="en-US" dirty="0">
              <a:solidFill>
                <a:srgbClr val="DADADA"/>
              </a:solidFill>
              <a:latin typeface="Consolas" panose="020B0609020204030204" pitchFamily="49" charset="0"/>
            </a:endParaRPr>
          </a:p>
          <a:p>
            <a:r>
              <a:rPr lang="en-US" dirty="0">
                <a:solidFill>
                  <a:srgbClr val="DADADA"/>
                </a:solidFill>
                <a:latin typeface="Consolas" panose="020B0609020204030204" pitchFamily="49" charset="0"/>
              </a:rPr>
              <a:t>    </a:t>
            </a:r>
            <a:r>
              <a:rPr lang="en-US" dirty="0">
                <a:solidFill>
                  <a:srgbClr val="DCDCAA"/>
                </a:solidFill>
                <a:latin typeface="Consolas" panose="020B0609020204030204" pitchFamily="49" charset="0"/>
              </a:rPr>
              <a:t>print</a:t>
            </a:r>
            <a:r>
              <a:rPr lang="en-US" dirty="0">
                <a:solidFill>
                  <a:srgbClr val="B4B4B4"/>
                </a:solidFill>
                <a:latin typeface="Consolas" panose="020B0609020204030204" pitchFamily="49" charset="0"/>
              </a:rPr>
              <a:t>(</a:t>
            </a:r>
            <a:r>
              <a:rPr lang="en-US" dirty="0">
                <a:solidFill>
                  <a:srgbClr val="9CDCFE"/>
                </a:solidFill>
                <a:latin typeface="Consolas" panose="020B0609020204030204" pitchFamily="49" charset="0"/>
              </a:rPr>
              <a:t>x</a:t>
            </a:r>
            <a:r>
              <a:rPr lang="en-US" dirty="0">
                <a:solidFill>
                  <a:srgbClr val="B4B4B4"/>
                </a:solidFill>
                <a:latin typeface="Consolas" panose="020B0609020204030204" pitchFamily="49" charset="0"/>
              </a:rPr>
              <a:t>.</a:t>
            </a:r>
            <a:r>
              <a:rPr lang="en-US" dirty="0">
                <a:solidFill>
                  <a:srgbClr val="DCDCAA"/>
                </a:solidFill>
                <a:latin typeface="Consolas" panose="020B0609020204030204" pitchFamily="49" charset="0"/>
              </a:rPr>
              <a:t>RobotInstances</a:t>
            </a:r>
            <a:r>
              <a:rPr lang="en-US" dirty="0">
                <a:solidFill>
                  <a:srgbClr val="B4B4B4"/>
                </a:solidFill>
                <a:latin typeface="Consolas" panose="020B0609020204030204" pitchFamily="49" charset="0"/>
              </a:rPr>
              <a:t>())</a:t>
            </a:r>
            <a:endParaRPr lang="en-US" dirty="0">
              <a:solidFill>
                <a:srgbClr val="DADADA"/>
              </a:solidFill>
              <a:latin typeface="Consolas" panose="020B0609020204030204" pitchFamily="49" charset="0"/>
            </a:endParaRPr>
          </a:p>
          <a:p>
            <a:r>
              <a:rPr lang="en-US" dirty="0">
                <a:solidFill>
                  <a:srgbClr val="DADADA"/>
                </a:solidFill>
                <a:latin typeface="Consolas" panose="020B0609020204030204" pitchFamily="49" charset="0"/>
              </a:rPr>
              <a:t>    </a:t>
            </a:r>
            <a:r>
              <a:rPr lang="en-US" dirty="0">
                <a:solidFill>
                  <a:srgbClr val="DCDCAA"/>
                </a:solidFill>
                <a:latin typeface="Consolas" panose="020B0609020204030204" pitchFamily="49" charset="0"/>
              </a:rPr>
              <a:t>print</a:t>
            </a:r>
            <a:r>
              <a:rPr lang="en-US" dirty="0">
                <a:solidFill>
                  <a:srgbClr val="B4B4B4"/>
                </a:solidFill>
                <a:latin typeface="Consolas" panose="020B0609020204030204" pitchFamily="49" charset="0"/>
              </a:rPr>
              <a:t>(</a:t>
            </a:r>
            <a:r>
              <a:rPr lang="en-US" dirty="0">
                <a:solidFill>
                  <a:srgbClr val="4EC9B0"/>
                </a:solidFill>
                <a:latin typeface="Consolas" panose="020B0609020204030204" pitchFamily="49" charset="0"/>
              </a:rPr>
              <a:t>Robot</a:t>
            </a:r>
            <a:r>
              <a:rPr lang="en-US" dirty="0">
                <a:solidFill>
                  <a:srgbClr val="B4B4B4"/>
                </a:solidFill>
                <a:latin typeface="Consolas" panose="020B0609020204030204" pitchFamily="49" charset="0"/>
              </a:rPr>
              <a:t>.</a:t>
            </a:r>
            <a:r>
              <a:rPr lang="en-US" dirty="0">
                <a:solidFill>
                  <a:srgbClr val="DCDCAA"/>
                </a:solidFill>
                <a:latin typeface="Consolas" panose="020B0609020204030204" pitchFamily="49" charset="0"/>
              </a:rPr>
              <a:t>RobotInstances</a:t>
            </a:r>
            <a:r>
              <a:rPr lang="en-US" dirty="0">
                <a:solidFill>
                  <a:srgbClr val="B4B4B4"/>
                </a:solidFill>
                <a:latin typeface="Consolas" panose="020B0609020204030204" pitchFamily="49" charset="0"/>
              </a:rPr>
              <a:t>())</a:t>
            </a:r>
            <a:endParaRPr lang="en-US" b="0" dirty="0">
              <a:solidFill>
                <a:srgbClr val="DADADA"/>
              </a:solidFill>
              <a:effectLst/>
              <a:latin typeface="Consolas" panose="020B0609020204030204" pitchFamily="49" charset="0"/>
            </a:endParaRPr>
          </a:p>
        </p:txBody>
      </p:sp>
      <p:sp>
        <p:nvSpPr>
          <p:cNvPr id="4" name="Rectangle 3"/>
          <p:cNvSpPr/>
          <p:nvPr/>
        </p:nvSpPr>
        <p:spPr>
          <a:xfrm>
            <a:off x="698500" y="464334"/>
            <a:ext cx="10439400" cy="954107"/>
          </a:xfrm>
          <a:prstGeom prst="rect">
            <a:avLst/>
          </a:prstGeom>
        </p:spPr>
        <p:txBody>
          <a:bodyPr wrap="square">
            <a:spAutoFit/>
          </a:bodyPr>
          <a:lstStyle/>
          <a:p>
            <a:pPr algn="ctr" rtl="1"/>
            <a:r>
              <a:rPr lang="fa-IR" sz="2800" dirty="0" smtClean="0">
                <a:solidFill>
                  <a:schemeClr val="bg1"/>
                </a:solidFill>
                <a:latin typeface="+mj-lt"/>
              </a:rPr>
              <a:t>بنابراین ما بدنبال راهی هستیم که بتوانیم یک متد را از طریق نام کلاس و نام نمونه‌ها فراخوانی کنیم، این در واقع </a:t>
            </a:r>
            <a:r>
              <a:rPr lang="en-US" sz="2800" dirty="0" smtClean="0">
                <a:solidFill>
                  <a:schemeClr val="accent2"/>
                </a:solidFill>
                <a:latin typeface="+mj-lt"/>
              </a:rPr>
              <a:t>static method</a:t>
            </a:r>
            <a:r>
              <a:rPr lang="fa-IR" sz="2800" dirty="0" smtClean="0">
                <a:solidFill>
                  <a:schemeClr val="accent2"/>
                </a:solidFill>
                <a:latin typeface="+mj-lt"/>
              </a:rPr>
              <a:t> </a:t>
            </a:r>
            <a:r>
              <a:rPr lang="fa-IR" sz="2800" dirty="0" smtClean="0">
                <a:solidFill>
                  <a:schemeClr val="bg1"/>
                </a:solidFill>
                <a:latin typeface="+mj-lt"/>
              </a:rPr>
              <a:t>است.</a:t>
            </a:r>
          </a:p>
        </p:txBody>
      </p:sp>
      <p:sp>
        <p:nvSpPr>
          <p:cNvPr id="5" name="Rectangle 4"/>
          <p:cNvSpPr/>
          <p:nvPr/>
        </p:nvSpPr>
        <p:spPr>
          <a:xfrm>
            <a:off x="6819550" y="2964934"/>
            <a:ext cx="2747868" cy="523220"/>
          </a:xfrm>
          <a:prstGeom prst="rect">
            <a:avLst/>
          </a:prstGeom>
        </p:spPr>
        <p:txBody>
          <a:bodyPr wrap="none">
            <a:spAutoFit/>
          </a:bodyPr>
          <a:lstStyle/>
          <a:p>
            <a:r>
              <a:rPr lang="en-US" sz="2800" dirty="0" smtClean="0">
                <a:solidFill>
                  <a:srgbClr val="B4B4B4"/>
                </a:solidFill>
                <a:latin typeface="Consolas" panose="020B0609020204030204" pitchFamily="49" charset="0"/>
              </a:rPr>
              <a:t>@</a:t>
            </a:r>
            <a:r>
              <a:rPr lang="en-US" sz="2800" dirty="0">
                <a:solidFill>
                  <a:schemeClr val="accent2"/>
                </a:solidFill>
                <a:latin typeface="Consolas" panose="020B0609020204030204" pitchFamily="49" charset="0"/>
              </a:rPr>
              <a:t>staticmethod</a:t>
            </a:r>
          </a:p>
        </p:txBody>
      </p:sp>
      <p:pic>
        <p:nvPicPr>
          <p:cNvPr id="6" name="Picture 5"/>
          <p:cNvPicPr>
            <a:picLocks noChangeAspect="1"/>
          </p:cNvPicPr>
          <p:nvPr/>
        </p:nvPicPr>
        <p:blipFill>
          <a:blip r:embed="rId2"/>
          <a:stretch>
            <a:fillRect/>
          </a:stretch>
        </p:blipFill>
        <p:spPr>
          <a:xfrm>
            <a:off x="6094325" y="4359862"/>
            <a:ext cx="1247949" cy="1409897"/>
          </a:xfrm>
          <a:prstGeom prst="rect">
            <a:avLst/>
          </a:prstGeom>
        </p:spPr>
      </p:pic>
    </p:spTree>
    <p:extLst>
      <p:ext uri="{BB962C8B-B14F-4D97-AF65-F5344CB8AC3E}">
        <p14:creationId xmlns:p14="http://schemas.microsoft.com/office/powerpoint/2010/main" val="53580922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10114" y="2604477"/>
            <a:ext cx="6096000" cy="707886"/>
          </a:xfrm>
          <a:prstGeom prst="rect">
            <a:avLst/>
          </a:prstGeom>
        </p:spPr>
        <p:txBody>
          <a:bodyPr>
            <a:spAutoFit/>
          </a:bodyPr>
          <a:lstStyle/>
          <a:p>
            <a:pPr algn="ctr"/>
            <a:r>
              <a:rPr lang="en-US" sz="4000" dirty="0">
                <a:latin typeface="Open Sans" pitchFamily="2" charset="0"/>
                <a:ea typeface="Open Sans" pitchFamily="2" charset="0"/>
                <a:cs typeface="Open Sans" pitchFamily="2" charset="0"/>
              </a:rPr>
              <a:t>Class </a:t>
            </a:r>
            <a:r>
              <a:rPr lang="en-US" sz="4000" dirty="0" smtClean="0">
                <a:latin typeface="Open Sans" pitchFamily="2" charset="0"/>
                <a:ea typeface="Open Sans" pitchFamily="2" charset="0"/>
                <a:cs typeface="Open Sans" pitchFamily="2" charset="0"/>
              </a:rPr>
              <a:t>Methods</a:t>
            </a:r>
            <a:endParaRPr lang="en-US" sz="2000" dirty="0">
              <a:solidFill>
                <a:schemeClr val="accent2"/>
              </a:solidFill>
              <a:latin typeface="+mj-lt"/>
            </a:endParaRPr>
          </a:p>
        </p:txBody>
      </p:sp>
    </p:spTree>
    <p:extLst>
      <p:ext uri="{BB962C8B-B14F-4D97-AF65-F5344CB8AC3E}">
        <p14:creationId xmlns:p14="http://schemas.microsoft.com/office/powerpoint/2010/main" val="1549979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18995" y="2066735"/>
            <a:ext cx="6154009" cy="2724530"/>
          </a:xfrm>
          <a:prstGeom prst="rect">
            <a:avLst/>
          </a:prstGeom>
        </p:spPr>
      </p:pic>
    </p:spTree>
    <p:extLst>
      <p:ext uri="{BB962C8B-B14F-4D97-AF65-F5344CB8AC3E}">
        <p14:creationId xmlns:p14="http://schemas.microsoft.com/office/powerpoint/2010/main" val="1675303854"/>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Rectangle 1"/>
          <p:cNvSpPr/>
          <p:nvPr/>
        </p:nvSpPr>
        <p:spPr>
          <a:xfrm>
            <a:off x="381000" y="434190"/>
            <a:ext cx="8020050" cy="6124754"/>
          </a:xfrm>
          <a:prstGeom prst="rect">
            <a:avLst/>
          </a:prstGeom>
          <a:ln>
            <a:solidFill>
              <a:schemeClr val="bg1"/>
            </a:solidFill>
          </a:ln>
        </p:spPr>
        <p:txBody>
          <a:bodyPr wrap="square">
            <a:spAutoFit/>
          </a:bodyPr>
          <a:lstStyle/>
          <a:p>
            <a:r>
              <a:rPr lang="en-US" sz="2800" dirty="0">
                <a:solidFill>
                  <a:srgbClr val="569CD6"/>
                </a:solidFill>
                <a:latin typeface="Consolas" panose="020B0609020204030204" pitchFamily="49" charset="0"/>
              </a:rPr>
              <a:t>class</a:t>
            </a:r>
            <a:r>
              <a:rPr lang="en-US" sz="2800" dirty="0">
                <a:solidFill>
                  <a:srgbClr val="DADADA"/>
                </a:solidFill>
                <a:latin typeface="Consolas" panose="020B0609020204030204" pitchFamily="49" charset="0"/>
              </a:rPr>
              <a:t> </a:t>
            </a:r>
            <a:r>
              <a:rPr lang="en-US" sz="2800" dirty="0">
                <a:solidFill>
                  <a:srgbClr val="4EC9B0"/>
                </a:solidFill>
                <a:latin typeface="Consolas" panose="020B0609020204030204" pitchFamily="49" charset="0"/>
              </a:rPr>
              <a:t>Robot</a:t>
            </a:r>
            <a:r>
              <a:rPr lang="en-US" sz="2800" dirty="0">
                <a:solidFill>
                  <a:srgbClr val="B4B4B4"/>
                </a:solidFill>
                <a:latin typeface="Consolas" panose="020B0609020204030204" pitchFamily="49" charset="0"/>
              </a:rPr>
              <a:t>:</a:t>
            </a:r>
            <a:endParaRPr lang="en-US" sz="2800" dirty="0">
              <a:solidFill>
                <a:srgbClr val="DADADA"/>
              </a:solidFill>
              <a:latin typeface="Consolas" panose="020B0609020204030204" pitchFamily="49" charset="0"/>
            </a:endParaRPr>
          </a:p>
          <a:p>
            <a:r>
              <a:rPr lang="en-US" sz="2800" dirty="0">
                <a:solidFill>
                  <a:srgbClr val="DADADA"/>
                </a:solidFill>
                <a:latin typeface="Consolas" panose="020B0609020204030204" pitchFamily="49" charset="0"/>
              </a:rPr>
              <a:t>    __counter </a:t>
            </a:r>
            <a:r>
              <a:rPr lang="en-US" sz="2800" dirty="0">
                <a:solidFill>
                  <a:srgbClr val="B4B4B4"/>
                </a:solidFill>
                <a:latin typeface="Consolas" panose="020B0609020204030204" pitchFamily="49" charset="0"/>
              </a:rPr>
              <a:t>=</a:t>
            </a:r>
            <a:r>
              <a:rPr lang="en-US" sz="2800" dirty="0">
                <a:solidFill>
                  <a:srgbClr val="DADADA"/>
                </a:solidFill>
                <a:latin typeface="Consolas" panose="020B0609020204030204" pitchFamily="49" charset="0"/>
              </a:rPr>
              <a:t> </a:t>
            </a:r>
            <a:r>
              <a:rPr lang="en-US" sz="2800" dirty="0">
                <a:solidFill>
                  <a:srgbClr val="B5CEA8"/>
                </a:solidFill>
                <a:latin typeface="Consolas" panose="020B0609020204030204" pitchFamily="49" charset="0"/>
              </a:rPr>
              <a:t>0</a:t>
            </a:r>
            <a:endParaRPr lang="en-US" sz="2800" dirty="0">
              <a:solidFill>
                <a:srgbClr val="DADADA"/>
              </a:solidFill>
              <a:latin typeface="Consolas" panose="020B0609020204030204" pitchFamily="49" charset="0"/>
            </a:endParaRPr>
          </a:p>
          <a:p>
            <a:r>
              <a:rPr lang="en-US" sz="2800" dirty="0">
                <a:solidFill>
                  <a:srgbClr val="DADADA"/>
                </a:solidFill>
                <a:latin typeface="Consolas" panose="020B0609020204030204" pitchFamily="49" charset="0"/>
              </a:rPr>
              <a:t>    </a:t>
            </a:r>
            <a:r>
              <a:rPr lang="en-US" sz="2800" noProof="1" smtClean="0">
                <a:solidFill>
                  <a:srgbClr val="569CD6"/>
                </a:solidFill>
                <a:latin typeface="Consolas" panose="020B0609020204030204" pitchFamily="49" charset="0"/>
              </a:rPr>
              <a:t>def</a:t>
            </a:r>
            <a:r>
              <a:rPr lang="en-US" sz="2800" dirty="0" smtClean="0">
                <a:solidFill>
                  <a:srgbClr val="DADADA"/>
                </a:solidFill>
                <a:latin typeface="Consolas" panose="020B0609020204030204" pitchFamily="49" charset="0"/>
              </a:rPr>
              <a:t> </a:t>
            </a:r>
            <a:r>
              <a:rPr lang="en-US" sz="2800" dirty="0">
                <a:solidFill>
                  <a:srgbClr val="DCDCAA"/>
                </a:solidFill>
                <a:latin typeface="Consolas" panose="020B0609020204030204" pitchFamily="49" charset="0"/>
              </a:rPr>
              <a:t>__init__</a:t>
            </a:r>
            <a:r>
              <a:rPr lang="en-US" sz="2800" dirty="0">
                <a:solidFill>
                  <a:srgbClr val="B4B4B4"/>
                </a:solidFill>
                <a:latin typeface="Consolas" panose="020B0609020204030204" pitchFamily="49" charset="0"/>
              </a:rPr>
              <a:t>(</a:t>
            </a:r>
            <a:r>
              <a:rPr lang="en-US" sz="2800" dirty="0">
                <a:solidFill>
                  <a:srgbClr val="9A9A9A"/>
                </a:solidFill>
                <a:latin typeface="Consolas" panose="020B0609020204030204" pitchFamily="49" charset="0"/>
              </a:rPr>
              <a:t>self</a:t>
            </a:r>
            <a:r>
              <a:rPr lang="en-US" sz="2800" dirty="0">
                <a:solidFill>
                  <a:srgbClr val="B4B4B4"/>
                </a:solidFill>
                <a:latin typeface="Consolas" panose="020B0609020204030204" pitchFamily="49" charset="0"/>
              </a:rPr>
              <a:t>):</a:t>
            </a:r>
            <a:endParaRPr lang="en-US" sz="2800" dirty="0">
              <a:solidFill>
                <a:srgbClr val="DADADA"/>
              </a:solidFill>
              <a:latin typeface="Consolas" panose="020B0609020204030204" pitchFamily="49" charset="0"/>
            </a:endParaRPr>
          </a:p>
          <a:p>
            <a:r>
              <a:rPr lang="en-US" sz="2800" dirty="0">
                <a:solidFill>
                  <a:srgbClr val="DADADA"/>
                </a:solidFill>
                <a:latin typeface="Consolas" panose="020B0609020204030204" pitchFamily="49" charset="0"/>
              </a:rPr>
              <a:t>        </a:t>
            </a:r>
            <a:r>
              <a:rPr lang="en-US" sz="2800" dirty="0">
                <a:solidFill>
                  <a:srgbClr val="4EC9B0"/>
                </a:solidFill>
                <a:latin typeface="Consolas" panose="020B0609020204030204" pitchFamily="49" charset="0"/>
              </a:rPr>
              <a:t>type</a:t>
            </a:r>
            <a:r>
              <a:rPr lang="en-US" sz="2800" dirty="0">
                <a:solidFill>
                  <a:srgbClr val="B4B4B4"/>
                </a:solidFill>
                <a:latin typeface="Consolas" panose="020B0609020204030204" pitchFamily="49" charset="0"/>
              </a:rPr>
              <a:t>(</a:t>
            </a:r>
            <a:r>
              <a:rPr lang="en-US" sz="2800" dirty="0">
                <a:solidFill>
                  <a:srgbClr val="9A9A9A"/>
                </a:solidFill>
                <a:latin typeface="Consolas" panose="020B0609020204030204" pitchFamily="49" charset="0"/>
              </a:rPr>
              <a:t>self</a:t>
            </a:r>
            <a:r>
              <a:rPr lang="en-US" sz="2800" dirty="0">
                <a:solidFill>
                  <a:srgbClr val="B4B4B4"/>
                </a:solidFill>
                <a:latin typeface="Consolas" panose="020B0609020204030204" pitchFamily="49" charset="0"/>
              </a:rPr>
              <a:t>).</a:t>
            </a:r>
            <a:r>
              <a:rPr lang="en-US" sz="2800" dirty="0">
                <a:solidFill>
                  <a:srgbClr val="DADADA"/>
                </a:solidFill>
                <a:latin typeface="Consolas" panose="020B0609020204030204" pitchFamily="49" charset="0"/>
              </a:rPr>
              <a:t>__counter </a:t>
            </a:r>
            <a:r>
              <a:rPr lang="en-US" sz="2800" dirty="0">
                <a:solidFill>
                  <a:srgbClr val="B4B4B4"/>
                </a:solidFill>
                <a:latin typeface="Consolas" panose="020B0609020204030204" pitchFamily="49" charset="0"/>
              </a:rPr>
              <a:t>+=</a:t>
            </a:r>
            <a:r>
              <a:rPr lang="en-US" sz="2800" dirty="0">
                <a:solidFill>
                  <a:srgbClr val="DADADA"/>
                </a:solidFill>
                <a:latin typeface="Consolas" panose="020B0609020204030204" pitchFamily="49" charset="0"/>
              </a:rPr>
              <a:t> </a:t>
            </a:r>
            <a:r>
              <a:rPr lang="en-US" sz="2800" dirty="0">
                <a:solidFill>
                  <a:srgbClr val="B5CEA8"/>
                </a:solidFill>
                <a:latin typeface="Consolas" panose="020B0609020204030204" pitchFamily="49" charset="0"/>
              </a:rPr>
              <a:t>1</a:t>
            </a:r>
            <a:endParaRPr lang="en-US" sz="2800" dirty="0">
              <a:solidFill>
                <a:srgbClr val="DADADA"/>
              </a:solidFill>
              <a:latin typeface="Consolas" panose="020B0609020204030204" pitchFamily="49" charset="0"/>
            </a:endParaRPr>
          </a:p>
          <a:p>
            <a:r>
              <a:rPr lang="en-US" sz="2800" dirty="0">
                <a:solidFill>
                  <a:srgbClr val="DADADA"/>
                </a:solidFill>
                <a:latin typeface="Consolas" panose="020B0609020204030204" pitchFamily="49" charset="0"/>
              </a:rPr>
              <a:t>    </a:t>
            </a:r>
            <a:r>
              <a:rPr lang="en-US" sz="2800" dirty="0">
                <a:solidFill>
                  <a:srgbClr val="B4B4B4"/>
                </a:solidFill>
                <a:latin typeface="Consolas" panose="020B0609020204030204" pitchFamily="49" charset="0"/>
              </a:rPr>
              <a:t>@</a:t>
            </a:r>
            <a:r>
              <a:rPr lang="en-US" sz="2800" dirty="0">
                <a:solidFill>
                  <a:srgbClr val="4EC9B0"/>
                </a:solidFill>
                <a:latin typeface="Consolas" panose="020B0609020204030204" pitchFamily="49" charset="0"/>
              </a:rPr>
              <a:t>classmethod</a:t>
            </a:r>
            <a:endParaRPr lang="en-US" sz="2800" dirty="0">
              <a:solidFill>
                <a:srgbClr val="DADADA"/>
              </a:solidFill>
              <a:latin typeface="Consolas" panose="020B0609020204030204" pitchFamily="49" charset="0"/>
            </a:endParaRPr>
          </a:p>
          <a:p>
            <a:r>
              <a:rPr lang="en-US" sz="2800" dirty="0">
                <a:solidFill>
                  <a:srgbClr val="DADADA"/>
                </a:solidFill>
                <a:latin typeface="Consolas" panose="020B0609020204030204" pitchFamily="49" charset="0"/>
              </a:rPr>
              <a:t>    </a:t>
            </a:r>
            <a:r>
              <a:rPr lang="en-US" sz="2800" dirty="0">
                <a:solidFill>
                  <a:srgbClr val="569CD6"/>
                </a:solidFill>
                <a:latin typeface="Consolas" panose="020B0609020204030204" pitchFamily="49" charset="0"/>
              </a:rPr>
              <a:t>def</a:t>
            </a:r>
            <a:r>
              <a:rPr lang="en-US" sz="2800" dirty="0">
                <a:solidFill>
                  <a:srgbClr val="DADADA"/>
                </a:solidFill>
                <a:latin typeface="Consolas" panose="020B0609020204030204" pitchFamily="49" charset="0"/>
              </a:rPr>
              <a:t> </a:t>
            </a:r>
            <a:r>
              <a:rPr lang="en-US" sz="2800" dirty="0">
                <a:solidFill>
                  <a:srgbClr val="DCDCAA"/>
                </a:solidFill>
                <a:latin typeface="Consolas" panose="020B0609020204030204" pitchFamily="49" charset="0"/>
              </a:rPr>
              <a:t>RobotInstances</a:t>
            </a:r>
            <a:r>
              <a:rPr lang="en-US" sz="2800" dirty="0">
                <a:solidFill>
                  <a:srgbClr val="B4B4B4"/>
                </a:solidFill>
                <a:latin typeface="Consolas" panose="020B0609020204030204" pitchFamily="49" charset="0"/>
              </a:rPr>
              <a:t>(</a:t>
            </a:r>
            <a:r>
              <a:rPr lang="en-US" sz="2800" dirty="0">
                <a:solidFill>
                  <a:srgbClr val="9A9A9A"/>
                </a:solidFill>
                <a:latin typeface="Consolas" panose="020B0609020204030204" pitchFamily="49" charset="0"/>
              </a:rPr>
              <a:t>cls</a:t>
            </a:r>
            <a:r>
              <a:rPr lang="en-US" sz="2800" dirty="0">
                <a:solidFill>
                  <a:srgbClr val="B4B4B4"/>
                </a:solidFill>
                <a:latin typeface="Consolas" panose="020B0609020204030204" pitchFamily="49" charset="0"/>
              </a:rPr>
              <a:t>):</a:t>
            </a:r>
            <a:endParaRPr lang="en-US" sz="2800" dirty="0">
              <a:solidFill>
                <a:srgbClr val="DADADA"/>
              </a:solidFill>
              <a:latin typeface="Consolas" panose="020B0609020204030204" pitchFamily="49" charset="0"/>
            </a:endParaRPr>
          </a:p>
          <a:p>
            <a:r>
              <a:rPr lang="en-US" sz="2800" dirty="0">
                <a:solidFill>
                  <a:srgbClr val="DADADA"/>
                </a:solidFill>
                <a:latin typeface="Consolas" panose="020B0609020204030204" pitchFamily="49" charset="0"/>
              </a:rPr>
              <a:t>        </a:t>
            </a:r>
            <a:r>
              <a:rPr lang="en-US" sz="2800" dirty="0">
                <a:solidFill>
                  <a:srgbClr val="D8A0DF"/>
                </a:solidFill>
                <a:latin typeface="Consolas" panose="020B0609020204030204" pitchFamily="49" charset="0"/>
              </a:rPr>
              <a:t>return</a:t>
            </a:r>
            <a:r>
              <a:rPr lang="en-US" sz="2800" dirty="0">
                <a:solidFill>
                  <a:srgbClr val="DADADA"/>
                </a:solidFill>
                <a:latin typeface="Consolas" panose="020B0609020204030204" pitchFamily="49" charset="0"/>
              </a:rPr>
              <a:t> </a:t>
            </a:r>
            <a:r>
              <a:rPr lang="en-US" sz="2800" dirty="0">
                <a:solidFill>
                  <a:srgbClr val="9A9A9A"/>
                </a:solidFill>
                <a:latin typeface="Consolas" panose="020B0609020204030204" pitchFamily="49" charset="0"/>
              </a:rPr>
              <a:t>cls</a:t>
            </a:r>
            <a:r>
              <a:rPr lang="en-US" sz="2800" dirty="0">
                <a:solidFill>
                  <a:srgbClr val="B4B4B4"/>
                </a:solidFill>
                <a:latin typeface="Consolas" panose="020B0609020204030204" pitchFamily="49" charset="0"/>
              </a:rPr>
              <a:t>,</a:t>
            </a:r>
            <a:r>
              <a:rPr lang="en-US" sz="2800" dirty="0">
                <a:solidFill>
                  <a:srgbClr val="DADADA"/>
                </a:solidFill>
                <a:latin typeface="Consolas" panose="020B0609020204030204" pitchFamily="49" charset="0"/>
              </a:rPr>
              <a:t> </a:t>
            </a:r>
            <a:r>
              <a:rPr lang="en-US" sz="2800" dirty="0">
                <a:solidFill>
                  <a:srgbClr val="4EC9B0"/>
                </a:solidFill>
                <a:latin typeface="Consolas" panose="020B0609020204030204" pitchFamily="49" charset="0"/>
              </a:rPr>
              <a:t>Robot</a:t>
            </a:r>
            <a:r>
              <a:rPr lang="en-US" sz="2800" dirty="0">
                <a:solidFill>
                  <a:srgbClr val="B4B4B4"/>
                </a:solidFill>
                <a:latin typeface="Consolas" panose="020B0609020204030204" pitchFamily="49" charset="0"/>
              </a:rPr>
              <a:t>.</a:t>
            </a:r>
            <a:r>
              <a:rPr lang="en-US" sz="2800" dirty="0">
                <a:solidFill>
                  <a:srgbClr val="DADADA"/>
                </a:solidFill>
                <a:latin typeface="Consolas" panose="020B0609020204030204" pitchFamily="49" charset="0"/>
              </a:rPr>
              <a:t>__counter</a:t>
            </a:r>
          </a:p>
          <a:p>
            <a:r>
              <a:rPr lang="en-US" sz="2800" dirty="0">
                <a:solidFill>
                  <a:srgbClr val="D8A0DF"/>
                </a:solidFill>
                <a:latin typeface="Consolas" panose="020B0609020204030204" pitchFamily="49" charset="0"/>
              </a:rPr>
              <a:t>if</a:t>
            </a:r>
            <a:r>
              <a:rPr lang="en-US" sz="2800" dirty="0">
                <a:solidFill>
                  <a:srgbClr val="DADADA"/>
                </a:solidFill>
                <a:latin typeface="Consolas" panose="020B0609020204030204" pitchFamily="49" charset="0"/>
              </a:rPr>
              <a:t> </a:t>
            </a:r>
            <a:r>
              <a:rPr lang="en-US" sz="2800" dirty="0">
                <a:solidFill>
                  <a:srgbClr val="9CDCFE"/>
                </a:solidFill>
                <a:latin typeface="Consolas" panose="020B0609020204030204" pitchFamily="49" charset="0"/>
              </a:rPr>
              <a:t>__name__</a:t>
            </a:r>
            <a:r>
              <a:rPr lang="en-US" sz="2800" dirty="0">
                <a:solidFill>
                  <a:srgbClr val="DADADA"/>
                </a:solidFill>
                <a:latin typeface="Consolas" panose="020B0609020204030204" pitchFamily="49" charset="0"/>
              </a:rPr>
              <a:t> </a:t>
            </a:r>
            <a:r>
              <a:rPr lang="en-US" sz="2800" dirty="0">
                <a:solidFill>
                  <a:srgbClr val="B4B4B4"/>
                </a:solidFill>
                <a:latin typeface="Consolas" panose="020B0609020204030204" pitchFamily="49" charset="0"/>
              </a:rPr>
              <a:t>==</a:t>
            </a:r>
            <a:r>
              <a:rPr lang="en-US" sz="2800" dirty="0">
                <a:solidFill>
                  <a:srgbClr val="DADADA"/>
                </a:solidFill>
                <a:latin typeface="Consolas" panose="020B0609020204030204" pitchFamily="49" charset="0"/>
              </a:rPr>
              <a:t> </a:t>
            </a:r>
            <a:r>
              <a:rPr lang="en-US" sz="2800" dirty="0">
                <a:solidFill>
                  <a:srgbClr val="E8C9BB"/>
                </a:solidFill>
                <a:latin typeface="Consolas" panose="020B0609020204030204" pitchFamily="49" charset="0"/>
              </a:rPr>
              <a:t>"</a:t>
            </a:r>
            <a:r>
              <a:rPr lang="en-US" sz="2800" dirty="0">
                <a:solidFill>
                  <a:srgbClr val="CE9178"/>
                </a:solidFill>
                <a:latin typeface="Consolas" panose="020B0609020204030204" pitchFamily="49" charset="0"/>
              </a:rPr>
              <a:t>__main__</a:t>
            </a:r>
            <a:r>
              <a:rPr lang="en-US" sz="2800" dirty="0">
                <a:solidFill>
                  <a:srgbClr val="E8C9BB"/>
                </a:solidFill>
                <a:latin typeface="Consolas" panose="020B0609020204030204" pitchFamily="49" charset="0"/>
              </a:rPr>
              <a:t>"</a:t>
            </a:r>
            <a:r>
              <a:rPr lang="en-US" sz="2800" dirty="0">
                <a:solidFill>
                  <a:srgbClr val="B4B4B4"/>
                </a:solidFill>
                <a:latin typeface="Consolas" panose="020B0609020204030204" pitchFamily="49" charset="0"/>
              </a:rPr>
              <a:t>:</a:t>
            </a:r>
            <a:endParaRPr lang="en-US" sz="2800" dirty="0">
              <a:solidFill>
                <a:srgbClr val="DADADA"/>
              </a:solidFill>
              <a:latin typeface="Consolas" panose="020B0609020204030204" pitchFamily="49" charset="0"/>
            </a:endParaRPr>
          </a:p>
          <a:p>
            <a:r>
              <a:rPr lang="en-US" sz="2800" dirty="0">
                <a:solidFill>
                  <a:srgbClr val="DADADA"/>
                </a:solidFill>
                <a:latin typeface="Consolas" panose="020B0609020204030204" pitchFamily="49" charset="0"/>
              </a:rPr>
              <a:t>    </a:t>
            </a:r>
            <a:r>
              <a:rPr lang="en-US" sz="2800" dirty="0">
                <a:solidFill>
                  <a:srgbClr val="DCDCAA"/>
                </a:solidFill>
                <a:latin typeface="Consolas" panose="020B0609020204030204" pitchFamily="49" charset="0"/>
              </a:rPr>
              <a:t>print</a:t>
            </a:r>
            <a:r>
              <a:rPr lang="en-US" sz="2800" dirty="0">
                <a:solidFill>
                  <a:srgbClr val="B4B4B4"/>
                </a:solidFill>
                <a:latin typeface="Consolas" panose="020B0609020204030204" pitchFamily="49" charset="0"/>
              </a:rPr>
              <a:t>(</a:t>
            </a:r>
            <a:r>
              <a:rPr lang="en-US" sz="2800" dirty="0">
                <a:solidFill>
                  <a:srgbClr val="4EC9B0"/>
                </a:solidFill>
                <a:latin typeface="Consolas" panose="020B0609020204030204" pitchFamily="49" charset="0"/>
              </a:rPr>
              <a:t>Robot</a:t>
            </a:r>
            <a:r>
              <a:rPr lang="en-US" sz="2800" dirty="0">
                <a:solidFill>
                  <a:srgbClr val="B4B4B4"/>
                </a:solidFill>
                <a:latin typeface="Consolas" panose="020B0609020204030204" pitchFamily="49" charset="0"/>
              </a:rPr>
              <a:t>.</a:t>
            </a:r>
            <a:r>
              <a:rPr lang="en-US" sz="2800" dirty="0">
                <a:solidFill>
                  <a:srgbClr val="DCDCAA"/>
                </a:solidFill>
                <a:latin typeface="Consolas" panose="020B0609020204030204" pitchFamily="49" charset="0"/>
              </a:rPr>
              <a:t>RobotInstances</a:t>
            </a:r>
            <a:r>
              <a:rPr lang="en-US" sz="2800" dirty="0">
                <a:solidFill>
                  <a:srgbClr val="B4B4B4"/>
                </a:solidFill>
                <a:latin typeface="Consolas" panose="020B0609020204030204" pitchFamily="49" charset="0"/>
              </a:rPr>
              <a:t>())</a:t>
            </a:r>
            <a:endParaRPr lang="en-US" sz="2800" dirty="0">
              <a:solidFill>
                <a:srgbClr val="DADADA"/>
              </a:solidFill>
              <a:latin typeface="Consolas" panose="020B0609020204030204" pitchFamily="49" charset="0"/>
            </a:endParaRPr>
          </a:p>
          <a:p>
            <a:r>
              <a:rPr lang="en-US" sz="2800" dirty="0">
                <a:solidFill>
                  <a:srgbClr val="DADADA"/>
                </a:solidFill>
                <a:latin typeface="Consolas" panose="020B0609020204030204" pitchFamily="49" charset="0"/>
              </a:rPr>
              <a:t>    </a:t>
            </a:r>
            <a:r>
              <a:rPr lang="en-US" sz="2800" dirty="0">
                <a:solidFill>
                  <a:srgbClr val="9CDCFE"/>
                </a:solidFill>
                <a:latin typeface="Consolas" panose="020B0609020204030204" pitchFamily="49" charset="0"/>
              </a:rPr>
              <a:t>x</a:t>
            </a:r>
            <a:r>
              <a:rPr lang="en-US" sz="2800" dirty="0">
                <a:solidFill>
                  <a:srgbClr val="DADADA"/>
                </a:solidFill>
                <a:latin typeface="Consolas" panose="020B0609020204030204" pitchFamily="49" charset="0"/>
              </a:rPr>
              <a:t> </a:t>
            </a:r>
            <a:r>
              <a:rPr lang="en-US" sz="2800" dirty="0">
                <a:solidFill>
                  <a:srgbClr val="B4B4B4"/>
                </a:solidFill>
                <a:latin typeface="Consolas" panose="020B0609020204030204" pitchFamily="49" charset="0"/>
              </a:rPr>
              <a:t>=</a:t>
            </a:r>
            <a:r>
              <a:rPr lang="en-US" sz="2800" dirty="0">
                <a:solidFill>
                  <a:srgbClr val="DADADA"/>
                </a:solidFill>
                <a:latin typeface="Consolas" panose="020B0609020204030204" pitchFamily="49" charset="0"/>
              </a:rPr>
              <a:t> </a:t>
            </a:r>
            <a:r>
              <a:rPr lang="en-US" sz="2800" dirty="0">
                <a:solidFill>
                  <a:srgbClr val="4EC9B0"/>
                </a:solidFill>
                <a:latin typeface="Consolas" panose="020B0609020204030204" pitchFamily="49" charset="0"/>
              </a:rPr>
              <a:t>Robot</a:t>
            </a:r>
            <a:r>
              <a:rPr lang="en-US" sz="2800" dirty="0">
                <a:solidFill>
                  <a:srgbClr val="B4B4B4"/>
                </a:solidFill>
                <a:latin typeface="Consolas" panose="020B0609020204030204" pitchFamily="49" charset="0"/>
              </a:rPr>
              <a:t>()</a:t>
            </a:r>
            <a:endParaRPr lang="en-US" sz="2800" dirty="0">
              <a:solidFill>
                <a:srgbClr val="DADADA"/>
              </a:solidFill>
              <a:latin typeface="Consolas" panose="020B0609020204030204" pitchFamily="49" charset="0"/>
            </a:endParaRPr>
          </a:p>
          <a:p>
            <a:r>
              <a:rPr lang="en-US" sz="2800" dirty="0">
                <a:solidFill>
                  <a:srgbClr val="DADADA"/>
                </a:solidFill>
                <a:latin typeface="Consolas" panose="020B0609020204030204" pitchFamily="49" charset="0"/>
              </a:rPr>
              <a:t>    </a:t>
            </a:r>
            <a:r>
              <a:rPr lang="en-US" sz="2800" dirty="0">
                <a:solidFill>
                  <a:srgbClr val="DCDCAA"/>
                </a:solidFill>
                <a:latin typeface="Consolas" panose="020B0609020204030204" pitchFamily="49" charset="0"/>
              </a:rPr>
              <a:t>print</a:t>
            </a:r>
            <a:r>
              <a:rPr lang="en-US" sz="2800" dirty="0">
                <a:solidFill>
                  <a:srgbClr val="B4B4B4"/>
                </a:solidFill>
                <a:latin typeface="Consolas" panose="020B0609020204030204" pitchFamily="49" charset="0"/>
              </a:rPr>
              <a:t>(</a:t>
            </a:r>
            <a:r>
              <a:rPr lang="en-US" sz="2800" dirty="0">
                <a:solidFill>
                  <a:srgbClr val="9CDCFE"/>
                </a:solidFill>
                <a:latin typeface="Consolas" panose="020B0609020204030204" pitchFamily="49" charset="0"/>
              </a:rPr>
              <a:t>x</a:t>
            </a:r>
            <a:r>
              <a:rPr lang="en-US" sz="2800" dirty="0">
                <a:solidFill>
                  <a:srgbClr val="B4B4B4"/>
                </a:solidFill>
                <a:latin typeface="Consolas" panose="020B0609020204030204" pitchFamily="49" charset="0"/>
              </a:rPr>
              <a:t>.</a:t>
            </a:r>
            <a:r>
              <a:rPr lang="en-US" sz="2800" dirty="0">
                <a:solidFill>
                  <a:srgbClr val="DCDCAA"/>
                </a:solidFill>
                <a:latin typeface="Consolas" panose="020B0609020204030204" pitchFamily="49" charset="0"/>
              </a:rPr>
              <a:t>RobotInstances</a:t>
            </a:r>
            <a:r>
              <a:rPr lang="en-US" sz="2800" dirty="0">
                <a:solidFill>
                  <a:srgbClr val="B4B4B4"/>
                </a:solidFill>
                <a:latin typeface="Consolas" panose="020B0609020204030204" pitchFamily="49" charset="0"/>
              </a:rPr>
              <a:t>())</a:t>
            </a:r>
            <a:endParaRPr lang="en-US" sz="2800" dirty="0">
              <a:solidFill>
                <a:srgbClr val="DADADA"/>
              </a:solidFill>
              <a:latin typeface="Consolas" panose="020B0609020204030204" pitchFamily="49" charset="0"/>
            </a:endParaRPr>
          </a:p>
          <a:p>
            <a:r>
              <a:rPr lang="en-US" sz="2800" dirty="0">
                <a:solidFill>
                  <a:srgbClr val="DADADA"/>
                </a:solidFill>
                <a:latin typeface="Consolas" panose="020B0609020204030204" pitchFamily="49" charset="0"/>
              </a:rPr>
              <a:t>    </a:t>
            </a:r>
            <a:r>
              <a:rPr lang="en-US" sz="2800" dirty="0">
                <a:solidFill>
                  <a:srgbClr val="9CDCFE"/>
                </a:solidFill>
                <a:latin typeface="Consolas" panose="020B0609020204030204" pitchFamily="49" charset="0"/>
              </a:rPr>
              <a:t>y</a:t>
            </a:r>
            <a:r>
              <a:rPr lang="en-US" sz="2800" dirty="0">
                <a:solidFill>
                  <a:srgbClr val="DADADA"/>
                </a:solidFill>
                <a:latin typeface="Consolas" panose="020B0609020204030204" pitchFamily="49" charset="0"/>
              </a:rPr>
              <a:t> </a:t>
            </a:r>
            <a:r>
              <a:rPr lang="en-US" sz="2800" dirty="0">
                <a:solidFill>
                  <a:srgbClr val="B4B4B4"/>
                </a:solidFill>
                <a:latin typeface="Consolas" panose="020B0609020204030204" pitchFamily="49" charset="0"/>
              </a:rPr>
              <a:t>=</a:t>
            </a:r>
            <a:r>
              <a:rPr lang="en-US" sz="2800" dirty="0">
                <a:solidFill>
                  <a:srgbClr val="DADADA"/>
                </a:solidFill>
                <a:latin typeface="Consolas" panose="020B0609020204030204" pitchFamily="49" charset="0"/>
              </a:rPr>
              <a:t> </a:t>
            </a:r>
            <a:r>
              <a:rPr lang="en-US" sz="2800" dirty="0">
                <a:solidFill>
                  <a:srgbClr val="4EC9B0"/>
                </a:solidFill>
                <a:latin typeface="Consolas" panose="020B0609020204030204" pitchFamily="49" charset="0"/>
              </a:rPr>
              <a:t>Robot</a:t>
            </a:r>
            <a:r>
              <a:rPr lang="en-US" sz="2800" dirty="0">
                <a:solidFill>
                  <a:srgbClr val="B4B4B4"/>
                </a:solidFill>
                <a:latin typeface="Consolas" panose="020B0609020204030204" pitchFamily="49" charset="0"/>
              </a:rPr>
              <a:t>()</a:t>
            </a:r>
            <a:endParaRPr lang="en-US" sz="2800" dirty="0">
              <a:solidFill>
                <a:srgbClr val="DADADA"/>
              </a:solidFill>
              <a:latin typeface="Consolas" panose="020B0609020204030204" pitchFamily="49" charset="0"/>
            </a:endParaRPr>
          </a:p>
          <a:p>
            <a:r>
              <a:rPr lang="en-US" sz="2800" dirty="0">
                <a:solidFill>
                  <a:srgbClr val="DADADA"/>
                </a:solidFill>
                <a:latin typeface="Consolas" panose="020B0609020204030204" pitchFamily="49" charset="0"/>
              </a:rPr>
              <a:t>    </a:t>
            </a:r>
            <a:r>
              <a:rPr lang="en-US" sz="2800" dirty="0">
                <a:solidFill>
                  <a:srgbClr val="DCDCAA"/>
                </a:solidFill>
                <a:latin typeface="Consolas" panose="020B0609020204030204" pitchFamily="49" charset="0"/>
              </a:rPr>
              <a:t>print</a:t>
            </a:r>
            <a:r>
              <a:rPr lang="en-US" sz="2800" dirty="0">
                <a:solidFill>
                  <a:srgbClr val="B4B4B4"/>
                </a:solidFill>
                <a:latin typeface="Consolas" panose="020B0609020204030204" pitchFamily="49" charset="0"/>
              </a:rPr>
              <a:t>(</a:t>
            </a:r>
            <a:r>
              <a:rPr lang="en-US" sz="2800" dirty="0">
                <a:solidFill>
                  <a:srgbClr val="9CDCFE"/>
                </a:solidFill>
                <a:latin typeface="Consolas" panose="020B0609020204030204" pitchFamily="49" charset="0"/>
              </a:rPr>
              <a:t>x</a:t>
            </a:r>
            <a:r>
              <a:rPr lang="en-US" sz="2800" dirty="0">
                <a:solidFill>
                  <a:srgbClr val="B4B4B4"/>
                </a:solidFill>
                <a:latin typeface="Consolas" panose="020B0609020204030204" pitchFamily="49" charset="0"/>
              </a:rPr>
              <a:t>.</a:t>
            </a:r>
            <a:r>
              <a:rPr lang="en-US" sz="2800" dirty="0">
                <a:solidFill>
                  <a:srgbClr val="DCDCAA"/>
                </a:solidFill>
                <a:latin typeface="Consolas" panose="020B0609020204030204" pitchFamily="49" charset="0"/>
              </a:rPr>
              <a:t>RobotInstances</a:t>
            </a:r>
            <a:r>
              <a:rPr lang="en-US" sz="2800" dirty="0">
                <a:solidFill>
                  <a:srgbClr val="B4B4B4"/>
                </a:solidFill>
                <a:latin typeface="Consolas" panose="020B0609020204030204" pitchFamily="49" charset="0"/>
              </a:rPr>
              <a:t>())</a:t>
            </a:r>
            <a:endParaRPr lang="en-US" sz="2800" dirty="0">
              <a:solidFill>
                <a:srgbClr val="DADADA"/>
              </a:solidFill>
              <a:latin typeface="Consolas" panose="020B0609020204030204" pitchFamily="49" charset="0"/>
            </a:endParaRPr>
          </a:p>
          <a:p>
            <a:r>
              <a:rPr lang="en-US" sz="2800" dirty="0">
                <a:solidFill>
                  <a:srgbClr val="DADADA"/>
                </a:solidFill>
                <a:latin typeface="Consolas" panose="020B0609020204030204" pitchFamily="49" charset="0"/>
              </a:rPr>
              <a:t>    </a:t>
            </a:r>
            <a:r>
              <a:rPr lang="en-US" sz="2800" dirty="0">
                <a:solidFill>
                  <a:srgbClr val="DCDCAA"/>
                </a:solidFill>
                <a:latin typeface="Consolas" panose="020B0609020204030204" pitchFamily="49" charset="0"/>
              </a:rPr>
              <a:t>print</a:t>
            </a:r>
            <a:r>
              <a:rPr lang="en-US" sz="2800" dirty="0">
                <a:solidFill>
                  <a:srgbClr val="B4B4B4"/>
                </a:solidFill>
                <a:latin typeface="Consolas" panose="020B0609020204030204" pitchFamily="49" charset="0"/>
              </a:rPr>
              <a:t>(</a:t>
            </a:r>
            <a:r>
              <a:rPr lang="en-US" sz="2800" dirty="0">
                <a:solidFill>
                  <a:srgbClr val="4EC9B0"/>
                </a:solidFill>
                <a:latin typeface="Consolas" panose="020B0609020204030204" pitchFamily="49" charset="0"/>
              </a:rPr>
              <a:t>Robot</a:t>
            </a:r>
            <a:r>
              <a:rPr lang="en-US" sz="2800" dirty="0">
                <a:solidFill>
                  <a:srgbClr val="B4B4B4"/>
                </a:solidFill>
                <a:latin typeface="Consolas" panose="020B0609020204030204" pitchFamily="49" charset="0"/>
              </a:rPr>
              <a:t>.</a:t>
            </a:r>
            <a:r>
              <a:rPr lang="en-US" sz="2800" dirty="0">
                <a:solidFill>
                  <a:srgbClr val="DCDCAA"/>
                </a:solidFill>
                <a:latin typeface="Consolas" panose="020B0609020204030204" pitchFamily="49" charset="0"/>
              </a:rPr>
              <a:t>RobotInstances</a:t>
            </a:r>
            <a:r>
              <a:rPr lang="en-US" sz="2800" dirty="0">
                <a:solidFill>
                  <a:srgbClr val="B4B4B4"/>
                </a:solidFill>
                <a:latin typeface="Consolas" panose="020B0609020204030204" pitchFamily="49" charset="0"/>
              </a:rPr>
              <a:t>())</a:t>
            </a:r>
            <a:endParaRPr lang="en-US" sz="2800" b="0" dirty="0">
              <a:solidFill>
                <a:srgbClr val="DADADA"/>
              </a:solidFill>
              <a:effectLst/>
              <a:latin typeface="Consolas" panose="020B0609020204030204" pitchFamily="49" charset="0"/>
            </a:endParaRPr>
          </a:p>
        </p:txBody>
      </p:sp>
      <p:pic>
        <p:nvPicPr>
          <p:cNvPr id="4" name="Picture 3"/>
          <p:cNvPicPr>
            <a:picLocks noChangeAspect="1"/>
          </p:cNvPicPr>
          <p:nvPr/>
        </p:nvPicPr>
        <p:blipFill>
          <a:blip r:embed="rId2"/>
          <a:stretch>
            <a:fillRect/>
          </a:stretch>
        </p:blipFill>
        <p:spPr>
          <a:xfrm>
            <a:off x="8458200" y="5206205"/>
            <a:ext cx="3515216" cy="1352739"/>
          </a:xfrm>
          <a:prstGeom prst="rect">
            <a:avLst/>
          </a:prstGeom>
        </p:spPr>
      </p:pic>
      <p:sp>
        <p:nvSpPr>
          <p:cNvPr id="6" name="Rectangle 5"/>
          <p:cNvSpPr/>
          <p:nvPr/>
        </p:nvSpPr>
        <p:spPr>
          <a:xfrm>
            <a:off x="8883393" y="4001571"/>
            <a:ext cx="3156208" cy="646331"/>
          </a:xfrm>
          <a:prstGeom prst="rect">
            <a:avLst/>
          </a:prstGeom>
        </p:spPr>
        <p:txBody>
          <a:bodyPr wrap="square">
            <a:spAutoFit/>
          </a:bodyPr>
          <a:lstStyle/>
          <a:p>
            <a:pPr algn="r" rtl="1"/>
            <a:r>
              <a:rPr lang="fa-IR" dirty="0" smtClean="0">
                <a:solidFill>
                  <a:schemeClr val="bg1"/>
                </a:solidFill>
                <a:latin typeface="+mj-lt"/>
              </a:rPr>
              <a:t>در </a:t>
            </a:r>
            <a:r>
              <a:rPr lang="en-US" dirty="0">
                <a:solidFill>
                  <a:srgbClr val="FFC000"/>
                </a:solidFill>
              </a:rPr>
              <a:t>factory </a:t>
            </a:r>
            <a:r>
              <a:rPr lang="en-US" dirty="0" smtClean="0">
                <a:solidFill>
                  <a:srgbClr val="FFC000"/>
                </a:solidFill>
              </a:rPr>
              <a:t>methods</a:t>
            </a:r>
            <a:r>
              <a:rPr lang="fa-IR" dirty="0" smtClean="0">
                <a:solidFill>
                  <a:srgbClr val="FFC000"/>
                </a:solidFill>
              </a:rPr>
              <a:t> </a:t>
            </a:r>
            <a:r>
              <a:rPr lang="fa-IR" dirty="0" smtClean="0">
                <a:solidFill>
                  <a:schemeClr val="bg1"/>
                </a:solidFill>
              </a:rPr>
              <a:t>استفاده می‌شود.</a:t>
            </a:r>
            <a:endParaRPr lang="en-US" dirty="0">
              <a:solidFill>
                <a:schemeClr val="bg1"/>
              </a:solidFill>
              <a:latin typeface="+mj-lt"/>
            </a:endParaRPr>
          </a:p>
        </p:txBody>
      </p:sp>
    </p:spTree>
    <p:extLst>
      <p:ext uri="{BB962C8B-B14F-4D97-AF65-F5344CB8AC3E}">
        <p14:creationId xmlns:p14="http://schemas.microsoft.com/office/powerpoint/2010/main" val="172113287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Rectangle 1"/>
          <p:cNvSpPr/>
          <p:nvPr/>
        </p:nvSpPr>
        <p:spPr>
          <a:xfrm>
            <a:off x="206828" y="940677"/>
            <a:ext cx="8020050" cy="5632311"/>
          </a:xfrm>
          <a:prstGeom prst="rect">
            <a:avLst/>
          </a:prstGeom>
          <a:ln>
            <a:solidFill>
              <a:schemeClr val="bg1"/>
            </a:solidFill>
          </a:ln>
        </p:spPr>
        <p:txBody>
          <a:bodyPr wrap="square">
            <a:spAutoFit/>
          </a:bodyPr>
          <a:lstStyle/>
          <a:p>
            <a:r>
              <a:rPr lang="en-US" sz="2000" dirty="0">
                <a:solidFill>
                  <a:srgbClr val="D8A0DF"/>
                </a:solidFill>
                <a:latin typeface="Consolas" panose="020B0609020204030204" pitchFamily="49" charset="0"/>
              </a:rPr>
              <a:t>class</a:t>
            </a:r>
            <a:r>
              <a:rPr lang="en-US" sz="2000" dirty="0">
                <a:solidFill>
                  <a:srgbClr val="DADADA"/>
                </a:solidFill>
                <a:latin typeface="Consolas" panose="020B0609020204030204" pitchFamily="49" charset="0"/>
              </a:rPr>
              <a:t> </a:t>
            </a:r>
            <a:r>
              <a:rPr lang="en-US" sz="2000" dirty="0" err="1">
                <a:solidFill>
                  <a:srgbClr val="4EC9B0"/>
                </a:solidFill>
                <a:latin typeface="Consolas" panose="020B0609020204030204" pitchFamily="49" charset="0"/>
              </a:rPr>
              <a:t>BaseClass</a:t>
            </a:r>
            <a:r>
              <a:rPr lang="en-US" sz="2000" dirty="0">
                <a:solidFill>
                  <a:srgbClr val="4EC9B0"/>
                </a:solidFill>
                <a:latin typeface="Consolas" panose="020B0609020204030204" pitchFamily="49" charset="0"/>
              </a:rPr>
              <a:t>:</a:t>
            </a:r>
            <a:endParaRPr lang="en-US" sz="2000" dirty="0">
              <a:solidFill>
                <a:srgbClr val="DADADA"/>
              </a:solidFill>
              <a:latin typeface="Consolas" panose="020B0609020204030204" pitchFamily="49" charset="0"/>
            </a:endParaRPr>
          </a:p>
          <a:p>
            <a:r>
              <a:rPr lang="en-US" sz="2000" dirty="0">
                <a:solidFill>
                  <a:srgbClr val="DADADA"/>
                </a:solidFill>
                <a:latin typeface="Consolas" panose="020B0609020204030204" pitchFamily="49" charset="0"/>
              </a:rPr>
              <a:t>    </a:t>
            </a:r>
            <a:r>
              <a:rPr lang="en-US" sz="2000" dirty="0">
                <a:solidFill>
                  <a:srgbClr val="B4B4B4"/>
                </a:solidFill>
                <a:latin typeface="Consolas" panose="020B0609020204030204" pitchFamily="49" charset="0"/>
              </a:rPr>
              <a:t>@</a:t>
            </a:r>
            <a:r>
              <a:rPr lang="en-US" sz="2000" dirty="0">
                <a:solidFill>
                  <a:srgbClr val="9CDCFE"/>
                </a:solidFill>
                <a:latin typeface="Consolas" panose="020B0609020204030204" pitchFamily="49" charset="0"/>
              </a:rPr>
              <a:t>classmethod</a:t>
            </a:r>
            <a:endParaRPr lang="en-US" sz="2000" dirty="0">
              <a:solidFill>
                <a:srgbClr val="DADADA"/>
              </a:solidFill>
              <a:latin typeface="Consolas" panose="020B0609020204030204" pitchFamily="49" charset="0"/>
            </a:endParaRPr>
          </a:p>
          <a:p>
            <a:r>
              <a:rPr lang="en-US" sz="2000" dirty="0">
                <a:solidFill>
                  <a:srgbClr val="DADADA"/>
                </a:solidFill>
                <a:latin typeface="Consolas" panose="020B0609020204030204" pitchFamily="49" charset="0"/>
              </a:rPr>
              <a:t>    </a:t>
            </a:r>
            <a:r>
              <a:rPr lang="en-US" sz="2000" dirty="0">
                <a:solidFill>
                  <a:srgbClr val="D8A0DF"/>
                </a:solidFill>
                <a:latin typeface="Consolas" panose="020B0609020204030204" pitchFamily="49" charset="0"/>
              </a:rPr>
              <a:t>def</a:t>
            </a:r>
            <a:r>
              <a:rPr lang="en-US" sz="2000" dirty="0">
                <a:solidFill>
                  <a:srgbClr val="DADADA"/>
                </a:solidFill>
                <a:latin typeface="Consolas" panose="020B0609020204030204" pitchFamily="49" charset="0"/>
              </a:rPr>
              <a:t> </a:t>
            </a:r>
            <a:r>
              <a:rPr lang="en-US" sz="2000" dirty="0" err="1">
                <a:solidFill>
                  <a:srgbClr val="DCDCAA"/>
                </a:solidFill>
                <a:latin typeface="Consolas" panose="020B0609020204030204" pitchFamily="49" charset="0"/>
              </a:rPr>
              <a:t>class_method</a:t>
            </a:r>
            <a:r>
              <a:rPr lang="en-US" sz="2000" dirty="0">
                <a:solidFill>
                  <a:srgbClr val="B4B4B4"/>
                </a:solidFill>
                <a:latin typeface="Consolas" panose="020B0609020204030204" pitchFamily="49" charset="0"/>
              </a:rPr>
              <a:t>(</a:t>
            </a:r>
            <a:r>
              <a:rPr lang="en-US" sz="2000" dirty="0">
                <a:solidFill>
                  <a:srgbClr val="9A9A9A"/>
                </a:solidFill>
                <a:latin typeface="Consolas" panose="020B0609020204030204" pitchFamily="49" charset="0"/>
              </a:rPr>
              <a:t>cls</a:t>
            </a:r>
            <a:r>
              <a:rPr lang="en-US" sz="2000" dirty="0">
                <a:solidFill>
                  <a:srgbClr val="B4B4B4"/>
                </a:solidFill>
                <a:latin typeface="Consolas" panose="020B0609020204030204" pitchFamily="49" charset="0"/>
              </a:rPr>
              <a:t>):</a:t>
            </a:r>
            <a:endParaRPr lang="en-US" sz="2000" dirty="0">
              <a:solidFill>
                <a:srgbClr val="DADADA"/>
              </a:solidFill>
              <a:latin typeface="Consolas" panose="020B0609020204030204" pitchFamily="49" charset="0"/>
            </a:endParaRPr>
          </a:p>
          <a:p>
            <a:r>
              <a:rPr lang="en-US" sz="2000" dirty="0">
                <a:solidFill>
                  <a:srgbClr val="DADADA"/>
                </a:solidFill>
                <a:latin typeface="Consolas" panose="020B0609020204030204" pitchFamily="49" charset="0"/>
              </a:rPr>
              <a:t>        </a:t>
            </a:r>
            <a:r>
              <a:rPr lang="en-US" sz="2000" dirty="0">
                <a:solidFill>
                  <a:srgbClr val="DCDCAA"/>
                </a:solidFill>
                <a:latin typeface="Consolas" panose="020B0609020204030204" pitchFamily="49" charset="0"/>
              </a:rPr>
              <a:t>print</a:t>
            </a:r>
            <a:r>
              <a:rPr lang="en-US" sz="2000" dirty="0">
                <a:solidFill>
                  <a:srgbClr val="B4B4B4"/>
                </a:solidFill>
                <a:latin typeface="Consolas" panose="020B0609020204030204" pitchFamily="49" charset="0"/>
              </a:rPr>
              <a:t>(</a:t>
            </a:r>
            <a:r>
              <a:rPr lang="en-US" sz="2000" dirty="0" err="1">
                <a:solidFill>
                  <a:srgbClr val="DADADA"/>
                </a:solidFill>
                <a:latin typeface="Consolas" panose="020B0609020204030204" pitchFamily="49" charset="0"/>
              </a:rPr>
              <a:t>f</a:t>
            </a:r>
            <a:r>
              <a:rPr lang="en-US" sz="2000" dirty="0" err="1">
                <a:solidFill>
                  <a:srgbClr val="E8C9BB"/>
                </a:solidFill>
                <a:latin typeface="Consolas" panose="020B0609020204030204" pitchFamily="49" charset="0"/>
              </a:rPr>
              <a:t>"</a:t>
            </a:r>
            <a:r>
              <a:rPr lang="en-US" sz="2000" dirty="0" err="1">
                <a:solidFill>
                  <a:srgbClr val="CE9178"/>
                </a:solidFill>
                <a:latin typeface="Consolas" panose="020B0609020204030204" pitchFamily="49" charset="0"/>
              </a:rPr>
              <a:t>BaseClass</a:t>
            </a:r>
            <a:r>
              <a:rPr lang="en-US" sz="2000" dirty="0">
                <a:solidFill>
                  <a:srgbClr val="CE9178"/>
                </a:solidFill>
                <a:latin typeface="Consolas" panose="020B0609020204030204" pitchFamily="49" charset="0"/>
              </a:rPr>
              <a:t> class method in {</a:t>
            </a:r>
            <a:r>
              <a:rPr lang="en-US" sz="2000" dirty="0" err="1">
                <a:solidFill>
                  <a:srgbClr val="CE9178"/>
                </a:solidFill>
                <a:latin typeface="Consolas" panose="020B0609020204030204" pitchFamily="49" charset="0"/>
              </a:rPr>
              <a:t>cls.__name</a:t>
            </a:r>
            <a:r>
              <a:rPr lang="en-US" sz="2000" dirty="0">
                <a:solidFill>
                  <a:srgbClr val="CE9178"/>
                </a:solidFill>
                <a:latin typeface="Consolas" panose="020B0609020204030204" pitchFamily="49" charset="0"/>
              </a:rPr>
              <a:t>__}</a:t>
            </a:r>
            <a:r>
              <a:rPr lang="en-US" sz="2000" dirty="0">
                <a:solidFill>
                  <a:srgbClr val="E8C9BB"/>
                </a:solidFill>
                <a:latin typeface="Consolas" panose="020B0609020204030204" pitchFamily="49" charset="0"/>
              </a:rPr>
              <a:t>"</a:t>
            </a:r>
            <a:r>
              <a:rPr lang="en-US" sz="2000" dirty="0">
                <a:solidFill>
                  <a:srgbClr val="B4B4B4"/>
                </a:solidFill>
                <a:latin typeface="Consolas" panose="020B0609020204030204" pitchFamily="49" charset="0"/>
              </a:rPr>
              <a:t>)</a:t>
            </a:r>
            <a:endParaRPr lang="en-US" sz="2000" dirty="0">
              <a:solidFill>
                <a:srgbClr val="DADADA"/>
              </a:solidFill>
              <a:latin typeface="Consolas" panose="020B0609020204030204" pitchFamily="49" charset="0"/>
            </a:endParaRPr>
          </a:p>
          <a:p>
            <a:r>
              <a:rPr lang="en-US" sz="2000" dirty="0">
                <a:solidFill>
                  <a:srgbClr val="DADADA"/>
                </a:solidFill>
                <a:latin typeface="Consolas" panose="020B0609020204030204" pitchFamily="49" charset="0"/>
              </a:rPr>
              <a:t/>
            </a:r>
            <a:br>
              <a:rPr lang="en-US" sz="2000" dirty="0">
                <a:solidFill>
                  <a:srgbClr val="DADADA"/>
                </a:solidFill>
                <a:latin typeface="Consolas" panose="020B0609020204030204" pitchFamily="49" charset="0"/>
              </a:rPr>
            </a:br>
            <a:r>
              <a:rPr lang="en-US" sz="2000" dirty="0">
                <a:solidFill>
                  <a:srgbClr val="D8A0DF"/>
                </a:solidFill>
                <a:latin typeface="Consolas" panose="020B0609020204030204" pitchFamily="49" charset="0"/>
              </a:rPr>
              <a:t>class</a:t>
            </a:r>
            <a:r>
              <a:rPr lang="en-US" sz="2000" dirty="0">
                <a:solidFill>
                  <a:srgbClr val="DADADA"/>
                </a:solidFill>
                <a:latin typeface="Consolas" panose="020B0609020204030204" pitchFamily="49" charset="0"/>
              </a:rPr>
              <a:t> </a:t>
            </a:r>
            <a:r>
              <a:rPr lang="en-US" sz="2000" dirty="0" err="1">
                <a:solidFill>
                  <a:srgbClr val="4EC9B0"/>
                </a:solidFill>
                <a:latin typeface="Consolas" panose="020B0609020204030204" pitchFamily="49" charset="0"/>
              </a:rPr>
              <a:t>DerivedClass</a:t>
            </a:r>
            <a:r>
              <a:rPr lang="en-US" sz="2000" dirty="0">
                <a:solidFill>
                  <a:srgbClr val="B4B4B4"/>
                </a:solidFill>
                <a:latin typeface="Consolas" panose="020B0609020204030204" pitchFamily="49" charset="0"/>
              </a:rPr>
              <a:t>(</a:t>
            </a:r>
            <a:r>
              <a:rPr lang="en-US" sz="2000" dirty="0" err="1">
                <a:solidFill>
                  <a:srgbClr val="C8C8C8"/>
                </a:solidFill>
                <a:latin typeface="Consolas" panose="020B0609020204030204" pitchFamily="49" charset="0"/>
              </a:rPr>
              <a:t>BaseClass</a:t>
            </a:r>
            <a:r>
              <a:rPr lang="en-US" sz="2000" dirty="0">
                <a:solidFill>
                  <a:srgbClr val="B4B4B4"/>
                </a:solidFill>
                <a:latin typeface="Consolas" panose="020B0609020204030204" pitchFamily="49" charset="0"/>
              </a:rPr>
              <a:t>):</a:t>
            </a:r>
            <a:endParaRPr lang="en-US" sz="2000" dirty="0">
              <a:solidFill>
                <a:srgbClr val="DADADA"/>
              </a:solidFill>
              <a:latin typeface="Consolas" panose="020B0609020204030204" pitchFamily="49" charset="0"/>
            </a:endParaRPr>
          </a:p>
          <a:p>
            <a:r>
              <a:rPr lang="en-US" sz="2000" dirty="0">
                <a:solidFill>
                  <a:srgbClr val="DADADA"/>
                </a:solidFill>
                <a:latin typeface="Consolas" panose="020B0609020204030204" pitchFamily="49" charset="0"/>
              </a:rPr>
              <a:t>    </a:t>
            </a:r>
            <a:r>
              <a:rPr lang="en-US" sz="2000" dirty="0">
                <a:solidFill>
                  <a:srgbClr val="B4B4B4"/>
                </a:solidFill>
                <a:latin typeface="Consolas" panose="020B0609020204030204" pitchFamily="49" charset="0"/>
              </a:rPr>
              <a:t>@</a:t>
            </a:r>
            <a:r>
              <a:rPr lang="en-US" sz="2000" dirty="0">
                <a:solidFill>
                  <a:srgbClr val="9CDCFE"/>
                </a:solidFill>
                <a:latin typeface="Consolas" panose="020B0609020204030204" pitchFamily="49" charset="0"/>
              </a:rPr>
              <a:t>classmethod</a:t>
            </a:r>
            <a:endParaRPr lang="en-US" sz="2000" dirty="0">
              <a:solidFill>
                <a:srgbClr val="DADADA"/>
              </a:solidFill>
              <a:latin typeface="Consolas" panose="020B0609020204030204" pitchFamily="49" charset="0"/>
            </a:endParaRPr>
          </a:p>
          <a:p>
            <a:r>
              <a:rPr lang="en-US" sz="2000" dirty="0">
                <a:solidFill>
                  <a:srgbClr val="DADADA"/>
                </a:solidFill>
                <a:latin typeface="Consolas" panose="020B0609020204030204" pitchFamily="49" charset="0"/>
              </a:rPr>
              <a:t>    </a:t>
            </a:r>
            <a:r>
              <a:rPr lang="en-US" sz="2000" dirty="0">
                <a:solidFill>
                  <a:srgbClr val="D8A0DF"/>
                </a:solidFill>
                <a:latin typeface="Consolas" panose="020B0609020204030204" pitchFamily="49" charset="0"/>
              </a:rPr>
              <a:t>def</a:t>
            </a:r>
            <a:r>
              <a:rPr lang="en-US" sz="2000" dirty="0">
                <a:solidFill>
                  <a:srgbClr val="DADADA"/>
                </a:solidFill>
                <a:latin typeface="Consolas" panose="020B0609020204030204" pitchFamily="49" charset="0"/>
              </a:rPr>
              <a:t> </a:t>
            </a:r>
            <a:r>
              <a:rPr lang="en-US" sz="2000" dirty="0" err="1">
                <a:solidFill>
                  <a:srgbClr val="DCDCAA"/>
                </a:solidFill>
                <a:latin typeface="Consolas" panose="020B0609020204030204" pitchFamily="49" charset="0"/>
              </a:rPr>
              <a:t>class_method</a:t>
            </a:r>
            <a:r>
              <a:rPr lang="en-US" sz="2000" dirty="0">
                <a:solidFill>
                  <a:srgbClr val="B4B4B4"/>
                </a:solidFill>
                <a:latin typeface="Consolas" panose="020B0609020204030204" pitchFamily="49" charset="0"/>
              </a:rPr>
              <a:t>(</a:t>
            </a:r>
            <a:r>
              <a:rPr lang="en-US" sz="2000" dirty="0">
                <a:solidFill>
                  <a:srgbClr val="9A9A9A"/>
                </a:solidFill>
                <a:latin typeface="Consolas" panose="020B0609020204030204" pitchFamily="49" charset="0"/>
              </a:rPr>
              <a:t>cls</a:t>
            </a:r>
            <a:r>
              <a:rPr lang="en-US" sz="2000" dirty="0">
                <a:solidFill>
                  <a:srgbClr val="B4B4B4"/>
                </a:solidFill>
                <a:latin typeface="Consolas" panose="020B0609020204030204" pitchFamily="49" charset="0"/>
              </a:rPr>
              <a:t>):</a:t>
            </a:r>
            <a:endParaRPr lang="en-US" sz="2000" dirty="0">
              <a:solidFill>
                <a:srgbClr val="DADADA"/>
              </a:solidFill>
              <a:latin typeface="Consolas" panose="020B0609020204030204" pitchFamily="49" charset="0"/>
            </a:endParaRPr>
          </a:p>
          <a:p>
            <a:r>
              <a:rPr lang="en-US" sz="2000" dirty="0">
                <a:solidFill>
                  <a:srgbClr val="DADADA"/>
                </a:solidFill>
                <a:latin typeface="Consolas" panose="020B0609020204030204" pitchFamily="49" charset="0"/>
              </a:rPr>
              <a:t>        </a:t>
            </a:r>
            <a:r>
              <a:rPr lang="en-US" sz="2000" dirty="0">
                <a:solidFill>
                  <a:srgbClr val="D8A0DF"/>
                </a:solidFill>
                <a:latin typeface="Consolas" panose="020B0609020204030204" pitchFamily="49" charset="0"/>
              </a:rPr>
              <a:t>super</a:t>
            </a:r>
            <a:r>
              <a:rPr lang="en-US" sz="2000" dirty="0">
                <a:solidFill>
                  <a:srgbClr val="B4B4B4"/>
                </a:solidFill>
                <a:latin typeface="Consolas" panose="020B0609020204030204" pitchFamily="49" charset="0"/>
              </a:rPr>
              <a:t>().</a:t>
            </a:r>
            <a:r>
              <a:rPr lang="en-US" sz="2000" dirty="0" err="1">
                <a:solidFill>
                  <a:srgbClr val="DADADA"/>
                </a:solidFill>
                <a:latin typeface="Consolas" panose="020B0609020204030204" pitchFamily="49" charset="0"/>
              </a:rPr>
              <a:t>class_method</a:t>
            </a:r>
            <a:r>
              <a:rPr lang="en-US" sz="2000" dirty="0">
                <a:solidFill>
                  <a:srgbClr val="B4B4B4"/>
                </a:solidFill>
                <a:latin typeface="Consolas" panose="020B0609020204030204" pitchFamily="49" charset="0"/>
              </a:rPr>
              <a:t>()</a:t>
            </a:r>
            <a:r>
              <a:rPr lang="en-US" sz="2000" dirty="0">
                <a:solidFill>
                  <a:srgbClr val="DADADA"/>
                </a:solidFill>
                <a:latin typeface="Consolas" panose="020B0609020204030204" pitchFamily="49" charset="0"/>
              </a:rPr>
              <a:t>  </a:t>
            </a:r>
            <a:r>
              <a:rPr lang="en-US" sz="2000" dirty="0">
                <a:solidFill>
                  <a:srgbClr val="57A64A"/>
                </a:solidFill>
                <a:latin typeface="Consolas" panose="020B0609020204030204" pitchFamily="49" charset="0"/>
              </a:rPr>
              <a:t># Calling the class method of the base class</a:t>
            </a:r>
            <a:endParaRPr lang="en-US" sz="2000" dirty="0">
              <a:solidFill>
                <a:srgbClr val="DADADA"/>
              </a:solidFill>
              <a:latin typeface="Consolas" panose="020B0609020204030204" pitchFamily="49" charset="0"/>
            </a:endParaRPr>
          </a:p>
          <a:p>
            <a:r>
              <a:rPr lang="en-US" sz="2000" dirty="0">
                <a:solidFill>
                  <a:srgbClr val="DADADA"/>
                </a:solidFill>
                <a:latin typeface="Consolas" panose="020B0609020204030204" pitchFamily="49" charset="0"/>
              </a:rPr>
              <a:t>        </a:t>
            </a:r>
            <a:r>
              <a:rPr lang="en-US" sz="2000" dirty="0">
                <a:solidFill>
                  <a:srgbClr val="DCDCAA"/>
                </a:solidFill>
                <a:latin typeface="Consolas" panose="020B0609020204030204" pitchFamily="49" charset="0"/>
              </a:rPr>
              <a:t>print</a:t>
            </a:r>
            <a:r>
              <a:rPr lang="en-US" sz="2000" dirty="0">
                <a:solidFill>
                  <a:srgbClr val="B4B4B4"/>
                </a:solidFill>
                <a:latin typeface="Consolas" panose="020B0609020204030204" pitchFamily="49" charset="0"/>
              </a:rPr>
              <a:t>(</a:t>
            </a:r>
            <a:r>
              <a:rPr lang="en-US" sz="2000" dirty="0" err="1">
                <a:solidFill>
                  <a:srgbClr val="DADADA"/>
                </a:solidFill>
                <a:latin typeface="Consolas" panose="020B0609020204030204" pitchFamily="49" charset="0"/>
              </a:rPr>
              <a:t>f</a:t>
            </a:r>
            <a:r>
              <a:rPr lang="en-US" sz="2000" dirty="0" err="1">
                <a:solidFill>
                  <a:srgbClr val="E8C9BB"/>
                </a:solidFill>
                <a:latin typeface="Consolas" panose="020B0609020204030204" pitchFamily="49" charset="0"/>
              </a:rPr>
              <a:t>"</a:t>
            </a:r>
            <a:r>
              <a:rPr lang="en-US" sz="2000" dirty="0" err="1">
                <a:solidFill>
                  <a:srgbClr val="CE9178"/>
                </a:solidFill>
                <a:latin typeface="Consolas" panose="020B0609020204030204" pitchFamily="49" charset="0"/>
              </a:rPr>
              <a:t>DerivedClass</a:t>
            </a:r>
            <a:r>
              <a:rPr lang="en-US" sz="2000" dirty="0">
                <a:solidFill>
                  <a:srgbClr val="CE9178"/>
                </a:solidFill>
                <a:latin typeface="Consolas" panose="020B0609020204030204" pitchFamily="49" charset="0"/>
              </a:rPr>
              <a:t> class method in {</a:t>
            </a:r>
            <a:r>
              <a:rPr lang="en-US" sz="2000" dirty="0" err="1">
                <a:solidFill>
                  <a:srgbClr val="CE9178"/>
                </a:solidFill>
                <a:latin typeface="Consolas" panose="020B0609020204030204" pitchFamily="49" charset="0"/>
              </a:rPr>
              <a:t>cls.__name</a:t>
            </a:r>
            <a:r>
              <a:rPr lang="en-US" sz="2000" dirty="0">
                <a:solidFill>
                  <a:srgbClr val="CE9178"/>
                </a:solidFill>
                <a:latin typeface="Consolas" panose="020B0609020204030204" pitchFamily="49" charset="0"/>
              </a:rPr>
              <a:t>__}</a:t>
            </a:r>
            <a:r>
              <a:rPr lang="en-US" sz="2000" dirty="0">
                <a:solidFill>
                  <a:srgbClr val="E8C9BB"/>
                </a:solidFill>
                <a:latin typeface="Consolas" panose="020B0609020204030204" pitchFamily="49" charset="0"/>
              </a:rPr>
              <a:t>"</a:t>
            </a:r>
            <a:r>
              <a:rPr lang="en-US" sz="2000" dirty="0">
                <a:solidFill>
                  <a:srgbClr val="B4B4B4"/>
                </a:solidFill>
                <a:latin typeface="Consolas" panose="020B0609020204030204" pitchFamily="49" charset="0"/>
              </a:rPr>
              <a:t>)</a:t>
            </a:r>
            <a:endParaRPr lang="en-US" sz="2000" dirty="0">
              <a:solidFill>
                <a:srgbClr val="DADADA"/>
              </a:solidFill>
              <a:latin typeface="Consolas" panose="020B0609020204030204" pitchFamily="49" charset="0"/>
            </a:endParaRPr>
          </a:p>
          <a:p>
            <a:r>
              <a:rPr lang="en-US" sz="2000" dirty="0">
                <a:solidFill>
                  <a:srgbClr val="DADADA"/>
                </a:solidFill>
                <a:latin typeface="Consolas" panose="020B0609020204030204" pitchFamily="49" charset="0"/>
              </a:rPr>
              <a:t/>
            </a:r>
            <a:br>
              <a:rPr lang="en-US" sz="2000" dirty="0">
                <a:solidFill>
                  <a:srgbClr val="DADADA"/>
                </a:solidFill>
                <a:latin typeface="Consolas" panose="020B0609020204030204" pitchFamily="49" charset="0"/>
              </a:rPr>
            </a:br>
            <a:r>
              <a:rPr lang="en-US" sz="2000" dirty="0">
                <a:solidFill>
                  <a:srgbClr val="57A64A"/>
                </a:solidFill>
                <a:latin typeface="Consolas" panose="020B0609020204030204" pitchFamily="49" charset="0"/>
              </a:rPr>
              <a:t># Using the class methods</a:t>
            </a:r>
            <a:endParaRPr lang="en-US" sz="2000" dirty="0">
              <a:solidFill>
                <a:srgbClr val="DADADA"/>
              </a:solidFill>
              <a:latin typeface="Consolas" panose="020B0609020204030204" pitchFamily="49" charset="0"/>
            </a:endParaRPr>
          </a:p>
          <a:p>
            <a:r>
              <a:rPr lang="en-US" sz="2000" noProof="1" smtClean="0">
                <a:solidFill>
                  <a:srgbClr val="4EC9B0"/>
                </a:solidFill>
                <a:latin typeface="Consolas" panose="020B0609020204030204" pitchFamily="49" charset="0"/>
              </a:rPr>
              <a:t>BaseClass</a:t>
            </a:r>
            <a:r>
              <a:rPr lang="en-US" sz="2000" noProof="1" smtClean="0">
                <a:solidFill>
                  <a:srgbClr val="B4B4B4"/>
                </a:solidFill>
                <a:latin typeface="Consolas" panose="020B0609020204030204" pitchFamily="49" charset="0"/>
              </a:rPr>
              <a:t>.</a:t>
            </a:r>
            <a:r>
              <a:rPr lang="en-US" sz="2000" noProof="1" smtClean="0">
                <a:solidFill>
                  <a:srgbClr val="DADADA"/>
                </a:solidFill>
                <a:latin typeface="Consolas" panose="020B0609020204030204" pitchFamily="49" charset="0"/>
              </a:rPr>
              <a:t>class_method</a:t>
            </a:r>
            <a:r>
              <a:rPr lang="en-US" sz="2000" dirty="0" smtClean="0">
                <a:solidFill>
                  <a:srgbClr val="B4B4B4"/>
                </a:solidFill>
                <a:latin typeface="Consolas" panose="020B0609020204030204" pitchFamily="49" charset="0"/>
              </a:rPr>
              <a:t>()</a:t>
            </a:r>
            <a:endParaRPr lang="en-US" sz="2000" dirty="0">
              <a:solidFill>
                <a:srgbClr val="DADADA"/>
              </a:solidFill>
              <a:latin typeface="Consolas" panose="020B0609020204030204" pitchFamily="49" charset="0"/>
            </a:endParaRPr>
          </a:p>
          <a:p>
            <a:r>
              <a:rPr lang="en-US" sz="2000" dirty="0">
                <a:solidFill>
                  <a:srgbClr val="4EC9B0"/>
                </a:solidFill>
                <a:latin typeface="Consolas" panose="020B0609020204030204" pitchFamily="49" charset="0"/>
              </a:rPr>
              <a:t>DerivedClass</a:t>
            </a:r>
            <a:r>
              <a:rPr lang="en-US" sz="2000" dirty="0">
                <a:solidFill>
                  <a:srgbClr val="B4B4B4"/>
                </a:solidFill>
                <a:latin typeface="Consolas" panose="020B0609020204030204" pitchFamily="49" charset="0"/>
              </a:rPr>
              <a:t>.</a:t>
            </a:r>
            <a:r>
              <a:rPr lang="en-US" sz="2000" dirty="0">
                <a:solidFill>
                  <a:srgbClr val="DADADA"/>
                </a:solidFill>
                <a:latin typeface="Consolas" panose="020B0609020204030204" pitchFamily="49" charset="0"/>
              </a:rPr>
              <a:t>class_method</a:t>
            </a:r>
            <a:r>
              <a:rPr lang="en-US" sz="2000" dirty="0">
                <a:solidFill>
                  <a:srgbClr val="B4B4B4"/>
                </a:solidFill>
                <a:latin typeface="Consolas" panose="020B0609020204030204" pitchFamily="49" charset="0"/>
              </a:rPr>
              <a:t>()</a:t>
            </a:r>
            <a:endParaRPr lang="en-US" sz="2000" dirty="0">
              <a:solidFill>
                <a:srgbClr val="DADADA"/>
              </a:solidFill>
              <a:latin typeface="Consolas" panose="020B0609020204030204" pitchFamily="49" charset="0"/>
            </a:endParaRPr>
          </a:p>
          <a:p>
            <a:endParaRPr lang="en-US" sz="2000" b="0" dirty="0">
              <a:solidFill>
                <a:srgbClr val="DADADA"/>
              </a:solidFill>
              <a:effectLst/>
              <a:latin typeface="Consolas" panose="020B0609020204030204" pitchFamily="49" charset="0"/>
            </a:endParaRPr>
          </a:p>
        </p:txBody>
      </p:sp>
      <p:sp>
        <p:nvSpPr>
          <p:cNvPr id="6" name="Rectangle 5"/>
          <p:cNvSpPr/>
          <p:nvPr/>
        </p:nvSpPr>
        <p:spPr>
          <a:xfrm>
            <a:off x="8817208" y="1156771"/>
            <a:ext cx="3156208" cy="1200329"/>
          </a:xfrm>
          <a:prstGeom prst="rect">
            <a:avLst/>
          </a:prstGeom>
        </p:spPr>
        <p:txBody>
          <a:bodyPr wrap="square">
            <a:spAutoFit/>
          </a:bodyPr>
          <a:lstStyle/>
          <a:p>
            <a:pPr algn="r" rtl="1"/>
            <a:r>
              <a:rPr lang="fa-IR" dirty="0" smtClean="0">
                <a:solidFill>
                  <a:schemeClr val="bg1"/>
                </a:solidFill>
                <a:latin typeface="+mj-lt"/>
              </a:rPr>
              <a:t>مثال: کاربرد </a:t>
            </a:r>
            <a:r>
              <a:rPr lang="en-US" dirty="0" smtClean="0">
                <a:solidFill>
                  <a:schemeClr val="bg1"/>
                </a:solidFill>
                <a:latin typeface="+mj-lt"/>
              </a:rPr>
              <a:t>classmethod</a:t>
            </a:r>
            <a:r>
              <a:rPr lang="fa-IR" dirty="0" smtClean="0">
                <a:solidFill>
                  <a:schemeClr val="bg1"/>
                </a:solidFill>
                <a:latin typeface="+mj-lt"/>
              </a:rPr>
              <a:t> در فراخوانی متد یک کلاس در کلاسی دیگر</a:t>
            </a:r>
            <a:r>
              <a:rPr lang="fa-IR" dirty="0">
                <a:solidFill>
                  <a:schemeClr val="bg1"/>
                </a:solidFill>
                <a:latin typeface="+mj-lt"/>
              </a:rPr>
              <a:t> </a:t>
            </a:r>
            <a:r>
              <a:rPr lang="fa-IR" dirty="0" smtClean="0">
                <a:solidFill>
                  <a:schemeClr val="bg1"/>
                </a:solidFill>
                <a:latin typeface="+mj-lt"/>
              </a:rPr>
              <a:t>بدون نوشتن نام آن کلاس به طور صریح</a:t>
            </a:r>
            <a:endParaRPr lang="en-US" dirty="0">
              <a:solidFill>
                <a:schemeClr val="bg1"/>
              </a:solidFill>
              <a:latin typeface="+mj-lt"/>
            </a:endParaRPr>
          </a:p>
        </p:txBody>
      </p:sp>
      <p:sp>
        <p:nvSpPr>
          <p:cNvPr id="5" name="Rectangle 4"/>
          <p:cNvSpPr/>
          <p:nvPr/>
        </p:nvSpPr>
        <p:spPr>
          <a:xfrm>
            <a:off x="8918808" y="2357100"/>
            <a:ext cx="3156208" cy="369332"/>
          </a:xfrm>
          <a:prstGeom prst="rect">
            <a:avLst/>
          </a:prstGeom>
        </p:spPr>
        <p:txBody>
          <a:bodyPr wrap="square">
            <a:spAutoFit/>
          </a:bodyPr>
          <a:lstStyle/>
          <a:p>
            <a:pPr algn="ctr" rtl="1"/>
            <a:r>
              <a:rPr lang="en-US" dirty="0" smtClean="0">
                <a:solidFill>
                  <a:schemeClr val="bg1"/>
                </a:solidFill>
                <a:latin typeface="+mj-lt"/>
              </a:rPr>
              <a:t>without hardcoding</a:t>
            </a:r>
            <a:endParaRPr lang="en-US" dirty="0">
              <a:solidFill>
                <a:schemeClr val="bg1"/>
              </a:solidFill>
              <a:latin typeface="+mj-lt"/>
            </a:endParaRPr>
          </a:p>
        </p:txBody>
      </p:sp>
    </p:spTree>
    <p:extLst>
      <p:ext uri="{BB962C8B-B14F-4D97-AF65-F5344CB8AC3E}">
        <p14:creationId xmlns:p14="http://schemas.microsoft.com/office/powerpoint/2010/main" val="208238356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Rectangle 1"/>
          <p:cNvSpPr/>
          <p:nvPr/>
        </p:nvSpPr>
        <p:spPr>
          <a:xfrm>
            <a:off x="61686" y="766507"/>
            <a:ext cx="8400143" cy="4801314"/>
          </a:xfrm>
          <a:prstGeom prst="rect">
            <a:avLst/>
          </a:prstGeom>
          <a:ln>
            <a:solidFill>
              <a:schemeClr val="bg1"/>
            </a:solidFill>
          </a:ln>
        </p:spPr>
        <p:txBody>
          <a:bodyPr wrap="square">
            <a:spAutoFit/>
          </a:bodyPr>
          <a:lstStyle/>
          <a:p>
            <a:r>
              <a:rPr lang="en-US" dirty="0">
                <a:solidFill>
                  <a:srgbClr val="569CD6"/>
                </a:solidFill>
                <a:latin typeface="Consolas" panose="020B0609020204030204" pitchFamily="49" charset="0"/>
              </a:rPr>
              <a:t>class</a:t>
            </a:r>
            <a:r>
              <a:rPr lang="en-US" dirty="0">
                <a:solidFill>
                  <a:srgbClr val="DADADA"/>
                </a:solidFill>
                <a:latin typeface="Consolas" panose="020B0609020204030204" pitchFamily="49" charset="0"/>
              </a:rPr>
              <a:t> </a:t>
            </a:r>
            <a:r>
              <a:rPr lang="en-US" dirty="0">
                <a:solidFill>
                  <a:srgbClr val="4EC9B0"/>
                </a:solidFill>
                <a:latin typeface="Consolas" panose="020B0609020204030204" pitchFamily="49" charset="0"/>
              </a:rPr>
              <a:t>fraction</a:t>
            </a:r>
            <a:r>
              <a:rPr lang="en-US" dirty="0">
                <a:solidFill>
                  <a:srgbClr val="B4B4B4"/>
                </a:solidFill>
                <a:latin typeface="Consolas" panose="020B0609020204030204" pitchFamily="49" charset="0"/>
              </a:rPr>
              <a:t>(</a:t>
            </a:r>
            <a:r>
              <a:rPr lang="en-US" dirty="0">
                <a:solidFill>
                  <a:srgbClr val="4EC9B0"/>
                </a:solidFill>
                <a:latin typeface="Consolas" panose="020B0609020204030204" pitchFamily="49" charset="0"/>
              </a:rPr>
              <a:t>object</a:t>
            </a:r>
            <a:r>
              <a:rPr lang="en-US" dirty="0">
                <a:solidFill>
                  <a:srgbClr val="B4B4B4"/>
                </a:solidFill>
                <a:latin typeface="Consolas" panose="020B0609020204030204" pitchFamily="49" charset="0"/>
              </a:rPr>
              <a:t>):</a:t>
            </a:r>
            <a:endParaRPr lang="en-US" dirty="0">
              <a:solidFill>
                <a:srgbClr val="DADADA"/>
              </a:solidFill>
              <a:latin typeface="Consolas" panose="020B0609020204030204" pitchFamily="49" charset="0"/>
            </a:endParaRPr>
          </a:p>
          <a:p>
            <a:r>
              <a:rPr lang="en-US" dirty="0">
                <a:solidFill>
                  <a:srgbClr val="DADADA"/>
                </a:solidFill>
                <a:latin typeface="Consolas" panose="020B0609020204030204" pitchFamily="49" charset="0"/>
              </a:rPr>
              <a:t>    </a:t>
            </a:r>
            <a:r>
              <a:rPr lang="en-US" dirty="0">
                <a:solidFill>
                  <a:srgbClr val="569CD6"/>
                </a:solidFill>
                <a:latin typeface="Consolas" panose="020B0609020204030204" pitchFamily="49" charset="0"/>
              </a:rPr>
              <a:t>def</a:t>
            </a:r>
            <a:r>
              <a:rPr lang="en-US" dirty="0">
                <a:solidFill>
                  <a:srgbClr val="DADADA"/>
                </a:solidFill>
                <a:latin typeface="Consolas" panose="020B0609020204030204" pitchFamily="49" charset="0"/>
              </a:rPr>
              <a:t> </a:t>
            </a:r>
            <a:r>
              <a:rPr lang="en-US" dirty="0">
                <a:solidFill>
                  <a:srgbClr val="DCDCAA"/>
                </a:solidFill>
                <a:latin typeface="Consolas" panose="020B0609020204030204" pitchFamily="49" charset="0"/>
              </a:rPr>
              <a:t>__init__</a:t>
            </a:r>
            <a:r>
              <a:rPr lang="en-US" dirty="0">
                <a:solidFill>
                  <a:srgbClr val="B4B4B4"/>
                </a:solidFill>
                <a:latin typeface="Consolas" panose="020B0609020204030204" pitchFamily="49" charset="0"/>
              </a:rPr>
              <a:t>(</a:t>
            </a:r>
            <a:r>
              <a:rPr lang="en-US" dirty="0">
                <a:solidFill>
                  <a:srgbClr val="9A9A9A"/>
                </a:solidFill>
                <a:latin typeface="Consolas" panose="020B0609020204030204" pitchFamily="49" charset="0"/>
              </a:rPr>
              <a:t>self</a:t>
            </a:r>
            <a:r>
              <a:rPr lang="en-US" dirty="0">
                <a:solidFill>
                  <a:srgbClr val="B4B4B4"/>
                </a:solidFill>
                <a:latin typeface="Consolas" panose="020B0609020204030204" pitchFamily="49" charset="0"/>
              </a:rPr>
              <a:t>,</a:t>
            </a:r>
            <a:r>
              <a:rPr lang="en-US" dirty="0">
                <a:solidFill>
                  <a:srgbClr val="DADADA"/>
                </a:solidFill>
                <a:latin typeface="Consolas" panose="020B0609020204030204" pitchFamily="49" charset="0"/>
              </a:rPr>
              <a:t> </a:t>
            </a:r>
            <a:r>
              <a:rPr lang="en-US" dirty="0">
                <a:solidFill>
                  <a:srgbClr val="9A9A9A"/>
                </a:solidFill>
                <a:latin typeface="Consolas" panose="020B0609020204030204" pitchFamily="49" charset="0"/>
              </a:rPr>
              <a:t>n</a:t>
            </a:r>
            <a:r>
              <a:rPr lang="en-US" dirty="0">
                <a:solidFill>
                  <a:srgbClr val="B4B4B4"/>
                </a:solidFill>
                <a:latin typeface="Consolas" panose="020B0609020204030204" pitchFamily="49" charset="0"/>
              </a:rPr>
              <a:t>,</a:t>
            </a:r>
            <a:r>
              <a:rPr lang="en-US" dirty="0">
                <a:solidFill>
                  <a:srgbClr val="DADADA"/>
                </a:solidFill>
                <a:latin typeface="Consolas" panose="020B0609020204030204" pitchFamily="49" charset="0"/>
              </a:rPr>
              <a:t> </a:t>
            </a:r>
            <a:r>
              <a:rPr lang="en-US" dirty="0">
                <a:solidFill>
                  <a:srgbClr val="9A9A9A"/>
                </a:solidFill>
                <a:latin typeface="Consolas" panose="020B0609020204030204" pitchFamily="49" charset="0"/>
              </a:rPr>
              <a:t>d</a:t>
            </a:r>
            <a:r>
              <a:rPr lang="en-US" dirty="0">
                <a:solidFill>
                  <a:srgbClr val="B4B4B4"/>
                </a:solidFill>
                <a:latin typeface="Consolas" panose="020B0609020204030204" pitchFamily="49" charset="0"/>
              </a:rPr>
              <a:t>):</a:t>
            </a:r>
            <a:endParaRPr lang="en-US" dirty="0">
              <a:solidFill>
                <a:srgbClr val="DADADA"/>
              </a:solidFill>
              <a:latin typeface="Consolas" panose="020B0609020204030204" pitchFamily="49" charset="0"/>
            </a:endParaRPr>
          </a:p>
          <a:p>
            <a:r>
              <a:rPr lang="en-US" dirty="0">
                <a:solidFill>
                  <a:srgbClr val="DADADA"/>
                </a:solidFill>
                <a:latin typeface="Consolas" panose="020B0609020204030204" pitchFamily="49" charset="0"/>
              </a:rPr>
              <a:t>        </a:t>
            </a:r>
            <a:r>
              <a:rPr lang="en-US" dirty="0" err="1">
                <a:solidFill>
                  <a:srgbClr val="9A9A9A"/>
                </a:solidFill>
                <a:latin typeface="Consolas" panose="020B0609020204030204" pitchFamily="49" charset="0"/>
              </a:rPr>
              <a:t>self</a:t>
            </a:r>
            <a:r>
              <a:rPr lang="en-US" dirty="0" err="1">
                <a:solidFill>
                  <a:srgbClr val="B4B4B4"/>
                </a:solidFill>
                <a:latin typeface="Consolas" panose="020B0609020204030204" pitchFamily="49" charset="0"/>
              </a:rPr>
              <a:t>.</a:t>
            </a:r>
            <a:r>
              <a:rPr lang="en-US" dirty="0" err="1">
                <a:solidFill>
                  <a:srgbClr val="DADADA"/>
                </a:solidFill>
                <a:latin typeface="Consolas" panose="020B0609020204030204" pitchFamily="49" charset="0"/>
              </a:rPr>
              <a:t>numerator</a:t>
            </a:r>
            <a:r>
              <a:rPr lang="en-US" dirty="0">
                <a:solidFill>
                  <a:srgbClr val="B4B4B4"/>
                </a:solidFill>
                <a:latin typeface="Consolas" panose="020B0609020204030204" pitchFamily="49" charset="0"/>
              </a:rPr>
              <a:t>,</a:t>
            </a:r>
            <a:r>
              <a:rPr lang="en-US" dirty="0">
                <a:solidFill>
                  <a:srgbClr val="DADADA"/>
                </a:solidFill>
                <a:latin typeface="Consolas" panose="020B0609020204030204" pitchFamily="49" charset="0"/>
              </a:rPr>
              <a:t> </a:t>
            </a:r>
            <a:r>
              <a:rPr lang="en-US" dirty="0" err="1">
                <a:solidFill>
                  <a:srgbClr val="9A9A9A"/>
                </a:solidFill>
                <a:latin typeface="Consolas" panose="020B0609020204030204" pitchFamily="49" charset="0"/>
              </a:rPr>
              <a:t>self</a:t>
            </a:r>
            <a:r>
              <a:rPr lang="en-US" dirty="0" err="1">
                <a:solidFill>
                  <a:srgbClr val="B4B4B4"/>
                </a:solidFill>
                <a:latin typeface="Consolas" panose="020B0609020204030204" pitchFamily="49" charset="0"/>
              </a:rPr>
              <a:t>.</a:t>
            </a:r>
            <a:r>
              <a:rPr lang="en-US" dirty="0" err="1">
                <a:solidFill>
                  <a:srgbClr val="DADADA"/>
                </a:solidFill>
                <a:latin typeface="Consolas" panose="020B0609020204030204" pitchFamily="49" charset="0"/>
              </a:rPr>
              <a:t>denominator</a:t>
            </a:r>
            <a:r>
              <a:rPr lang="en-US" dirty="0">
                <a:solidFill>
                  <a:srgbClr val="DADADA"/>
                </a:solidFill>
                <a:latin typeface="Consolas" panose="020B0609020204030204" pitchFamily="49" charset="0"/>
              </a:rPr>
              <a:t> </a:t>
            </a:r>
            <a:r>
              <a:rPr lang="en-US" dirty="0">
                <a:solidFill>
                  <a:srgbClr val="B4B4B4"/>
                </a:solidFill>
                <a:latin typeface="Consolas" panose="020B0609020204030204" pitchFamily="49" charset="0"/>
              </a:rPr>
              <a:t>=</a:t>
            </a:r>
            <a:r>
              <a:rPr lang="en-US" dirty="0">
                <a:solidFill>
                  <a:srgbClr val="DADADA"/>
                </a:solidFill>
                <a:latin typeface="Consolas" panose="020B0609020204030204" pitchFamily="49" charset="0"/>
              </a:rPr>
              <a:t> </a:t>
            </a:r>
            <a:r>
              <a:rPr lang="en-US" dirty="0" err="1">
                <a:solidFill>
                  <a:srgbClr val="4EC9B0"/>
                </a:solidFill>
                <a:latin typeface="Consolas" panose="020B0609020204030204" pitchFamily="49" charset="0"/>
              </a:rPr>
              <a:t>fraction</a:t>
            </a:r>
            <a:r>
              <a:rPr lang="en-US" dirty="0" err="1">
                <a:solidFill>
                  <a:srgbClr val="B4B4B4"/>
                </a:solidFill>
                <a:latin typeface="Consolas" panose="020B0609020204030204" pitchFamily="49" charset="0"/>
              </a:rPr>
              <a:t>.</a:t>
            </a:r>
            <a:r>
              <a:rPr lang="en-US" dirty="0" err="1">
                <a:solidFill>
                  <a:srgbClr val="DCDCAA"/>
                </a:solidFill>
                <a:latin typeface="Consolas" panose="020B0609020204030204" pitchFamily="49" charset="0"/>
              </a:rPr>
              <a:t>reduce</a:t>
            </a:r>
            <a:r>
              <a:rPr lang="en-US" dirty="0">
                <a:solidFill>
                  <a:srgbClr val="B4B4B4"/>
                </a:solidFill>
                <a:latin typeface="Consolas" panose="020B0609020204030204" pitchFamily="49" charset="0"/>
              </a:rPr>
              <a:t>(</a:t>
            </a:r>
            <a:r>
              <a:rPr lang="en-US" dirty="0">
                <a:solidFill>
                  <a:srgbClr val="9A9A9A"/>
                </a:solidFill>
                <a:latin typeface="Consolas" panose="020B0609020204030204" pitchFamily="49" charset="0"/>
              </a:rPr>
              <a:t>n</a:t>
            </a:r>
            <a:r>
              <a:rPr lang="en-US" dirty="0">
                <a:solidFill>
                  <a:srgbClr val="B4B4B4"/>
                </a:solidFill>
                <a:latin typeface="Consolas" panose="020B0609020204030204" pitchFamily="49" charset="0"/>
              </a:rPr>
              <a:t>,</a:t>
            </a:r>
            <a:r>
              <a:rPr lang="en-US" dirty="0">
                <a:solidFill>
                  <a:srgbClr val="DADADA"/>
                </a:solidFill>
                <a:latin typeface="Consolas" panose="020B0609020204030204" pitchFamily="49" charset="0"/>
              </a:rPr>
              <a:t> </a:t>
            </a:r>
            <a:r>
              <a:rPr lang="en-US" dirty="0">
                <a:solidFill>
                  <a:srgbClr val="9A9A9A"/>
                </a:solidFill>
                <a:latin typeface="Consolas" panose="020B0609020204030204" pitchFamily="49" charset="0"/>
              </a:rPr>
              <a:t>d</a:t>
            </a:r>
            <a:r>
              <a:rPr lang="en-US" dirty="0">
                <a:solidFill>
                  <a:srgbClr val="B4B4B4"/>
                </a:solidFill>
                <a:latin typeface="Consolas" panose="020B0609020204030204" pitchFamily="49" charset="0"/>
              </a:rPr>
              <a:t>)</a:t>
            </a:r>
            <a:endParaRPr lang="en-US" dirty="0">
              <a:solidFill>
                <a:srgbClr val="DADADA"/>
              </a:solidFill>
              <a:latin typeface="Consolas" panose="020B0609020204030204" pitchFamily="49" charset="0"/>
            </a:endParaRPr>
          </a:p>
          <a:p>
            <a:r>
              <a:rPr lang="en-US" dirty="0">
                <a:solidFill>
                  <a:srgbClr val="DADADA"/>
                </a:solidFill>
                <a:latin typeface="Consolas" panose="020B0609020204030204" pitchFamily="49" charset="0"/>
              </a:rPr>
              <a:t>    </a:t>
            </a:r>
            <a:r>
              <a:rPr lang="en-US" dirty="0">
                <a:solidFill>
                  <a:srgbClr val="B4B4B4"/>
                </a:solidFill>
                <a:latin typeface="Consolas" panose="020B0609020204030204" pitchFamily="49" charset="0"/>
              </a:rPr>
              <a:t>@</a:t>
            </a:r>
            <a:r>
              <a:rPr lang="en-US" dirty="0">
                <a:solidFill>
                  <a:srgbClr val="4EC9B0"/>
                </a:solidFill>
                <a:latin typeface="Consolas" panose="020B0609020204030204" pitchFamily="49" charset="0"/>
              </a:rPr>
              <a:t>staticmethod</a:t>
            </a:r>
            <a:endParaRPr lang="en-US" dirty="0">
              <a:solidFill>
                <a:srgbClr val="DADADA"/>
              </a:solidFill>
              <a:latin typeface="Consolas" panose="020B0609020204030204" pitchFamily="49" charset="0"/>
            </a:endParaRPr>
          </a:p>
          <a:p>
            <a:r>
              <a:rPr lang="en-US" dirty="0">
                <a:solidFill>
                  <a:srgbClr val="DADADA"/>
                </a:solidFill>
                <a:latin typeface="Consolas" panose="020B0609020204030204" pitchFamily="49" charset="0"/>
              </a:rPr>
              <a:t>    </a:t>
            </a:r>
            <a:r>
              <a:rPr lang="en-US" dirty="0">
                <a:solidFill>
                  <a:srgbClr val="569CD6"/>
                </a:solidFill>
                <a:latin typeface="Consolas" panose="020B0609020204030204" pitchFamily="49" charset="0"/>
              </a:rPr>
              <a:t>def</a:t>
            </a:r>
            <a:r>
              <a:rPr lang="en-US" dirty="0">
                <a:solidFill>
                  <a:srgbClr val="DADADA"/>
                </a:solidFill>
                <a:latin typeface="Consolas" panose="020B0609020204030204" pitchFamily="49" charset="0"/>
              </a:rPr>
              <a:t> </a:t>
            </a:r>
            <a:r>
              <a:rPr lang="en-US" dirty="0" err="1">
                <a:solidFill>
                  <a:srgbClr val="DCDCAA"/>
                </a:solidFill>
                <a:latin typeface="Consolas" panose="020B0609020204030204" pitchFamily="49" charset="0"/>
              </a:rPr>
              <a:t>gcd</a:t>
            </a:r>
            <a:r>
              <a:rPr lang="en-US" dirty="0">
                <a:solidFill>
                  <a:srgbClr val="B4B4B4"/>
                </a:solidFill>
                <a:latin typeface="Consolas" panose="020B0609020204030204" pitchFamily="49" charset="0"/>
              </a:rPr>
              <a:t>(</a:t>
            </a:r>
            <a:r>
              <a:rPr lang="en-US" dirty="0" err="1">
                <a:solidFill>
                  <a:srgbClr val="9A9A9A"/>
                </a:solidFill>
                <a:latin typeface="Consolas" panose="020B0609020204030204" pitchFamily="49" charset="0"/>
              </a:rPr>
              <a:t>a</a:t>
            </a:r>
            <a:r>
              <a:rPr lang="en-US" dirty="0" err="1">
                <a:solidFill>
                  <a:srgbClr val="B4B4B4"/>
                </a:solidFill>
                <a:latin typeface="Consolas" panose="020B0609020204030204" pitchFamily="49" charset="0"/>
              </a:rPr>
              <a:t>,</a:t>
            </a:r>
            <a:r>
              <a:rPr lang="en-US" dirty="0" err="1">
                <a:solidFill>
                  <a:srgbClr val="9A9A9A"/>
                </a:solidFill>
                <a:latin typeface="Consolas" panose="020B0609020204030204" pitchFamily="49" charset="0"/>
              </a:rPr>
              <a:t>b</a:t>
            </a:r>
            <a:r>
              <a:rPr lang="en-US" dirty="0">
                <a:solidFill>
                  <a:srgbClr val="B4B4B4"/>
                </a:solidFill>
                <a:latin typeface="Consolas" panose="020B0609020204030204" pitchFamily="49" charset="0"/>
              </a:rPr>
              <a:t>):</a:t>
            </a:r>
            <a:endParaRPr lang="en-US" dirty="0">
              <a:solidFill>
                <a:srgbClr val="DADADA"/>
              </a:solidFill>
              <a:latin typeface="Consolas" panose="020B0609020204030204" pitchFamily="49" charset="0"/>
            </a:endParaRPr>
          </a:p>
          <a:p>
            <a:r>
              <a:rPr lang="en-US" dirty="0">
                <a:solidFill>
                  <a:srgbClr val="DADADA"/>
                </a:solidFill>
                <a:latin typeface="Consolas" panose="020B0609020204030204" pitchFamily="49" charset="0"/>
              </a:rPr>
              <a:t>        </a:t>
            </a:r>
            <a:r>
              <a:rPr lang="en-US" dirty="0">
                <a:solidFill>
                  <a:srgbClr val="D8A0DF"/>
                </a:solidFill>
                <a:latin typeface="Consolas" panose="020B0609020204030204" pitchFamily="49" charset="0"/>
              </a:rPr>
              <a:t>while</a:t>
            </a:r>
            <a:r>
              <a:rPr lang="en-US" dirty="0">
                <a:solidFill>
                  <a:srgbClr val="DADADA"/>
                </a:solidFill>
                <a:latin typeface="Consolas" panose="020B0609020204030204" pitchFamily="49" charset="0"/>
              </a:rPr>
              <a:t> </a:t>
            </a:r>
            <a:r>
              <a:rPr lang="en-US" dirty="0">
                <a:solidFill>
                  <a:srgbClr val="9A9A9A"/>
                </a:solidFill>
                <a:latin typeface="Consolas" panose="020B0609020204030204" pitchFamily="49" charset="0"/>
              </a:rPr>
              <a:t>b</a:t>
            </a:r>
            <a:r>
              <a:rPr lang="en-US" dirty="0">
                <a:solidFill>
                  <a:srgbClr val="DADADA"/>
                </a:solidFill>
                <a:latin typeface="Consolas" panose="020B0609020204030204" pitchFamily="49" charset="0"/>
              </a:rPr>
              <a:t> </a:t>
            </a:r>
            <a:r>
              <a:rPr lang="en-US" dirty="0">
                <a:solidFill>
                  <a:srgbClr val="B4B4B4"/>
                </a:solidFill>
                <a:latin typeface="Consolas" panose="020B0609020204030204" pitchFamily="49" charset="0"/>
              </a:rPr>
              <a:t>!=</a:t>
            </a:r>
            <a:r>
              <a:rPr lang="en-US" dirty="0">
                <a:solidFill>
                  <a:srgbClr val="DADADA"/>
                </a:solidFill>
                <a:latin typeface="Consolas" panose="020B0609020204030204" pitchFamily="49" charset="0"/>
              </a:rPr>
              <a:t> </a:t>
            </a:r>
            <a:r>
              <a:rPr lang="en-US" dirty="0">
                <a:solidFill>
                  <a:srgbClr val="B5CEA8"/>
                </a:solidFill>
                <a:latin typeface="Consolas" panose="020B0609020204030204" pitchFamily="49" charset="0"/>
              </a:rPr>
              <a:t>0</a:t>
            </a:r>
            <a:r>
              <a:rPr lang="en-US" dirty="0">
                <a:solidFill>
                  <a:srgbClr val="B4B4B4"/>
                </a:solidFill>
                <a:latin typeface="Consolas" panose="020B0609020204030204" pitchFamily="49" charset="0"/>
              </a:rPr>
              <a:t>:</a:t>
            </a:r>
            <a:endParaRPr lang="en-US" dirty="0">
              <a:solidFill>
                <a:srgbClr val="DADADA"/>
              </a:solidFill>
              <a:latin typeface="Consolas" panose="020B0609020204030204" pitchFamily="49" charset="0"/>
            </a:endParaRPr>
          </a:p>
          <a:p>
            <a:r>
              <a:rPr lang="en-US" dirty="0">
                <a:solidFill>
                  <a:srgbClr val="DADADA"/>
                </a:solidFill>
                <a:latin typeface="Consolas" panose="020B0609020204030204" pitchFamily="49" charset="0"/>
              </a:rPr>
              <a:t>            </a:t>
            </a:r>
            <a:r>
              <a:rPr lang="en-US" dirty="0">
                <a:solidFill>
                  <a:srgbClr val="9A9A9A"/>
                </a:solidFill>
                <a:latin typeface="Consolas" panose="020B0609020204030204" pitchFamily="49" charset="0"/>
              </a:rPr>
              <a:t>a</a:t>
            </a:r>
            <a:r>
              <a:rPr lang="en-US" dirty="0">
                <a:solidFill>
                  <a:srgbClr val="B4B4B4"/>
                </a:solidFill>
                <a:latin typeface="Consolas" panose="020B0609020204030204" pitchFamily="49" charset="0"/>
              </a:rPr>
              <a:t>,</a:t>
            </a:r>
            <a:r>
              <a:rPr lang="en-US" dirty="0">
                <a:solidFill>
                  <a:srgbClr val="DADADA"/>
                </a:solidFill>
                <a:latin typeface="Consolas" panose="020B0609020204030204" pitchFamily="49" charset="0"/>
              </a:rPr>
              <a:t> </a:t>
            </a:r>
            <a:r>
              <a:rPr lang="en-US" dirty="0">
                <a:solidFill>
                  <a:srgbClr val="9A9A9A"/>
                </a:solidFill>
                <a:latin typeface="Consolas" panose="020B0609020204030204" pitchFamily="49" charset="0"/>
              </a:rPr>
              <a:t>b</a:t>
            </a:r>
            <a:r>
              <a:rPr lang="en-US" dirty="0">
                <a:solidFill>
                  <a:srgbClr val="DADADA"/>
                </a:solidFill>
                <a:latin typeface="Consolas" panose="020B0609020204030204" pitchFamily="49" charset="0"/>
              </a:rPr>
              <a:t> </a:t>
            </a:r>
            <a:r>
              <a:rPr lang="en-US" dirty="0">
                <a:solidFill>
                  <a:srgbClr val="B4B4B4"/>
                </a:solidFill>
                <a:latin typeface="Consolas" panose="020B0609020204030204" pitchFamily="49" charset="0"/>
              </a:rPr>
              <a:t>=</a:t>
            </a:r>
            <a:r>
              <a:rPr lang="en-US" dirty="0">
                <a:solidFill>
                  <a:srgbClr val="DADADA"/>
                </a:solidFill>
                <a:latin typeface="Consolas" panose="020B0609020204030204" pitchFamily="49" charset="0"/>
              </a:rPr>
              <a:t> </a:t>
            </a:r>
            <a:r>
              <a:rPr lang="en-US" dirty="0">
                <a:solidFill>
                  <a:srgbClr val="9A9A9A"/>
                </a:solidFill>
                <a:latin typeface="Consolas" panose="020B0609020204030204" pitchFamily="49" charset="0"/>
              </a:rPr>
              <a:t>b</a:t>
            </a:r>
            <a:r>
              <a:rPr lang="en-US" dirty="0">
                <a:solidFill>
                  <a:srgbClr val="B4B4B4"/>
                </a:solidFill>
                <a:latin typeface="Consolas" panose="020B0609020204030204" pitchFamily="49" charset="0"/>
              </a:rPr>
              <a:t>,</a:t>
            </a:r>
            <a:r>
              <a:rPr lang="en-US" dirty="0">
                <a:solidFill>
                  <a:srgbClr val="DADADA"/>
                </a:solidFill>
                <a:latin typeface="Consolas" panose="020B0609020204030204" pitchFamily="49" charset="0"/>
              </a:rPr>
              <a:t> </a:t>
            </a:r>
            <a:r>
              <a:rPr lang="en-US" dirty="0" err="1">
                <a:solidFill>
                  <a:srgbClr val="9A9A9A"/>
                </a:solidFill>
                <a:latin typeface="Consolas" panose="020B0609020204030204" pitchFamily="49" charset="0"/>
              </a:rPr>
              <a:t>a</a:t>
            </a:r>
            <a:r>
              <a:rPr lang="en-US" dirty="0" err="1">
                <a:solidFill>
                  <a:srgbClr val="B4B4B4"/>
                </a:solidFill>
                <a:latin typeface="Consolas" panose="020B0609020204030204" pitchFamily="49" charset="0"/>
              </a:rPr>
              <a:t>%</a:t>
            </a:r>
            <a:r>
              <a:rPr lang="en-US" dirty="0" err="1">
                <a:solidFill>
                  <a:srgbClr val="9A9A9A"/>
                </a:solidFill>
                <a:latin typeface="Consolas" panose="020B0609020204030204" pitchFamily="49" charset="0"/>
              </a:rPr>
              <a:t>b</a:t>
            </a:r>
            <a:endParaRPr lang="en-US" dirty="0">
              <a:solidFill>
                <a:srgbClr val="DADADA"/>
              </a:solidFill>
              <a:latin typeface="Consolas" panose="020B0609020204030204" pitchFamily="49" charset="0"/>
            </a:endParaRPr>
          </a:p>
          <a:p>
            <a:r>
              <a:rPr lang="en-US" dirty="0">
                <a:solidFill>
                  <a:srgbClr val="DADADA"/>
                </a:solidFill>
                <a:latin typeface="Consolas" panose="020B0609020204030204" pitchFamily="49" charset="0"/>
              </a:rPr>
              <a:t>        </a:t>
            </a:r>
            <a:r>
              <a:rPr lang="en-US" dirty="0">
                <a:solidFill>
                  <a:srgbClr val="D8A0DF"/>
                </a:solidFill>
                <a:latin typeface="Consolas" panose="020B0609020204030204" pitchFamily="49" charset="0"/>
              </a:rPr>
              <a:t>return</a:t>
            </a:r>
            <a:r>
              <a:rPr lang="en-US" dirty="0">
                <a:solidFill>
                  <a:srgbClr val="DADADA"/>
                </a:solidFill>
                <a:latin typeface="Consolas" panose="020B0609020204030204" pitchFamily="49" charset="0"/>
              </a:rPr>
              <a:t> </a:t>
            </a:r>
            <a:r>
              <a:rPr lang="en-US" dirty="0">
                <a:solidFill>
                  <a:srgbClr val="9A9A9A"/>
                </a:solidFill>
                <a:latin typeface="Consolas" panose="020B0609020204030204" pitchFamily="49" charset="0"/>
              </a:rPr>
              <a:t>a</a:t>
            </a:r>
            <a:endParaRPr lang="en-US" dirty="0">
              <a:solidFill>
                <a:srgbClr val="DADADA"/>
              </a:solidFill>
              <a:latin typeface="Consolas" panose="020B0609020204030204" pitchFamily="49" charset="0"/>
            </a:endParaRPr>
          </a:p>
          <a:p>
            <a:r>
              <a:rPr lang="en-US" dirty="0">
                <a:solidFill>
                  <a:srgbClr val="DADADA"/>
                </a:solidFill>
                <a:latin typeface="Consolas" panose="020B0609020204030204" pitchFamily="49" charset="0"/>
              </a:rPr>
              <a:t>    </a:t>
            </a:r>
            <a:r>
              <a:rPr lang="en-US" dirty="0">
                <a:solidFill>
                  <a:srgbClr val="B4B4B4"/>
                </a:solidFill>
                <a:latin typeface="Consolas" panose="020B0609020204030204" pitchFamily="49" charset="0"/>
              </a:rPr>
              <a:t>@</a:t>
            </a:r>
            <a:r>
              <a:rPr lang="en-US" dirty="0">
                <a:solidFill>
                  <a:srgbClr val="4EC9B0"/>
                </a:solidFill>
                <a:latin typeface="Consolas" panose="020B0609020204030204" pitchFamily="49" charset="0"/>
              </a:rPr>
              <a:t>classmethod</a:t>
            </a:r>
            <a:endParaRPr lang="en-US" dirty="0">
              <a:solidFill>
                <a:srgbClr val="DADADA"/>
              </a:solidFill>
              <a:latin typeface="Consolas" panose="020B0609020204030204" pitchFamily="49" charset="0"/>
            </a:endParaRPr>
          </a:p>
          <a:p>
            <a:r>
              <a:rPr lang="en-US" dirty="0">
                <a:solidFill>
                  <a:srgbClr val="DADADA"/>
                </a:solidFill>
                <a:latin typeface="Consolas" panose="020B0609020204030204" pitchFamily="49" charset="0"/>
              </a:rPr>
              <a:t>    </a:t>
            </a:r>
            <a:r>
              <a:rPr lang="en-US" dirty="0">
                <a:solidFill>
                  <a:srgbClr val="569CD6"/>
                </a:solidFill>
                <a:latin typeface="Consolas" panose="020B0609020204030204" pitchFamily="49" charset="0"/>
              </a:rPr>
              <a:t>def</a:t>
            </a:r>
            <a:r>
              <a:rPr lang="en-US" dirty="0">
                <a:solidFill>
                  <a:srgbClr val="DADADA"/>
                </a:solidFill>
                <a:latin typeface="Consolas" panose="020B0609020204030204" pitchFamily="49" charset="0"/>
              </a:rPr>
              <a:t> </a:t>
            </a:r>
            <a:r>
              <a:rPr lang="en-US" dirty="0">
                <a:solidFill>
                  <a:srgbClr val="DCDCAA"/>
                </a:solidFill>
                <a:latin typeface="Consolas" panose="020B0609020204030204" pitchFamily="49" charset="0"/>
              </a:rPr>
              <a:t>reduce</a:t>
            </a:r>
            <a:r>
              <a:rPr lang="en-US" dirty="0">
                <a:solidFill>
                  <a:srgbClr val="B4B4B4"/>
                </a:solidFill>
                <a:latin typeface="Consolas" panose="020B0609020204030204" pitchFamily="49" charset="0"/>
              </a:rPr>
              <a:t>(</a:t>
            </a:r>
            <a:r>
              <a:rPr lang="en-US" dirty="0">
                <a:solidFill>
                  <a:srgbClr val="9A9A9A"/>
                </a:solidFill>
                <a:latin typeface="Consolas" panose="020B0609020204030204" pitchFamily="49" charset="0"/>
              </a:rPr>
              <a:t>cls</a:t>
            </a:r>
            <a:r>
              <a:rPr lang="en-US" dirty="0">
                <a:solidFill>
                  <a:srgbClr val="B4B4B4"/>
                </a:solidFill>
                <a:latin typeface="Consolas" panose="020B0609020204030204" pitchFamily="49" charset="0"/>
              </a:rPr>
              <a:t>,</a:t>
            </a:r>
            <a:r>
              <a:rPr lang="en-US" dirty="0">
                <a:solidFill>
                  <a:srgbClr val="DADADA"/>
                </a:solidFill>
                <a:latin typeface="Consolas" panose="020B0609020204030204" pitchFamily="49" charset="0"/>
              </a:rPr>
              <a:t> </a:t>
            </a:r>
            <a:r>
              <a:rPr lang="en-US" dirty="0">
                <a:solidFill>
                  <a:srgbClr val="9A9A9A"/>
                </a:solidFill>
                <a:latin typeface="Consolas" panose="020B0609020204030204" pitchFamily="49" charset="0"/>
              </a:rPr>
              <a:t>n1</a:t>
            </a:r>
            <a:r>
              <a:rPr lang="en-US" dirty="0">
                <a:solidFill>
                  <a:srgbClr val="B4B4B4"/>
                </a:solidFill>
                <a:latin typeface="Consolas" panose="020B0609020204030204" pitchFamily="49" charset="0"/>
              </a:rPr>
              <a:t>,</a:t>
            </a:r>
            <a:r>
              <a:rPr lang="en-US" dirty="0">
                <a:solidFill>
                  <a:srgbClr val="DADADA"/>
                </a:solidFill>
                <a:latin typeface="Consolas" panose="020B0609020204030204" pitchFamily="49" charset="0"/>
              </a:rPr>
              <a:t> </a:t>
            </a:r>
            <a:r>
              <a:rPr lang="en-US" dirty="0">
                <a:solidFill>
                  <a:srgbClr val="9A9A9A"/>
                </a:solidFill>
                <a:latin typeface="Consolas" panose="020B0609020204030204" pitchFamily="49" charset="0"/>
              </a:rPr>
              <a:t>n2</a:t>
            </a:r>
            <a:r>
              <a:rPr lang="en-US" dirty="0">
                <a:solidFill>
                  <a:srgbClr val="B4B4B4"/>
                </a:solidFill>
                <a:latin typeface="Consolas" panose="020B0609020204030204" pitchFamily="49" charset="0"/>
              </a:rPr>
              <a:t>):</a:t>
            </a:r>
            <a:endParaRPr lang="en-US" dirty="0">
              <a:solidFill>
                <a:srgbClr val="DADADA"/>
              </a:solidFill>
              <a:latin typeface="Consolas" panose="020B0609020204030204" pitchFamily="49" charset="0"/>
            </a:endParaRPr>
          </a:p>
          <a:p>
            <a:r>
              <a:rPr lang="en-US" dirty="0">
                <a:solidFill>
                  <a:srgbClr val="DADADA"/>
                </a:solidFill>
                <a:latin typeface="Consolas" panose="020B0609020204030204" pitchFamily="49" charset="0"/>
              </a:rPr>
              <a:t>        </a:t>
            </a:r>
            <a:r>
              <a:rPr lang="en-US" dirty="0">
                <a:solidFill>
                  <a:srgbClr val="9CDCFE"/>
                </a:solidFill>
                <a:latin typeface="Consolas" panose="020B0609020204030204" pitchFamily="49" charset="0"/>
              </a:rPr>
              <a:t>g</a:t>
            </a:r>
            <a:r>
              <a:rPr lang="en-US" dirty="0">
                <a:solidFill>
                  <a:srgbClr val="DADADA"/>
                </a:solidFill>
                <a:latin typeface="Consolas" panose="020B0609020204030204" pitchFamily="49" charset="0"/>
              </a:rPr>
              <a:t> </a:t>
            </a:r>
            <a:r>
              <a:rPr lang="en-US" dirty="0">
                <a:solidFill>
                  <a:srgbClr val="B4B4B4"/>
                </a:solidFill>
                <a:latin typeface="Consolas" panose="020B0609020204030204" pitchFamily="49" charset="0"/>
              </a:rPr>
              <a:t>=</a:t>
            </a:r>
            <a:r>
              <a:rPr lang="en-US" dirty="0">
                <a:solidFill>
                  <a:srgbClr val="DADADA"/>
                </a:solidFill>
                <a:latin typeface="Consolas" panose="020B0609020204030204" pitchFamily="49" charset="0"/>
              </a:rPr>
              <a:t> </a:t>
            </a:r>
            <a:r>
              <a:rPr lang="en-US" dirty="0" err="1">
                <a:solidFill>
                  <a:srgbClr val="9A9A9A"/>
                </a:solidFill>
                <a:latin typeface="Consolas" panose="020B0609020204030204" pitchFamily="49" charset="0"/>
              </a:rPr>
              <a:t>cls</a:t>
            </a:r>
            <a:r>
              <a:rPr lang="en-US" dirty="0" err="1">
                <a:solidFill>
                  <a:srgbClr val="B4B4B4"/>
                </a:solidFill>
                <a:latin typeface="Consolas" panose="020B0609020204030204" pitchFamily="49" charset="0"/>
              </a:rPr>
              <a:t>.</a:t>
            </a:r>
            <a:r>
              <a:rPr lang="en-US" dirty="0" err="1">
                <a:solidFill>
                  <a:srgbClr val="DCDCAA"/>
                </a:solidFill>
                <a:latin typeface="Consolas" panose="020B0609020204030204" pitchFamily="49" charset="0"/>
              </a:rPr>
              <a:t>gcd</a:t>
            </a:r>
            <a:r>
              <a:rPr lang="en-US" dirty="0">
                <a:solidFill>
                  <a:srgbClr val="B4B4B4"/>
                </a:solidFill>
                <a:latin typeface="Consolas" panose="020B0609020204030204" pitchFamily="49" charset="0"/>
              </a:rPr>
              <a:t>(</a:t>
            </a:r>
            <a:r>
              <a:rPr lang="en-US" dirty="0">
                <a:solidFill>
                  <a:srgbClr val="9A9A9A"/>
                </a:solidFill>
                <a:latin typeface="Consolas" panose="020B0609020204030204" pitchFamily="49" charset="0"/>
              </a:rPr>
              <a:t>n1</a:t>
            </a:r>
            <a:r>
              <a:rPr lang="en-US" dirty="0">
                <a:solidFill>
                  <a:srgbClr val="B4B4B4"/>
                </a:solidFill>
                <a:latin typeface="Consolas" panose="020B0609020204030204" pitchFamily="49" charset="0"/>
              </a:rPr>
              <a:t>,</a:t>
            </a:r>
            <a:r>
              <a:rPr lang="en-US" dirty="0">
                <a:solidFill>
                  <a:srgbClr val="DADADA"/>
                </a:solidFill>
                <a:latin typeface="Consolas" panose="020B0609020204030204" pitchFamily="49" charset="0"/>
              </a:rPr>
              <a:t> </a:t>
            </a:r>
            <a:r>
              <a:rPr lang="en-US" dirty="0">
                <a:solidFill>
                  <a:srgbClr val="9A9A9A"/>
                </a:solidFill>
                <a:latin typeface="Consolas" panose="020B0609020204030204" pitchFamily="49" charset="0"/>
              </a:rPr>
              <a:t>n2</a:t>
            </a:r>
            <a:r>
              <a:rPr lang="en-US" dirty="0">
                <a:solidFill>
                  <a:srgbClr val="B4B4B4"/>
                </a:solidFill>
                <a:latin typeface="Consolas" panose="020B0609020204030204" pitchFamily="49" charset="0"/>
              </a:rPr>
              <a:t>)</a:t>
            </a:r>
            <a:endParaRPr lang="en-US" dirty="0">
              <a:solidFill>
                <a:srgbClr val="DADADA"/>
              </a:solidFill>
              <a:latin typeface="Consolas" panose="020B0609020204030204" pitchFamily="49" charset="0"/>
            </a:endParaRPr>
          </a:p>
          <a:p>
            <a:r>
              <a:rPr lang="en-US" dirty="0">
                <a:solidFill>
                  <a:srgbClr val="DADADA"/>
                </a:solidFill>
                <a:latin typeface="Consolas" panose="020B0609020204030204" pitchFamily="49" charset="0"/>
              </a:rPr>
              <a:t>        </a:t>
            </a:r>
            <a:r>
              <a:rPr lang="en-US" dirty="0">
                <a:solidFill>
                  <a:srgbClr val="D8A0DF"/>
                </a:solidFill>
                <a:latin typeface="Consolas" panose="020B0609020204030204" pitchFamily="49" charset="0"/>
              </a:rPr>
              <a:t>return</a:t>
            </a:r>
            <a:r>
              <a:rPr lang="en-US" dirty="0">
                <a:solidFill>
                  <a:srgbClr val="DADADA"/>
                </a:solidFill>
                <a:latin typeface="Consolas" panose="020B0609020204030204" pitchFamily="49" charset="0"/>
              </a:rPr>
              <a:t> </a:t>
            </a:r>
            <a:r>
              <a:rPr lang="en-US" dirty="0">
                <a:solidFill>
                  <a:srgbClr val="B4B4B4"/>
                </a:solidFill>
                <a:latin typeface="Consolas" panose="020B0609020204030204" pitchFamily="49" charset="0"/>
              </a:rPr>
              <a:t>(</a:t>
            </a:r>
            <a:r>
              <a:rPr lang="en-US" dirty="0">
                <a:solidFill>
                  <a:srgbClr val="9A9A9A"/>
                </a:solidFill>
                <a:latin typeface="Consolas" panose="020B0609020204030204" pitchFamily="49" charset="0"/>
              </a:rPr>
              <a:t>n1</a:t>
            </a:r>
            <a:r>
              <a:rPr lang="en-US" dirty="0">
                <a:solidFill>
                  <a:srgbClr val="DADADA"/>
                </a:solidFill>
                <a:latin typeface="Consolas" panose="020B0609020204030204" pitchFamily="49" charset="0"/>
              </a:rPr>
              <a:t> </a:t>
            </a:r>
            <a:r>
              <a:rPr lang="en-US" dirty="0">
                <a:solidFill>
                  <a:srgbClr val="B4B4B4"/>
                </a:solidFill>
                <a:latin typeface="Consolas" panose="020B0609020204030204" pitchFamily="49" charset="0"/>
              </a:rPr>
              <a:t>//</a:t>
            </a:r>
            <a:r>
              <a:rPr lang="en-US" dirty="0">
                <a:solidFill>
                  <a:srgbClr val="DADADA"/>
                </a:solidFill>
                <a:latin typeface="Consolas" panose="020B0609020204030204" pitchFamily="49" charset="0"/>
              </a:rPr>
              <a:t> </a:t>
            </a:r>
            <a:r>
              <a:rPr lang="en-US" dirty="0">
                <a:solidFill>
                  <a:srgbClr val="9CDCFE"/>
                </a:solidFill>
                <a:latin typeface="Consolas" panose="020B0609020204030204" pitchFamily="49" charset="0"/>
              </a:rPr>
              <a:t>g</a:t>
            </a:r>
            <a:r>
              <a:rPr lang="en-US" dirty="0">
                <a:solidFill>
                  <a:srgbClr val="B4B4B4"/>
                </a:solidFill>
                <a:latin typeface="Consolas" panose="020B0609020204030204" pitchFamily="49" charset="0"/>
              </a:rPr>
              <a:t>,</a:t>
            </a:r>
            <a:r>
              <a:rPr lang="en-US" dirty="0">
                <a:solidFill>
                  <a:srgbClr val="DADADA"/>
                </a:solidFill>
                <a:latin typeface="Consolas" panose="020B0609020204030204" pitchFamily="49" charset="0"/>
              </a:rPr>
              <a:t> </a:t>
            </a:r>
            <a:r>
              <a:rPr lang="en-US" dirty="0">
                <a:solidFill>
                  <a:srgbClr val="9A9A9A"/>
                </a:solidFill>
                <a:latin typeface="Consolas" panose="020B0609020204030204" pitchFamily="49" charset="0"/>
              </a:rPr>
              <a:t>n2</a:t>
            </a:r>
            <a:r>
              <a:rPr lang="en-US" dirty="0">
                <a:solidFill>
                  <a:srgbClr val="DADADA"/>
                </a:solidFill>
                <a:latin typeface="Consolas" panose="020B0609020204030204" pitchFamily="49" charset="0"/>
              </a:rPr>
              <a:t> </a:t>
            </a:r>
            <a:r>
              <a:rPr lang="en-US" dirty="0">
                <a:solidFill>
                  <a:srgbClr val="B4B4B4"/>
                </a:solidFill>
                <a:latin typeface="Consolas" panose="020B0609020204030204" pitchFamily="49" charset="0"/>
              </a:rPr>
              <a:t>//</a:t>
            </a:r>
            <a:r>
              <a:rPr lang="en-US" dirty="0">
                <a:solidFill>
                  <a:srgbClr val="DADADA"/>
                </a:solidFill>
                <a:latin typeface="Consolas" panose="020B0609020204030204" pitchFamily="49" charset="0"/>
              </a:rPr>
              <a:t> </a:t>
            </a:r>
            <a:r>
              <a:rPr lang="en-US" dirty="0">
                <a:solidFill>
                  <a:srgbClr val="9CDCFE"/>
                </a:solidFill>
                <a:latin typeface="Consolas" panose="020B0609020204030204" pitchFamily="49" charset="0"/>
              </a:rPr>
              <a:t>g</a:t>
            </a:r>
            <a:r>
              <a:rPr lang="en-US" dirty="0">
                <a:solidFill>
                  <a:srgbClr val="B4B4B4"/>
                </a:solidFill>
                <a:latin typeface="Consolas" panose="020B0609020204030204" pitchFamily="49" charset="0"/>
              </a:rPr>
              <a:t>)</a:t>
            </a:r>
            <a:endParaRPr lang="en-US" dirty="0">
              <a:solidFill>
                <a:srgbClr val="DADADA"/>
              </a:solidFill>
              <a:latin typeface="Consolas" panose="020B0609020204030204" pitchFamily="49" charset="0"/>
            </a:endParaRPr>
          </a:p>
          <a:p>
            <a:r>
              <a:rPr lang="en-US" dirty="0">
                <a:solidFill>
                  <a:srgbClr val="DADADA"/>
                </a:solidFill>
                <a:latin typeface="Consolas" panose="020B0609020204030204" pitchFamily="49" charset="0"/>
              </a:rPr>
              <a:t>    </a:t>
            </a:r>
            <a:r>
              <a:rPr lang="en-US" dirty="0">
                <a:solidFill>
                  <a:srgbClr val="569CD6"/>
                </a:solidFill>
                <a:latin typeface="Consolas" panose="020B0609020204030204" pitchFamily="49" charset="0"/>
              </a:rPr>
              <a:t>def</a:t>
            </a:r>
            <a:r>
              <a:rPr lang="en-US" dirty="0">
                <a:solidFill>
                  <a:srgbClr val="DADADA"/>
                </a:solidFill>
                <a:latin typeface="Consolas" panose="020B0609020204030204" pitchFamily="49" charset="0"/>
              </a:rPr>
              <a:t> </a:t>
            </a:r>
            <a:r>
              <a:rPr lang="en-US" dirty="0">
                <a:solidFill>
                  <a:srgbClr val="DCDCAA"/>
                </a:solidFill>
                <a:latin typeface="Consolas" panose="020B0609020204030204" pitchFamily="49" charset="0"/>
              </a:rPr>
              <a:t>__str__</a:t>
            </a:r>
            <a:r>
              <a:rPr lang="en-US" dirty="0">
                <a:solidFill>
                  <a:srgbClr val="B4B4B4"/>
                </a:solidFill>
                <a:latin typeface="Consolas" panose="020B0609020204030204" pitchFamily="49" charset="0"/>
              </a:rPr>
              <a:t>(</a:t>
            </a:r>
            <a:r>
              <a:rPr lang="en-US" dirty="0">
                <a:solidFill>
                  <a:srgbClr val="9A9A9A"/>
                </a:solidFill>
                <a:latin typeface="Consolas" panose="020B0609020204030204" pitchFamily="49" charset="0"/>
              </a:rPr>
              <a:t>self</a:t>
            </a:r>
            <a:r>
              <a:rPr lang="en-US" dirty="0">
                <a:solidFill>
                  <a:srgbClr val="B4B4B4"/>
                </a:solidFill>
                <a:latin typeface="Consolas" panose="020B0609020204030204" pitchFamily="49" charset="0"/>
              </a:rPr>
              <a:t>):</a:t>
            </a:r>
            <a:endParaRPr lang="en-US" dirty="0">
              <a:solidFill>
                <a:srgbClr val="DADADA"/>
              </a:solidFill>
              <a:latin typeface="Consolas" panose="020B0609020204030204" pitchFamily="49" charset="0"/>
            </a:endParaRPr>
          </a:p>
          <a:p>
            <a:r>
              <a:rPr lang="en-US" dirty="0">
                <a:solidFill>
                  <a:srgbClr val="DADADA"/>
                </a:solidFill>
                <a:latin typeface="Consolas" panose="020B0609020204030204" pitchFamily="49" charset="0"/>
              </a:rPr>
              <a:t>        </a:t>
            </a:r>
            <a:r>
              <a:rPr lang="en-US" dirty="0">
                <a:solidFill>
                  <a:srgbClr val="D8A0DF"/>
                </a:solidFill>
                <a:latin typeface="Consolas" panose="020B0609020204030204" pitchFamily="49" charset="0"/>
              </a:rPr>
              <a:t>return</a:t>
            </a:r>
            <a:r>
              <a:rPr lang="en-US" dirty="0">
                <a:solidFill>
                  <a:srgbClr val="DADADA"/>
                </a:solidFill>
                <a:latin typeface="Consolas" panose="020B0609020204030204" pitchFamily="49" charset="0"/>
              </a:rPr>
              <a:t> </a:t>
            </a:r>
            <a:r>
              <a:rPr lang="en-US" dirty="0">
                <a:solidFill>
                  <a:srgbClr val="4EC9B0"/>
                </a:solidFill>
                <a:latin typeface="Consolas" panose="020B0609020204030204" pitchFamily="49" charset="0"/>
              </a:rPr>
              <a:t>str</a:t>
            </a:r>
            <a:r>
              <a:rPr lang="en-US" dirty="0">
                <a:solidFill>
                  <a:srgbClr val="B4B4B4"/>
                </a:solidFill>
                <a:latin typeface="Consolas" panose="020B0609020204030204" pitchFamily="49" charset="0"/>
              </a:rPr>
              <a:t>(</a:t>
            </a:r>
            <a:r>
              <a:rPr lang="en-US" dirty="0" err="1">
                <a:solidFill>
                  <a:srgbClr val="9A9A9A"/>
                </a:solidFill>
                <a:latin typeface="Consolas" panose="020B0609020204030204" pitchFamily="49" charset="0"/>
              </a:rPr>
              <a:t>self</a:t>
            </a:r>
            <a:r>
              <a:rPr lang="en-US" dirty="0" err="1">
                <a:solidFill>
                  <a:srgbClr val="B4B4B4"/>
                </a:solidFill>
                <a:latin typeface="Consolas" panose="020B0609020204030204" pitchFamily="49" charset="0"/>
              </a:rPr>
              <a:t>.</a:t>
            </a:r>
            <a:r>
              <a:rPr lang="en-US" dirty="0" err="1">
                <a:solidFill>
                  <a:srgbClr val="DADADA"/>
                </a:solidFill>
                <a:latin typeface="Consolas" panose="020B0609020204030204" pitchFamily="49" charset="0"/>
              </a:rPr>
              <a:t>numerator</a:t>
            </a:r>
            <a:r>
              <a:rPr lang="en-US" dirty="0">
                <a:solidFill>
                  <a:srgbClr val="B4B4B4"/>
                </a:solidFill>
                <a:latin typeface="Consolas" panose="020B0609020204030204" pitchFamily="49" charset="0"/>
              </a:rPr>
              <a:t>)+</a:t>
            </a:r>
            <a:r>
              <a:rPr lang="en-US" dirty="0">
                <a:solidFill>
                  <a:srgbClr val="E8C9BB"/>
                </a:solidFill>
                <a:latin typeface="Consolas" panose="020B0609020204030204" pitchFamily="49" charset="0"/>
              </a:rPr>
              <a:t>'</a:t>
            </a:r>
            <a:r>
              <a:rPr lang="en-US" dirty="0">
                <a:solidFill>
                  <a:srgbClr val="CE9178"/>
                </a:solidFill>
                <a:latin typeface="Consolas" panose="020B0609020204030204" pitchFamily="49" charset="0"/>
              </a:rPr>
              <a:t>/</a:t>
            </a:r>
            <a:r>
              <a:rPr lang="en-US" dirty="0">
                <a:solidFill>
                  <a:srgbClr val="E8C9BB"/>
                </a:solidFill>
                <a:latin typeface="Consolas" panose="020B0609020204030204" pitchFamily="49" charset="0"/>
              </a:rPr>
              <a:t>'</a:t>
            </a:r>
            <a:r>
              <a:rPr lang="en-US" dirty="0">
                <a:solidFill>
                  <a:srgbClr val="B4B4B4"/>
                </a:solidFill>
                <a:latin typeface="Consolas" panose="020B0609020204030204" pitchFamily="49" charset="0"/>
              </a:rPr>
              <a:t>+</a:t>
            </a:r>
            <a:r>
              <a:rPr lang="en-US" dirty="0">
                <a:solidFill>
                  <a:srgbClr val="4EC9B0"/>
                </a:solidFill>
                <a:latin typeface="Consolas" panose="020B0609020204030204" pitchFamily="49" charset="0"/>
              </a:rPr>
              <a:t>str</a:t>
            </a:r>
            <a:r>
              <a:rPr lang="en-US" dirty="0">
                <a:solidFill>
                  <a:srgbClr val="B4B4B4"/>
                </a:solidFill>
                <a:latin typeface="Consolas" panose="020B0609020204030204" pitchFamily="49" charset="0"/>
              </a:rPr>
              <a:t>(</a:t>
            </a:r>
            <a:r>
              <a:rPr lang="en-US" dirty="0" err="1">
                <a:solidFill>
                  <a:srgbClr val="9A9A9A"/>
                </a:solidFill>
                <a:latin typeface="Consolas" panose="020B0609020204030204" pitchFamily="49" charset="0"/>
              </a:rPr>
              <a:t>self</a:t>
            </a:r>
            <a:r>
              <a:rPr lang="en-US" dirty="0" err="1">
                <a:solidFill>
                  <a:srgbClr val="B4B4B4"/>
                </a:solidFill>
                <a:latin typeface="Consolas" panose="020B0609020204030204" pitchFamily="49" charset="0"/>
              </a:rPr>
              <a:t>.</a:t>
            </a:r>
            <a:r>
              <a:rPr lang="en-US" dirty="0" err="1">
                <a:solidFill>
                  <a:srgbClr val="DADADA"/>
                </a:solidFill>
                <a:latin typeface="Consolas" panose="020B0609020204030204" pitchFamily="49" charset="0"/>
              </a:rPr>
              <a:t>denominator</a:t>
            </a:r>
            <a:r>
              <a:rPr lang="en-US" dirty="0" smtClean="0">
                <a:solidFill>
                  <a:srgbClr val="B4B4B4"/>
                </a:solidFill>
                <a:latin typeface="Consolas" panose="020B0609020204030204" pitchFamily="49" charset="0"/>
              </a:rPr>
              <a:t>)</a:t>
            </a:r>
          </a:p>
          <a:p>
            <a:endParaRPr lang="en-US" b="0" dirty="0">
              <a:solidFill>
                <a:srgbClr val="B4B4B4"/>
              </a:solidFill>
              <a:effectLst/>
              <a:latin typeface="Consolas" panose="020B0609020204030204" pitchFamily="49" charset="0"/>
            </a:endParaRPr>
          </a:p>
          <a:p>
            <a:r>
              <a:rPr lang="en-US" dirty="0" smtClean="0">
                <a:solidFill>
                  <a:srgbClr val="DADADA"/>
                </a:solidFill>
                <a:latin typeface="Consolas" panose="020B0609020204030204" pitchFamily="49" charset="0"/>
              </a:rPr>
              <a:t>x </a:t>
            </a:r>
            <a:r>
              <a:rPr lang="en-US" dirty="0">
                <a:solidFill>
                  <a:srgbClr val="DADADA"/>
                </a:solidFill>
                <a:latin typeface="Consolas" panose="020B0609020204030204" pitchFamily="49" charset="0"/>
              </a:rPr>
              <a:t>= fraction(8,24)</a:t>
            </a:r>
          </a:p>
          <a:p>
            <a:r>
              <a:rPr lang="en-US" dirty="0">
                <a:solidFill>
                  <a:srgbClr val="DADADA"/>
                </a:solidFill>
                <a:latin typeface="Consolas" panose="020B0609020204030204" pitchFamily="49" charset="0"/>
              </a:rPr>
              <a:t>print(x)</a:t>
            </a:r>
            <a:endParaRPr lang="en-US" b="0" dirty="0">
              <a:solidFill>
                <a:srgbClr val="DADADA"/>
              </a:solidFill>
              <a:effectLst/>
              <a:latin typeface="Consolas" panose="020B0609020204030204" pitchFamily="49" charset="0"/>
            </a:endParaRPr>
          </a:p>
        </p:txBody>
      </p:sp>
      <p:sp>
        <p:nvSpPr>
          <p:cNvPr id="6" name="Rectangle 5"/>
          <p:cNvSpPr/>
          <p:nvPr/>
        </p:nvSpPr>
        <p:spPr>
          <a:xfrm>
            <a:off x="8461829" y="940677"/>
            <a:ext cx="3511587" cy="2308324"/>
          </a:xfrm>
          <a:prstGeom prst="rect">
            <a:avLst/>
          </a:prstGeom>
        </p:spPr>
        <p:txBody>
          <a:bodyPr wrap="square">
            <a:spAutoFit/>
          </a:bodyPr>
          <a:lstStyle/>
          <a:p>
            <a:r>
              <a:rPr lang="en-US" dirty="0">
                <a:solidFill>
                  <a:schemeClr val="bg1"/>
                </a:solidFill>
                <a:latin typeface="+mj-lt"/>
              </a:rPr>
              <a:t> the fraction 8/24 can be reduced to 1/3. We can reduce a fraction to lowest terms by dividing both the numerator and denominator by the Greatest Common Divisor (GCD).</a:t>
            </a:r>
          </a:p>
        </p:txBody>
      </p:sp>
      <p:sp>
        <p:nvSpPr>
          <p:cNvPr id="7" name="Rectangle 6"/>
          <p:cNvSpPr/>
          <p:nvPr/>
        </p:nvSpPr>
        <p:spPr>
          <a:xfrm>
            <a:off x="8680413" y="5548573"/>
            <a:ext cx="3511587" cy="923330"/>
          </a:xfrm>
          <a:prstGeom prst="rect">
            <a:avLst/>
          </a:prstGeom>
        </p:spPr>
        <p:txBody>
          <a:bodyPr wrap="square">
            <a:spAutoFit/>
          </a:bodyPr>
          <a:lstStyle/>
          <a:p>
            <a:r>
              <a:rPr lang="en-US" dirty="0" smtClean="0">
                <a:solidFill>
                  <a:srgbClr val="FFC000"/>
                </a:solidFill>
                <a:latin typeface="+mj-lt"/>
              </a:rPr>
              <a:t>?</a:t>
            </a:r>
          </a:p>
          <a:p>
            <a:r>
              <a:rPr lang="en-US" dirty="0" err="1" smtClean="0">
                <a:solidFill>
                  <a:srgbClr val="FFC000"/>
                </a:solidFill>
                <a:latin typeface="+mj-lt"/>
              </a:rPr>
              <a:t>wh</a:t>
            </a:r>
            <a:r>
              <a:rPr lang="en-US" dirty="0" smtClean="0">
                <a:solidFill>
                  <a:srgbClr val="FFC000"/>
                </a:solidFill>
                <a:latin typeface="+mj-lt"/>
              </a:rPr>
              <a:t> do I need to have it in class itself?</a:t>
            </a:r>
            <a:endParaRPr lang="en-US" dirty="0">
              <a:solidFill>
                <a:srgbClr val="FFC000"/>
              </a:solidFill>
              <a:latin typeface="+mj-lt"/>
            </a:endParaRPr>
          </a:p>
        </p:txBody>
      </p:sp>
    </p:spTree>
    <p:extLst>
      <p:ext uri="{BB962C8B-B14F-4D97-AF65-F5344CB8AC3E}">
        <p14:creationId xmlns:p14="http://schemas.microsoft.com/office/powerpoint/2010/main" val="126552969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7313" y="2843351"/>
            <a:ext cx="10755086" cy="523220"/>
          </a:xfrm>
          <a:prstGeom prst="rect">
            <a:avLst/>
          </a:prstGeom>
        </p:spPr>
        <p:txBody>
          <a:bodyPr wrap="square">
            <a:spAutoFit/>
          </a:bodyPr>
          <a:lstStyle/>
          <a:p>
            <a:pPr algn="ctr"/>
            <a:r>
              <a:rPr lang="en-US" sz="2800" b="1" dirty="0">
                <a:solidFill>
                  <a:schemeClr val="accent2"/>
                </a:solidFill>
                <a:latin typeface="Open Sans" pitchFamily="2" charset="0"/>
                <a:ea typeface="Open Sans" pitchFamily="2" charset="0"/>
                <a:cs typeface="Open Sans" pitchFamily="2" charset="0"/>
              </a:rPr>
              <a:t>Class Methods </a:t>
            </a:r>
            <a:r>
              <a:rPr lang="en-US" sz="2800" b="1" dirty="0">
                <a:latin typeface="Open Sans" pitchFamily="2" charset="0"/>
                <a:ea typeface="Open Sans" pitchFamily="2" charset="0"/>
                <a:cs typeface="Open Sans" pitchFamily="2" charset="0"/>
              </a:rPr>
              <a:t>vs. </a:t>
            </a:r>
            <a:r>
              <a:rPr lang="en-US" sz="2800" b="1" dirty="0">
                <a:solidFill>
                  <a:schemeClr val="accent2"/>
                </a:solidFill>
                <a:latin typeface="Open Sans" pitchFamily="2" charset="0"/>
                <a:ea typeface="Open Sans" pitchFamily="2" charset="0"/>
                <a:cs typeface="Open Sans" pitchFamily="2" charset="0"/>
              </a:rPr>
              <a:t>Static Methods </a:t>
            </a:r>
            <a:r>
              <a:rPr lang="en-US" sz="2800" b="1" dirty="0">
                <a:latin typeface="Open Sans" pitchFamily="2" charset="0"/>
                <a:ea typeface="Open Sans" pitchFamily="2" charset="0"/>
                <a:cs typeface="Open Sans" pitchFamily="2" charset="0"/>
              </a:rPr>
              <a:t>and </a:t>
            </a:r>
            <a:r>
              <a:rPr lang="en-US" sz="2800" b="1" dirty="0">
                <a:solidFill>
                  <a:schemeClr val="accent2"/>
                </a:solidFill>
                <a:latin typeface="Open Sans" pitchFamily="2" charset="0"/>
                <a:ea typeface="Open Sans" pitchFamily="2" charset="0"/>
                <a:cs typeface="Open Sans" pitchFamily="2" charset="0"/>
              </a:rPr>
              <a:t>Instance </a:t>
            </a:r>
            <a:r>
              <a:rPr lang="en-US" sz="2800" b="1" dirty="0" smtClean="0">
                <a:solidFill>
                  <a:schemeClr val="accent2"/>
                </a:solidFill>
                <a:latin typeface="Open Sans" pitchFamily="2" charset="0"/>
                <a:ea typeface="Open Sans" pitchFamily="2" charset="0"/>
                <a:cs typeface="Open Sans" pitchFamily="2" charset="0"/>
              </a:rPr>
              <a:t>Methods</a:t>
            </a:r>
            <a:endParaRPr lang="en-US" sz="2800" b="1" dirty="0">
              <a:solidFill>
                <a:schemeClr val="accent2"/>
              </a:solidFill>
              <a:latin typeface="Open Sans" pitchFamily="2" charset="0"/>
              <a:ea typeface="Open Sans" pitchFamily="2" charset="0"/>
              <a:cs typeface="Open Sans" pitchFamily="2" charset="0"/>
            </a:endParaRPr>
          </a:p>
        </p:txBody>
      </p:sp>
    </p:spTree>
    <p:extLst>
      <p:ext uri="{BB962C8B-B14F-4D97-AF65-F5344CB8AC3E}">
        <p14:creationId xmlns:p14="http://schemas.microsoft.com/office/powerpoint/2010/main" val="21232673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Rectangle 1"/>
          <p:cNvSpPr/>
          <p:nvPr/>
        </p:nvSpPr>
        <p:spPr>
          <a:xfrm>
            <a:off x="61686" y="461707"/>
            <a:ext cx="8400143" cy="3970318"/>
          </a:xfrm>
          <a:prstGeom prst="rect">
            <a:avLst/>
          </a:prstGeom>
          <a:ln>
            <a:solidFill>
              <a:schemeClr val="bg1"/>
            </a:solidFill>
          </a:ln>
        </p:spPr>
        <p:txBody>
          <a:bodyPr wrap="square">
            <a:spAutoFit/>
          </a:bodyPr>
          <a:lstStyle/>
          <a:p>
            <a:r>
              <a:rPr lang="en-US" dirty="0">
                <a:solidFill>
                  <a:srgbClr val="569CD6"/>
                </a:solidFill>
                <a:latin typeface="Consolas" panose="020B0609020204030204" pitchFamily="49" charset="0"/>
              </a:rPr>
              <a:t>class</a:t>
            </a:r>
            <a:r>
              <a:rPr lang="en-US" dirty="0">
                <a:solidFill>
                  <a:srgbClr val="DADADA"/>
                </a:solidFill>
                <a:latin typeface="Consolas" panose="020B0609020204030204" pitchFamily="49" charset="0"/>
              </a:rPr>
              <a:t> </a:t>
            </a:r>
            <a:r>
              <a:rPr lang="en-US" dirty="0">
                <a:solidFill>
                  <a:srgbClr val="4EC9B0"/>
                </a:solidFill>
                <a:latin typeface="Consolas" panose="020B0609020204030204" pitchFamily="49" charset="0"/>
              </a:rPr>
              <a:t>Pet</a:t>
            </a:r>
            <a:r>
              <a:rPr lang="en-US" dirty="0">
                <a:solidFill>
                  <a:srgbClr val="B4B4B4"/>
                </a:solidFill>
                <a:latin typeface="Consolas" panose="020B0609020204030204" pitchFamily="49" charset="0"/>
              </a:rPr>
              <a:t>:</a:t>
            </a:r>
            <a:endParaRPr lang="en-US" dirty="0">
              <a:solidFill>
                <a:srgbClr val="DADADA"/>
              </a:solidFill>
              <a:latin typeface="Consolas" panose="020B0609020204030204" pitchFamily="49" charset="0"/>
            </a:endParaRPr>
          </a:p>
          <a:p>
            <a:r>
              <a:rPr lang="en-US" dirty="0">
                <a:solidFill>
                  <a:srgbClr val="DADADA"/>
                </a:solidFill>
                <a:latin typeface="Consolas" panose="020B0609020204030204" pitchFamily="49" charset="0"/>
              </a:rPr>
              <a:t>    _</a:t>
            </a:r>
            <a:r>
              <a:rPr lang="en-US" dirty="0" err="1">
                <a:solidFill>
                  <a:srgbClr val="DADADA"/>
                </a:solidFill>
                <a:latin typeface="Consolas" panose="020B0609020204030204" pitchFamily="49" charset="0"/>
              </a:rPr>
              <a:t>class_info</a:t>
            </a:r>
            <a:r>
              <a:rPr lang="en-US" dirty="0">
                <a:solidFill>
                  <a:srgbClr val="DADADA"/>
                </a:solidFill>
                <a:latin typeface="Consolas" panose="020B0609020204030204" pitchFamily="49" charset="0"/>
              </a:rPr>
              <a:t> </a:t>
            </a:r>
            <a:r>
              <a:rPr lang="en-US" dirty="0">
                <a:solidFill>
                  <a:srgbClr val="B4B4B4"/>
                </a:solidFill>
                <a:latin typeface="Consolas" panose="020B0609020204030204" pitchFamily="49" charset="0"/>
              </a:rPr>
              <a:t>=</a:t>
            </a:r>
            <a:r>
              <a:rPr lang="en-US" dirty="0">
                <a:solidFill>
                  <a:srgbClr val="DADADA"/>
                </a:solidFill>
                <a:latin typeface="Consolas" panose="020B0609020204030204" pitchFamily="49" charset="0"/>
              </a:rPr>
              <a:t> </a:t>
            </a:r>
            <a:r>
              <a:rPr lang="en-US" dirty="0">
                <a:solidFill>
                  <a:srgbClr val="E8C9BB"/>
                </a:solidFill>
                <a:latin typeface="Consolas" panose="020B0609020204030204" pitchFamily="49" charset="0"/>
              </a:rPr>
              <a:t>"</a:t>
            </a:r>
            <a:r>
              <a:rPr lang="en-US" dirty="0">
                <a:solidFill>
                  <a:srgbClr val="CE9178"/>
                </a:solidFill>
                <a:latin typeface="Consolas" panose="020B0609020204030204" pitchFamily="49" charset="0"/>
              </a:rPr>
              <a:t>pet animals</a:t>
            </a:r>
            <a:r>
              <a:rPr lang="en-US" dirty="0">
                <a:solidFill>
                  <a:srgbClr val="E8C9BB"/>
                </a:solidFill>
                <a:latin typeface="Consolas" panose="020B0609020204030204" pitchFamily="49" charset="0"/>
              </a:rPr>
              <a:t>"</a:t>
            </a:r>
            <a:endParaRPr lang="en-US" dirty="0">
              <a:solidFill>
                <a:srgbClr val="DADADA"/>
              </a:solidFill>
              <a:latin typeface="Consolas" panose="020B0609020204030204" pitchFamily="49" charset="0"/>
            </a:endParaRPr>
          </a:p>
          <a:p>
            <a:r>
              <a:rPr lang="en-US" dirty="0">
                <a:solidFill>
                  <a:srgbClr val="DADADA"/>
                </a:solidFill>
                <a:latin typeface="Consolas" panose="020B0609020204030204" pitchFamily="49" charset="0"/>
              </a:rPr>
              <a:t>    </a:t>
            </a:r>
            <a:r>
              <a:rPr lang="en-US" dirty="0">
                <a:solidFill>
                  <a:srgbClr val="569CD6"/>
                </a:solidFill>
                <a:latin typeface="Consolas" panose="020B0609020204030204" pitchFamily="49" charset="0"/>
              </a:rPr>
              <a:t>def</a:t>
            </a:r>
            <a:r>
              <a:rPr lang="en-US" dirty="0">
                <a:solidFill>
                  <a:srgbClr val="DADADA"/>
                </a:solidFill>
                <a:latin typeface="Consolas" panose="020B0609020204030204" pitchFamily="49" charset="0"/>
              </a:rPr>
              <a:t> </a:t>
            </a:r>
            <a:r>
              <a:rPr lang="en-US" dirty="0">
                <a:solidFill>
                  <a:srgbClr val="DCDCAA"/>
                </a:solidFill>
                <a:latin typeface="Consolas" panose="020B0609020204030204" pitchFamily="49" charset="0"/>
              </a:rPr>
              <a:t>about</a:t>
            </a:r>
            <a:r>
              <a:rPr lang="en-US" dirty="0">
                <a:solidFill>
                  <a:srgbClr val="B4B4B4"/>
                </a:solidFill>
                <a:latin typeface="Consolas" panose="020B0609020204030204" pitchFamily="49" charset="0"/>
              </a:rPr>
              <a:t>(</a:t>
            </a:r>
            <a:r>
              <a:rPr lang="en-US" dirty="0">
                <a:solidFill>
                  <a:srgbClr val="9A9A9A"/>
                </a:solidFill>
                <a:latin typeface="Consolas" panose="020B0609020204030204" pitchFamily="49" charset="0"/>
              </a:rPr>
              <a:t>self</a:t>
            </a:r>
            <a:r>
              <a:rPr lang="en-US" dirty="0">
                <a:solidFill>
                  <a:srgbClr val="B4B4B4"/>
                </a:solidFill>
                <a:latin typeface="Consolas" panose="020B0609020204030204" pitchFamily="49" charset="0"/>
              </a:rPr>
              <a:t>):</a:t>
            </a:r>
            <a:endParaRPr lang="en-US" dirty="0">
              <a:solidFill>
                <a:srgbClr val="DADADA"/>
              </a:solidFill>
              <a:latin typeface="Consolas" panose="020B0609020204030204" pitchFamily="49" charset="0"/>
            </a:endParaRPr>
          </a:p>
          <a:p>
            <a:r>
              <a:rPr lang="en-US" dirty="0">
                <a:solidFill>
                  <a:srgbClr val="DADADA"/>
                </a:solidFill>
                <a:latin typeface="Consolas" panose="020B0609020204030204" pitchFamily="49" charset="0"/>
              </a:rPr>
              <a:t>        </a:t>
            </a:r>
            <a:r>
              <a:rPr lang="en-US" dirty="0">
                <a:solidFill>
                  <a:srgbClr val="DCDCAA"/>
                </a:solidFill>
                <a:latin typeface="Consolas" panose="020B0609020204030204" pitchFamily="49" charset="0"/>
              </a:rPr>
              <a:t>print</a:t>
            </a:r>
            <a:r>
              <a:rPr lang="en-US" dirty="0">
                <a:solidFill>
                  <a:srgbClr val="B4B4B4"/>
                </a:solidFill>
                <a:latin typeface="Consolas" panose="020B0609020204030204" pitchFamily="49" charset="0"/>
              </a:rPr>
              <a:t>(</a:t>
            </a:r>
            <a:r>
              <a:rPr lang="en-US" dirty="0">
                <a:solidFill>
                  <a:srgbClr val="E8C9BB"/>
                </a:solidFill>
                <a:latin typeface="Consolas" panose="020B0609020204030204" pitchFamily="49" charset="0"/>
              </a:rPr>
              <a:t>"</a:t>
            </a:r>
            <a:r>
              <a:rPr lang="en-US" dirty="0">
                <a:solidFill>
                  <a:srgbClr val="CE9178"/>
                </a:solidFill>
                <a:latin typeface="Consolas" panose="020B0609020204030204" pitchFamily="49" charset="0"/>
              </a:rPr>
              <a:t>This class is about </a:t>
            </a:r>
            <a:r>
              <a:rPr lang="en-US" dirty="0">
                <a:solidFill>
                  <a:srgbClr val="E8C9BB"/>
                </a:solidFill>
                <a:latin typeface="Consolas" panose="020B0609020204030204" pitchFamily="49" charset="0"/>
              </a:rPr>
              <a:t>"</a:t>
            </a:r>
            <a:r>
              <a:rPr lang="en-US" dirty="0">
                <a:solidFill>
                  <a:srgbClr val="DADADA"/>
                </a:solidFill>
                <a:latin typeface="Consolas" panose="020B0609020204030204" pitchFamily="49" charset="0"/>
              </a:rPr>
              <a:t> </a:t>
            </a:r>
            <a:r>
              <a:rPr lang="en-US" dirty="0">
                <a:solidFill>
                  <a:srgbClr val="B4B4B4"/>
                </a:solidFill>
                <a:latin typeface="Consolas" panose="020B0609020204030204" pitchFamily="49" charset="0"/>
              </a:rPr>
              <a:t>+</a:t>
            </a:r>
            <a:r>
              <a:rPr lang="en-US" dirty="0">
                <a:solidFill>
                  <a:srgbClr val="DADADA"/>
                </a:solidFill>
                <a:latin typeface="Consolas" panose="020B0609020204030204" pitchFamily="49" charset="0"/>
              </a:rPr>
              <a:t> </a:t>
            </a:r>
            <a:r>
              <a:rPr lang="en-US" dirty="0">
                <a:solidFill>
                  <a:srgbClr val="9A9A9A"/>
                </a:solidFill>
                <a:latin typeface="Consolas" panose="020B0609020204030204" pitchFamily="49" charset="0"/>
              </a:rPr>
              <a:t>self</a:t>
            </a:r>
            <a:r>
              <a:rPr lang="en-US" dirty="0">
                <a:solidFill>
                  <a:srgbClr val="B4B4B4"/>
                </a:solidFill>
                <a:latin typeface="Consolas" panose="020B0609020204030204" pitchFamily="49" charset="0"/>
              </a:rPr>
              <a:t>.</a:t>
            </a:r>
            <a:r>
              <a:rPr lang="en-US" dirty="0">
                <a:solidFill>
                  <a:srgbClr val="DADADA"/>
                </a:solidFill>
                <a:latin typeface="Consolas" panose="020B0609020204030204" pitchFamily="49" charset="0"/>
              </a:rPr>
              <a:t>_</a:t>
            </a:r>
            <a:r>
              <a:rPr lang="en-US" dirty="0" err="1">
                <a:solidFill>
                  <a:srgbClr val="DADADA"/>
                </a:solidFill>
                <a:latin typeface="Consolas" panose="020B0609020204030204" pitchFamily="49" charset="0"/>
              </a:rPr>
              <a:t>class_info</a:t>
            </a:r>
            <a:r>
              <a:rPr lang="en-US" dirty="0">
                <a:solidFill>
                  <a:srgbClr val="DADADA"/>
                </a:solidFill>
                <a:latin typeface="Consolas" panose="020B0609020204030204" pitchFamily="49" charset="0"/>
              </a:rPr>
              <a:t> </a:t>
            </a:r>
            <a:r>
              <a:rPr lang="en-US" dirty="0">
                <a:solidFill>
                  <a:srgbClr val="B4B4B4"/>
                </a:solidFill>
                <a:latin typeface="Consolas" panose="020B0609020204030204" pitchFamily="49" charset="0"/>
              </a:rPr>
              <a:t>+</a:t>
            </a:r>
            <a:r>
              <a:rPr lang="en-US" dirty="0">
                <a:solidFill>
                  <a:srgbClr val="DADADA"/>
                </a:solidFill>
                <a:latin typeface="Consolas" panose="020B0609020204030204" pitchFamily="49" charset="0"/>
              </a:rPr>
              <a:t> </a:t>
            </a:r>
            <a:r>
              <a:rPr lang="en-US" dirty="0">
                <a:solidFill>
                  <a:srgbClr val="E8C9BB"/>
                </a:solidFill>
                <a:latin typeface="Consolas" panose="020B0609020204030204" pitchFamily="49" charset="0"/>
              </a:rPr>
              <a:t>"</a:t>
            </a:r>
            <a:r>
              <a:rPr lang="en-US" dirty="0">
                <a:solidFill>
                  <a:srgbClr val="CE9178"/>
                </a:solidFill>
                <a:latin typeface="Consolas" panose="020B0609020204030204" pitchFamily="49" charset="0"/>
              </a:rPr>
              <a:t>!</a:t>
            </a:r>
            <a:r>
              <a:rPr lang="en-US" dirty="0">
                <a:solidFill>
                  <a:srgbClr val="E8C9BB"/>
                </a:solidFill>
                <a:latin typeface="Consolas" panose="020B0609020204030204" pitchFamily="49" charset="0"/>
              </a:rPr>
              <a:t>"</a:t>
            </a:r>
            <a:r>
              <a:rPr lang="en-US" dirty="0">
                <a:solidFill>
                  <a:srgbClr val="B4B4B4"/>
                </a:solidFill>
                <a:latin typeface="Consolas" panose="020B0609020204030204" pitchFamily="49" charset="0"/>
              </a:rPr>
              <a:t>)</a:t>
            </a:r>
            <a:r>
              <a:rPr lang="en-US" dirty="0">
                <a:solidFill>
                  <a:srgbClr val="DADADA"/>
                </a:solidFill>
                <a:latin typeface="Consolas" panose="020B0609020204030204" pitchFamily="49" charset="0"/>
              </a:rPr>
              <a:t>   </a:t>
            </a:r>
          </a:p>
          <a:p>
            <a:r>
              <a:rPr lang="en-US" dirty="0">
                <a:solidFill>
                  <a:srgbClr val="569CD6"/>
                </a:solidFill>
                <a:latin typeface="Consolas" panose="020B0609020204030204" pitchFamily="49" charset="0"/>
              </a:rPr>
              <a:t>class</a:t>
            </a:r>
            <a:r>
              <a:rPr lang="en-US" dirty="0">
                <a:solidFill>
                  <a:srgbClr val="DADADA"/>
                </a:solidFill>
                <a:latin typeface="Consolas" panose="020B0609020204030204" pitchFamily="49" charset="0"/>
              </a:rPr>
              <a:t> </a:t>
            </a:r>
            <a:r>
              <a:rPr lang="en-US" dirty="0">
                <a:solidFill>
                  <a:srgbClr val="4EC9B0"/>
                </a:solidFill>
                <a:latin typeface="Consolas" panose="020B0609020204030204" pitchFamily="49" charset="0"/>
              </a:rPr>
              <a:t>Dog</a:t>
            </a:r>
            <a:r>
              <a:rPr lang="en-US" dirty="0">
                <a:solidFill>
                  <a:srgbClr val="B4B4B4"/>
                </a:solidFill>
                <a:latin typeface="Consolas" panose="020B0609020204030204" pitchFamily="49" charset="0"/>
              </a:rPr>
              <a:t>(</a:t>
            </a:r>
            <a:r>
              <a:rPr lang="en-US" dirty="0">
                <a:solidFill>
                  <a:srgbClr val="4EC9B0"/>
                </a:solidFill>
                <a:latin typeface="Consolas" panose="020B0609020204030204" pitchFamily="49" charset="0"/>
              </a:rPr>
              <a:t>Pet</a:t>
            </a:r>
            <a:r>
              <a:rPr lang="en-US" dirty="0">
                <a:solidFill>
                  <a:srgbClr val="B4B4B4"/>
                </a:solidFill>
                <a:latin typeface="Consolas" panose="020B0609020204030204" pitchFamily="49" charset="0"/>
              </a:rPr>
              <a:t>):</a:t>
            </a:r>
            <a:endParaRPr lang="en-US" dirty="0">
              <a:solidFill>
                <a:srgbClr val="DADADA"/>
              </a:solidFill>
              <a:latin typeface="Consolas" panose="020B0609020204030204" pitchFamily="49" charset="0"/>
            </a:endParaRPr>
          </a:p>
          <a:p>
            <a:r>
              <a:rPr lang="en-US" dirty="0">
                <a:solidFill>
                  <a:srgbClr val="DADADA"/>
                </a:solidFill>
                <a:latin typeface="Consolas" panose="020B0609020204030204" pitchFamily="49" charset="0"/>
              </a:rPr>
              <a:t>    _</a:t>
            </a:r>
            <a:r>
              <a:rPr lang="en-US" dirty="0" err="1">
                <a:solidFill>
                  <a:srgbClr val="DADADA"/>
                </a:solidFill>
                <a:latin typeface="Consolas" panose="020B0609020204030204" pitchFamily="49" charset="0"/>
              </a:rPr>
              <a:t>class_info</a:t>
            </a:r>
            <a:r>
              <a:rPr lang="en-US" dirty="0">
                <a:solidFill>
                  <a:srgbClr val="DADADA"/>
                </a:solidFill>
                <a:latin typeface="Consolas" panose="020B0609020204030204" pitchFamily="49" charset="0"/>
              </a:rPr>
              <a:t> </a:t>
            </a:r>
            <a:r>
              <a:rPr lang="en-US" dirty="0">
                <a:solidFill>
                  <a:srgbClr val="B4B4B4"/>
                </a:solidFill>
                <a:latin typeface="Consolas" panose="020B0609020204030204" pitchFamily="49" charset="0"/>
              </a:rPr>
              <a:t>=</a:t>
            </a:r>
            <a:r>
              <a:rPr lang="en-US" dirty="0">
                <a:solidFill>
                  <a:srgbClr val="DADADA"/>
                </a:solidFill>
                <a:latin typeface="Consolas" panose="020B0609020204030204" pitchFamily="49" charset="0"/>
              </a:rPr>
              <a:t> </a:t>
            </a:r>
            <a:r>
              <a:rPr lang="en-US" dirty="0">
                <a:solidFill>
                  <a:srgbClr val="E8C9BB"/>
                </a:solidFill>
                <a:latin typeface="Consolas" panose="020B0609020204030204" pitchFamily="49" charset="0"/>
              </a:rPr>
              <a:t>"</a:t>
            </a:r>
            <a:r>
              <a:rPr lang="en-US" dirty="0">
                <a:solidFill>
                  <a:srgbClr val="CE9178"/>
                </a:solidFill>
                <a:latin typeface="Consolas" panose="020B0609020204030204" pitchFamily="49" charset="0"/>
              </a:rPr>
              <a:t>man's best friends</a:t>
            </a:r>
            <a:r>
              <a:rPr lang="en-US" dirty="0">
                <a:solidFill>
                  <a:srgbClr val="E8C9BB"/>
                </a:solidFill>
                <a:latin typeface="Consolas" panose="020B0609020204030204" pitchFamily="49" charset="0"/>
              </a:rPr>
              <a:t>"</a:t>
            </a:r>
            <a:endParaRPr lang="en-US" dirty="0">
              <a:solidFill>
                <a:srgbClr val="DADADA"/>
              </a:solidFill>
              <a:latin typeface="Consolas" panose="020B0609020204030204" pitchFamily="49" charset="0"/>
            </a:endParaRPr>
          </a:p>
          <a:p>
            <a:r>
              <a:rPr lang="en-US" dirty="0">
                <a:solidFill>
                  <a:srgbClr val="569CD6"/>
                </a:solidFill>
                <a:latin typeface="Consolas" panose="020B0609020204030204" pitchFamily="49" charset="0"/>
              </a:rPr>
              <a:t>class</a:t>
            </a:r>
            <a:r>
              <a:rPr lang="en-US" dirty="0">
                <a:solidFill>
                  <a:srgbClr val="DADADA"/>
                </a:solidFill>
                <a:latin typeface="Consolas" panose="020B0609020204030204" pitchFamily="49" charset="0"/>
              </a:rPr>
              <a:t> </a:t>
            </a:r>
            <a:r>
              <a:rPr lang="en-US" dirty="0">
                <a:solidFill>
                  <a:srgbClr val="4EC9B0"/>
                </a:solidFill>
                <a:latin typeface="Consolas" panose="020B0609020204030204" pitchFamily="49" charset="0"/>
              </a:rPr>
              <a:t>Cat</a:t>
            </a:r>
            <a:r>
              <a:rPr lang="en-US" dirty="0">
                <a:solidFill>
                  <a:srgbClr val="B4B4B4"/>
                </a:solidFill>
                <a:latin typeface="Consolas" panose="020B0609020204030204" pitchFamily="49" charset="0"/>
              </a:rPr>
              <a:t>(</a:t>
            </a:r>
            <a:r>
              <a:rPr lang="en-US" dirty="0">
                <a:solidFill>
                  <a:srgbClr val="4EC9B0"/>
                </a:solidFill>
                <a:latin typeface="Consolas" panose="020B0609020204030204" pitchFamily="49" charset="0"/>
              </a:rPr>
              <a:t>Pet</a:t>
            </a:r>
            <a:r>
              <a:rPr lang="en-US" dirty="0">
                <a:solidFill>
                  <a:srgbClr val="B4B4B4"/>
                </a:solidFill>
                <a:latin typeface="Consolas" panose="020B0609020204030204" pitchFamily="49" charset="0"/>
              </a:rPr>
              <a:t>):</a:t>
            </a:r>
            <a:endParaRPr lang="en-US" dirty="0">
              <a:solidFill>
                <a:srgbClr val="DADADA"/>
              </a:solidFill>
              <a:latin typeface="Consolas" panose="020B0609020204030204" pitchFamily="49" charset="0"/>
            </a:endParaRPr>
          </a:p>
          <a:p>
            <a:r>
              <a:rPr lang="en-US" dirty="0">
                <a:solidFill>
                  <a:srgbClr val="DADADA"/>
                </a:solidFill>
                <a:latin typeface="Consolas" panose="020B0609020204030204" pitchFamily="49" charset="0"/>
              </a:rPr>
              <a:t>    _</a:t>
            </a:r>
            <a:r>
              <a:rPr lang="en-US" dirty="0" err="1">
                <a:solidFill>
                  <a:srgbClr val="DADADA"/>
                </a:solidFill>
                <a:latin typeface="Consolas" panose="020B0609020204030204" pitchFamily="49" charset="0"/>
              </a:rPr>
              <a:t>class_info</a:t>
            </a:r>
            <a:r>
              <a:rPr lang="en-US" dirty="0">
                <a:solidFill>
                  <a:srgbClr val="DADADA"/>
                </a:solidFill>
                <a:latin typeface="Consolas" panose="020B0609020204030204" pitchFamily="49" charset="0"/>
              </a:rPr>
              <a:t> </a:t>
            </a:r>
            <a:r>
              <a:rPr lang="en-US" dirty="0">
                <a:solidFill>
                  <a:srgbClr val="B4B4B4"/>
                </a:solidFill>
                <a:latin typeface="Consolas" panose="020B0609020204030204" pitchFamily="49" charset="0"/>
              </a:rPr>
              <a:t>=</a:t>
            </a:r>
            <a:r>
              <a:rPr lang="en-US" dirty="0">
                <a:solidFill>
                  <a:srgbClr val="DADADA"/>
                </a:solidFill>
                <a:latin typeface="Consolas" panose="020B0609020204030204" pitchFamily="49" charset="0"/>
              </a:rPr>
              <a:t> </a:t>
            </a:r>
            <a:r>
              <a:rPr lang="en-US" dirty="0">
                <a:solidFill>
                  <a:srgbClr val="E8C9BB"/>
                </a:solidFill>
                <a:latin typeface="Consolas" panose="020B0609020204030204" pitchFamily="49" charset="0"/>
              </a:rPr>
              <a:t>"</a:t>
            </a:r>
            <a:r>
              <a:rPr lang="en-US" dirty="0">
                <a:solidFill>
                  <a:srgbClr val="CE9178"/>
                </a:solidFill>
                <a:latin typeface="Consolas" panose="020B0609020204030204" pitchFamily="49" charset="0"/>
              </a:rPr>
              <a:t>all kinds of cats</a:t>
            </a:r>
            <a:r>
              <a:rPr lang="en-US" dirty="0">
                <a:solidFill>
                  <a:srgbClr val="E8C9BB"/>
                </a:solidFill>
                <a:latin typeface="Consolas" panose="020B0609020204030204" pitchFamily="49" charset="0"/>
              </a:rPr>
              <a:t>"</a:t>
            </a:r>
            <a:endParaRPr lang="en-US" dirty="0">
              <a:solidFill>
                <a:srgbClr val="DADADA"/>
              </a:solidFill>
              <a:latin typeface="Consolas" panose="020B0609020204030204" pitchFamily="49" charset="0"/>
            </a:endParaRPr>
          </a:p>
          <a:p>
            <a:r>
              <a:rPr lang="en-US" dirty="0">
                <a:solidFill>
                  <a:srgbClr val="9CDCFE"/>
                </a:solidFill>
                <a:latin typeface="Consolas" panose="020B0609020204030204" pitchFamily="49" charset="0"/>
              </a:rPr>
              <a:t>p</a:t>
            </a:r>
            <a:r>
              <a:rPr lang="en-US" dirty="0">
                <a:solidFill>
                  <a:srgbClr val="DADADA"/>
                </a:solidFill>
                <a:latin typeface="Consolas" panose="020B0609020204030204" pitchFamily="49" charset="0"/>
              </a:rPr>
              <a:t> </a:t>
            </a:r>
            <a:r>
              <a:rPr lang="en-US" dirty="0">
                <a:solidFill>
                  <a:srgbClr val="B4B4B4"/>
                </a:solidFill>
                <a:latin typeface="Consolas" panose="020B0609020204030204" pitchFamily="49" charset="0"/>
              </a:rPr>
              <a:t>=</a:t>
            </a:r>
            <a:r>
              <a:rPr lang="en-US" dirty="0">
                <a:solidFill>
                  <a:srgbClr val="DADADA"/>
                </a:solidFill>
                <a:latin typeface="Consolas" panose="020B0609020204030204" pitchFamily="49" charset="0"/>
              </a:rPr>
              <a:t> </a:t>
            </a:r>
            <a:r>
              <a:rPr lang="en-US" dirty="0">
                <a:solidFill>
                  <a:srgbClr val="4EC9B0"/>
                </a:solidFill>
                <a:latin typeface="Consolas" panose="020B0609020204030204" pitchFamily="49" charset="0"/>
              </a:rPr>
              <a:t>Pet</a:t>
            </a:r>
            <a:r>
              <a:rPr lang="en-US" dirty="0">
                <a:solidFill>
                  <a:srgbClr val="B4B4B4"/>
                </a:solidFill>
                <a:latin typeface="Consolas" panose="020B0609020204030204" pitchFamily="49" charset="0"/>
              </a:rPr>
              <a:t>()</a:t>
            </a:r>
            <a:endParaRPr lang="en-US" dirty="0">
              <a:solidFill>
                <a:srgbClr val="DADADA"/>
              </a:solidFill>
              <a:latin typeface="Consolas" panose="020B0609020204030204" pitchFamily="49" charset="0"/>
            </a:endParaRPr>
          </a:p>
          <a:p>
            <a:r>
              <a:rPr lang="en-US" dirty="0" err="1">
                <a:solidFill>
                  <a:srgbClr val="9CDCFE"/>
                </a:solidFill>
                <a:latin typeface="Consolas" panose="020B0609020204030204" pitchFamily="49" charset="0"/>
              </a:rPr>
              <a:t>p</a:t>
            </a:r>
            <a:r>
              <a:rPr lang="en-US" dirty="0" err="1">
                <a:solidFill>
                  <a:srgbClr val="B4B4B4"/>
                </a:solidFill>
                <a:latin typeface="Consolas" panose="020B0609020204030204" pitchFamily="49" charset="0"/>
              </a:rPr>
              <a:t>.</a:t>
            </a:r>
            <a:r>
              <a:rPr lang="en-US" dirty="0" err="1">
                <a:solidFill>
                  <a:srgbClr val="DCDCAA"/>
                </a:solidFill>
                <a:latin typeface="Consolas" panose="020B0609020204030204" pitchFamily="49" charset="0"/>
              </a:rPr>
              <a:t>about</a:t>
            </a:r>
            <a:r>
              <a:rPr lang="en-US" dirty="0">
                <a:solidFill>
                  <a:srgbClr val="B4B4B4"/>
                </a:solidFill>
                <a:latin typeface="Consolas" panose="020B0609020204030204" pitchFamily="49" charset="0"/>
              </a:rPr>
              <a:t>()</a:t>
            </a:r>
            <a:endParaRPr lang="en-US" dirty="0">
              <a:solidFill>
                <a:srgbClr val="DADADA"/>
              </a:solidFill>
              <a:latin typeface="Consolas" panose="020B0609020204030204" pitchFamily="49" charset="0"/>
            </a:endParaRPr>
          </a:p>
          <a:p>
            <a:r>
              <a:rPr lang="en-US" dirty="0">
                <a:solidFill>
                  <a:srgbClr val="9CDCFE"/>
                </a:solidFill>
                <a:latin typeface="Consolas" panose="020B0609020204030204" pitchFamily="49" charset="0"/>
              </a:rPr>
              <a:t>d</a:t>
            </a:r>
            <a:r>
              <a:rPr lang="en-US" dirty="0">
                <a:solidFill>
                  <a:srgbClr val="DADADA"/>
                </a:solidFill>
                <a:latin typeface="Consolas" panose="020B0609020204030204" pitchFamily="49" charset="0"/>
              </a:rPr>
              <a:t> </a:t>
            </a:r>
            <a:r>
              <a:rPr lang="en-US" dirty="0">
                <a:solidFill>
                  <a:srgbClr val="B4B4B4"/>
                </a:solidFill>
                <a:latin typeface="Consolas" panose="020B0609020204030204" pitchFamily="49" charset="0"/>
              </a:rPr>
              <a:t>=</a:t>
            </a:r>
            <a:r>
              <a:rPr lang="en-US" dirty="0">
                <a:solidFill>
                  <a:srgbClr val="DADADA"/>
                </a:solidFill>
                <a:latin typeface="Consolas" panose="020B0609020204030204" pitchFamily="49" charset="0"/>
              </a:rPr>
              <a:t> </a:t>
            </a:r>
            <a:r>
              <a:rPr lang="en-US" dirty="0">
                <a:solidFill>
                  <a:srgbClr val="4EC9B0"/>
                </a:solidFill>
                <a:latin typeface="Consolas" panose="020B0609020204030204" pitchFamily="49" charset="0"/>
              </a:rPr>
              <a:t>Dog</a:t>
            </a:r>
            <a:r>
              <a:rPr lang="en-US" dirty="0">
                <a:solidFill>
                  <a:srgbClr val="B4B4B4"/>
                </a:solidFill>
                <a:latin typeface="Consolas" panose="020B0609020204030204" pitchFamily="49" charset="0"/>
              </a:rPr>
              <a:t>()</a:t>
            </a:r>
            <a:endParaRPr lang="en-US" dirty="0">
              <a:solidFill>
                <a:srgbClr val="DADADA"/>
              </a:solidFill>
              <a:latin typeface="Consolas" panose="020B0609020204030204" pitchFamily="49" charset="0"/>
            </a:endParaRPr>
          </a:p>
          <a:p>
            <a:r>
              <a:rPr lang="en-US" dirty="0" err="1">
                <a:solidFill>
                  <a:srgbClr val="9CDCFE"/>
                </a:solidFill>
                <a:latin typeface="Consolas" panose="020B0609020204030204" pitchFamily="49" charset="0"/>
              </a:rPr>
              <a:t>d</a:t>
            </a:r>
            <a:r>
              <a:rPr lang="en-US" dirty="0" err="1">
                <a:solidFill>
                  <a:srgbClr val="B4B4B4"/>
                </a:solidFill>
                <a:latin typeface="Consolas" panose="020B0609020204030204" pitchFamily="49" charset="0"/>
              </a:rPr>
              <a:t>.</a:t>
            </a:r>
            <a:r>
              <a:rPr lang="en-US" dirty="0" err="1">
                <a:solidFill>
                  <a:srgbClr val="DCDCAA"/>
                </a:solidFill>
                <a:latin typeface="Consolas" panose="020B0609020204030204" pitchFamily="49" charset="0"/>
              </a:rPr>
              <a:t>about</a:t>
            </a:r>
            <a:r>
              <a:rPr lang="en-US" dirty="0">
                <a:solidFill>
                  <a:srgbClr val="B4B4B4"/>
                </a:solidFill>
                <a:latin typeface="Consolas" panose="020B0609020204030204" pitchFamily="49" charset="0"/>
              </a:rPr>
              <a:t>()</a:t>
            </a:r>
            <a:endParaRPr lang="en-US" dirty="0">
              <a:solidFill>
                <a:srgbClr val="DADADA"/>
              </a:solidFill>
              <a:latin typeface="Consolas" panose="020B0609020204030204" pitchFamily="49" charset="0"/>
            </a:endParaRPr>
          </a:p>
          <a:p>
            <a:r>
              <a:rPr lang="en-US" dirty="0">
                <a:solidFill>
                  <a:srgbClr val="9CDCFE"/>
                </a:solidFill>
                <a:latin typeface="Consolas" panose="020B0609020204030204" pitchFamily="49" charset="0"/>
              </a:rPr>
              <a:t>c</a:t>
            </a:r>
            <a:r>
              <a:rPr lang="en-US" dirty="0">
                <a:solidFill>
                  <a:srgbClr val="DADADA"/>
                </a:solidFill>
                <a:latin typeface="Consolas" panose="020B0609020204030204" pitchFamily="49" charset="0"/>
              </a:rPr>
              <a:t> </a:t>
            </a:r>
            <a:r>
              <a:rPr lang="en-US" dirty="0">
                <a:solidFill>
                  <a:srgbClr val="B4B4B4"/>
                </a:solidFill>
                <a:latin typeface="Consolas" panose="020B0609020204030204" pitchFamily="49" charset="0"/>
              </a:rPr>
              <a:t>=</a:t>
            </a:r>
            <a:r>
              <a:rPr lang="en-US" dirty="0">
                <a:solidFill>
                  <a:srgbClr val="DADADA"/>
                </a:solidFill>
                <a:latin typeface="Consolas" panose="020B0609020204030204" pitchFamily="49" charset="0"/>
              </a:rPr>
              <a:t> </a:t>
            </a:r>
            <a:r>
              <a:rPr lang="en-US" dirty="0">
                <a:solidFill>
                  <a:srgbClr val="4EC9B0"/>
                </a:solidFill>
                <a:latin typeface="Consolas" panose="020B0609020204030204" pitchFamily="49" charset="0"/>
              </a:rPr>
              <a:t>Cat</a:t>
            </a:r>
            <a:r>
              <a:rPr lang="en-US" dirty="0">
                <a:solidFill>
                  <a:srgbClr val="B4B4B4"/>
                </a:solidFill>
                <a:latin typeface="Consolas" panose="020B0609020204030204" pitchFamily="49" charset="0"/>
              </a:rPr>
              <a:t>()</a:t>
            </a:r>
            <a:endParaRPr lang="en-US" dirty="0">
              <a:solidFill>
                <a:srgbClr val="DADADA"/>
              </a:solidFill>
              <a:latin typeface="Consolas" panose="020B0609020204030204" pitchFamily="49" charset="0"/>
            </a:endParaRPr>
          </a:p>
          <a:p>
            <a:r>
              <a:rPr lang="en-US" dirty="0" err="1">
                <a:solidFill>
                  <a:srgbClr val="9CDCFE"/>
                </a:solidFill>
                <a:latin typeface="Consolas" panose="020B0609020204030204" pitchFamily="49" charset="0"/>
              </a:rPr>
              <a:t>c</a:t>
            </a:r>
            <a:r>
              <a:rPr lang="en-US" dirty="0" err="1">
                <a:solidFill>
                  <a:srgbClr val="B4B4B4"/>
                </a:solidFill>
                <a:latin typeface="Consolas" panose="020B0609020204030204" pitchFamily="49" charset="0"/>
              </a:rPr>
              <a:t>.</a:t>
            </a:r>
            <a:r>
              <a:rPr lang="en-US" dirty="0" err="1">
                <a:solidFill>
                  <a:srgbClr val="DCDCAA"/>
                </a:solidFill>
                <a:latin typeface="Consolas" panose="020B0609020204030204" pitchFamily="49" charset="0"/>
              </a:rPr>
              <a:t>about</a:t>
            </a:r>
            <a:r>
              <a:rPr lang="en-US" dirty="0">
                <a:solidFill>
                  <a:srgbClr val="B4B4B4"/>
                </a:solidFill>
                <a:latin typeface="Consolas" panose="020B0609020204030204" pitchFamily="49" charset="0"/>
              </a:rPr>
              <a:t>()</a:t>
            </a:r>
            <a:endParaRPr lang="en-US" b="0" dirty="0">
              <a:solidFill>
                <a:srgbClr val="DADADA"/>
              </a:solidFill>
              <a:effectLst/>
              <a:latin typeface="Consolas" panose="020B0609020204030204" pitchFamily="49" charset="0"/>
            </a:endParaRPr>
          </a:p>
        </p:txBody>
      </p:sp>
      <p:sp>
        <p:nvSpPr>
          <p:cNvPr id="6" name="Rectangle 5"/>
          <p:cNvSpPr/>
          <p:nvPr/>
        </p:nvSpPr>
        <p:spPr>
          <a:xfrm>
            <a:off x="8461829" y="1708202"/>
            <a:ext cx="3511587" cy="1477328"/>
          </a:xfrm>
          <a:prstGeom prst="rect">
            <a:avLst/>
          </a:prstGeom>
        </p:spPr>
        <p:txBody>
          <a:bodyPr wrap="square">
            <a:spAutoFit/>
          </a:bodyPr>
          <a:lstStyle/>
          <a:p>
            <a:pPr algn="r" rtl="1"/>
            <a:r>
              <a:rPr lang="fa-IR" dirty="0" smtClean="0">
                <a:solidFill>
                  <a:schemeClr val="bg1"/>
                </a:solidFill>
                <a:latin typeface="+mj-lt"/>
              </a:rPr>
              <a:t>می‌خواهیم </a:t>
            </a:r>
            <a:r>
              <a:rPr lang="en-US" dirty="0" smtClean="0">
                <a:solidFill>
                  <a:schemeClr val="bg1"/>
                </a:solidFill>
                <a:latin typeface="+mj-lt"/>
              </a:rPr>
              <a:t>about</a:t>
            </a:r>
            <a:r>
              <a:rPr lang="fa-IR" dirty="0" smtClean="0">
                <a:solidFill>
                  <a:schemeClr val="bg1"/>
                </a:solidFill>
                <a:latin typeface="+mj-lt"/>
              </a:rPr>
              <a:t> تعریف کنیم و در کلاس‌های بعد از آن ارث بری می‌کنیم، می‌خواهیم از هر سه نوع متد استفاده کنیم و بگوییم با </a:t>
            </a:r>
            <a:r>
              <a:rPr lang="fa-IR" dirty="0" smtClean="0">
                <a:solidFill>
                  <a:schemeClr val="accent2"/>
                </a:solidFill>
                <a:latin typeface="+mj-lt"/>
              </a:rPr>
              <a:t>مشکل</a:t>
            </a:r>
            <a:r>
              <a:rPr lang="fa-IR" dirty="0" smtClean="0">
                <a:solidFill>
                  <a:schemeClr val="bg1"/>
                </a:solidFill>
                <a:latin typeface="+mj-lt"/>
              </a:rPr>
              <a:t> مواجه خواهیم شد.</a:t>
            </a:r>
            <a:endParaRPr lang="en-US" dirty="0">
              <a:solidFill>
                <a:schemeClr val="bg1"/>
              </a:solidFill>
              <a:latin typeface="+mj-lt"/>
            </a:endParaRPr>
          </a:p>
        </p:txBody>
      </p:sp>
      <p:pic>
        <p:nvPicPr>
          <p:cNvPr id="3" name="Picture 2"/>
          <p:cNvPicPr>
            <a:picLocks noChangeAspect="1"/>
          </p:cNvPicPr>
          <p:nvPr/>
        </p:nvPicPr>
        <p:blipFill>
          <a:blip r:embed="rId2"/>
          <a:stretch>
            <a:fillRect/>
          </a:stretch>
        </p:blipFill>
        <p:spPr>
          <a:xfrm>
            <a:off x="61686" y="4647440"/>
            <a:ext cx="4658375" cy="1133633"/>
          </a:xfrm>
          <a:prstGeom prst="rect">
            <a:avLst/>
          </a:prstGeom>
        </p:spPr>
      </p:pic>
      <p:sp>
        <p:nvSpPr>
          <p:cNvPr id="8" name="Rectangle 7"/>
          <p:cNvSpPr/>
          <p:nvPr/>
        </p:nvSpPr>
        <p:spPr>
          <a:xfrm>
            <a:off x="5392057" y="4939856"/>
            <a:ext cx="3511587" cy="369332"/>
          </a:xfrm>
          <a:prstGeom prst="rect">
            <a:avLst/>
          </a:prstGeom>
        </p:spPr>
        <p:txBody>
          <a:bodyPr wrap="square">
            <a:spAutoFit/>
          </a:bodyPr>
          <a:lstStyle/>
          <a:p>
            <a:pPr algn="r" rtl="1"/>
            <a:r>
              <a:rPr lang="fa-IR" dirty="0" smtClean="0">
                <a:solidFill>
                  <a:schemeClr val="bg1"/>
                </a:solidFill>
                <a:latin typeface="+mj-lt"/>
              </a:rPr>
              <a:t>به نظر همه چیز خوب است</a:t>
            </a:r>
            <a:endParaRPr lang="en-US" dirty="0">
              <a:solidFill>
                <a:schemeClr val="bg1"/>
              </a:solidFill>
              <a:latin typeface="+mj-lt"/>
            </a:endParaRPr>
          </a:p>
        </p:txBody>
      </p:sp>
    </p:spTree>
    <p:extLst>
      <p:ext uri="{BB962C8B-B14F-4D97-AF65-F5344CB8AC3E}">
        <p14:creationId xmlns:p14="http://schemas.microsoft.com/office/powerpoint/2010/main" val="248936118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25488" y="2651631"/>
            <a:ext cx="6791816" cy="646331"/>
          </a:xfrm>
          <a:prstGeom prst="rect">
            <a:avLst/>
          </a:prstGeom>
        </p:spPr>
        <p:txBody>
          <a:bodyPr wrap="square">
            <a:spAutoFit/>
          </a:bodyPr>
          <a:lstStyle/>
          <a:p>
            <a:pPr algn="r" rtl="1"/>
            <a:r>
              <a:rPr lang="fa-IR" dirty="0" smtClean="0">
                <a:latin typeface="+mj-lt"/>
              </a:rPr>
              <a:t>در مثال قبل برای دیدن نتیجه‌ی </a:t>
            </a:r>
            <a:r>
              <a:rPr lang="en-US" dirty="0" smtClean="0">
                <a:latin typeface="+mj-lt"/>
              </a:rPr>
              <a:t>about</a:t>
            </a:r>
            <a:r>
              <a:rPr lang="fa-IR" dirty="0" smtClean="0">
                <a:latin typeface="+mj-lt"/>
              </a:rPr>
              <a:t> می‌بایست از یک نمونه ایجاد کنیم و این خوب نیست و نوشتن </a:t>
            </a:r>
            <a:r>
              <a:rPr lang="en-US" dirty="0" err="1" smtClean="0">
                <a:latin typeface="+mj-lt"/>
              </a:rPr>
              <a:t>Pet.about</a:t>
            </a:r>
            <a:r>
              <a:rPr lang="en-US" dirty="0" smtClean="0">
                <a:latin typeface="+mj-lt"/>
              </a:rPr>
              <a:t>()</a:t>
            </a:r>
            <a:r>
              <a:rPr lang="fa-IR" dirty="0" smtClean="0">
                <a:latin typeface="+mj-lt"/>
              </a:rPr>
              <a:t> بسیار بهتر بود.</a:t>
            </a:r>
            <a:endParaRPr lang="en-US" dirty="0">
              <a:latin typeface="+mj-lt"/>
            </a:endParaRPr>
          </a:p>
        </p:txBody>
      </p:sp>
    </p:spTree>
    <p:extLst>
      <p:ext uri="{BB962C8B-B14F-4D97-AF65-F5344CB8AC3E}">
        <p14:creationId xmlns:p14="http://schemas.microsoft.com/office/powerpoint/2010/main" val="288796283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Rectangle 1"/>
          <p:cNvSpPr/>
          <p:nvPr/>
        </p:nvSpPr>
        <p:spPr>
          <a:xfrm>
            <a:off x="228784" y="1477707"/>
            <a:ext cx="8400143" cy="3416320"/>
          </a:xfrm>
          <a:prstGeom prst="rect">
            <a:avLst/>
          </a:prstGeom>
          <a:ln>
            <a:solidFill>
              <a:schemeClr val="bg1"/>
            </a:solidFill>
          </a:ln>
        </p:spPr>
        <p:txBody>
          <a:bodyPr wrap="square">
            <a:spAutoFit/>
          </a:bodyPr>
          <a:lstStyle/>
          <a:p>
            <a:r>
              <a:rPr lang="en-US" dirty="0">
                <a:solidFill>
                  <a:srgbClr val="569CD6"/>
                </a:solidFill>
                <a:latin typeface="Consolas" panose="020B0609020204030204" pitchFamily="49" charset="0"/>
              </a:rPr>
              <a:t>class</a:t>
            </a:r>
            <a:r>
              <a:rPr lang="en-US" dirty="0">
                <a:solidFill>
                  <a:srgbClr val="DADADA"/>
                </a:solidFill>
                <a:latin typeface="Consolas" panose="020B0609020204030204" pitchFamily="49" charset="0"/>
              </a:rPr>
              <a:t> </a:t>
            </a:r>
            <a:r>
              <a:rPr lang="en-US" dirty="0">
                <a:solidFill>
                  <a:srgbClr val="4EC9B0"/>
                </a:solidFill>
                <a:latin typeface="Consolas" panose="020B0609020204030204" pitchFamily="49" charset="0"/>
              </a:rPr>
              <a:t>Pet</a:t>
            </a:r>
            <a:r>
              <a:rPr lang="en-US" dirty="0">
                <a:solidFill>
                  <a:srgbClr val="B4B4B4"/>
                </a:solidFill>
                <a:latin typeface="Consolas" panose="020B0609020204030204" pitchFamily="49" charset="0"/>
              </a:rPr>
              <a:t>:</a:t>
            </a:r>
            <a:endParaRPr lang="en-US" dirty="0">
              <a:solidFill>
                <a:srgbClr val="DADADA"/>
              </a:solidFill>
              <a:latin typeface="Consolas" panose="020B0609020204030204" pitchFamily="49" charset="0"/>
            </a:endParaRPr>
          </a:p>
          <a:p>
            <a:r>
              <a:rPr lang="en-US" dirty="0">
                <a:solidFill>
                  <a:srgbClr val="DADADA"/>
                </a:solidFill>
                <a:latin typeface="Consolas" panose="020B0609020204030204" pitchFamily="49" charset="0"/>
              </a:rPr>
              <a:t>    _</a:t>
            </a:r>
            <a:r>
              <a:rPr lang="en-US" dirty="0" err="1">
                <a:solidFill>
                  <a:srgbClr val="DADADA"/>
                </a:solidFill>
                <a:latin typeface="Consolas" panose="020B0609020204030204" pitchFamily="49" charset="0"/>
              </a:rPr>
              <a:t>class_info</a:t>
            </a:r>
            <a:r>
              <a:rPr lang="en-US" dirty="0">
                <a:solidFill>
                  <a:srgbClr val="DADADA"/>
                </a:solidFill>
                <a:latin typeface="Consolas" panose="020B0609020204030204" pitchFamily="49" charset="0"/>
              </a:rPr>
              <a:t> </a:t>
            </a:r>
            <a:r>
              <a:rPr lang="en-US" dirty="0">
                <a:solidFill>
                  <a:srgbClr val="B4B4B4"/>
                </a:solidFill>
                <a:latin typeface="Consolas" panose="020B0609020204030204" pitchFamily="49" charset="0"/>
              </a:rPr>
              <a:t>=</a:t>
            </a:r>
            <a:r>
              <a:rPr lang="en-US" dirty="0">
                <a:solidFill>
                  <a:srgbClr val="DADADA"/>
                </a:solidFill>
                <a:latin typeface="Consolas" panose="020B0609020204030204" pitchFamily="49" charset="0"/>
              </a:rPr>
              <a:t> </a:t>
            </a:r>
            <a:r>
              <a:rPr lang="en-US" dirty="0">
                <a:solidFill>
                  <a:srgbClr val="E8C9BB"/>
                </a:solidFill>
                <a:latin typeface="Consolas" panose="020B0609020204030204" pitchFamily="49" charset="0"/>
              </a:rPr>
              <a:t>"</a:t>
            </a:r>
            <a:r>
              <a:rPr lang="en-US" dirty="0">
                <a:solidFill>
                  <a:srgbClr val="CE9178"/>
                </a:solidFill>
                <a:latin typeface="Consolas" panose="020B0609020204030204" pitchFamily="49" charset="0"/>
              </a:rPr>
              <a:t>pet animals</a:t>
            </a:r>
            <a:r>
              <a:rPr lang="en-US" dirty="0">
                <a:solidFill>
                  <a:srgbClr val="E8C9BB"/>
                </a:solidFill>
                <a:latin typeface="Consolas" panose="020B0609020204030204" pitchFamily="49" charset="0"/>
              </a:rPr>
              <a:t>"</a:t>
            </a:r>
            <a:endParaRPr lang="en-US" dirty="0">
              <a:solidFill>
                <a:srgbClr val="DADADA"/>
              </a:solidFill>
              <a:latin typeface="Consolas" panose="020B0609020204030204" pitchFamily="49" charset="0"/>
            </a:endParaRPr>
          </a:p>
          <a:p>
            <a:r>
              <a:rPr lang="en-US" dirty="0">
                <a:solidFill>
                  <a:srgbClr val="DADADA"/>
                </a:solidFill>
                <a:latin typeface="Consolas" panose="020B0609020204030204" pitchFamily="49" charset="0"/>
              </a:rPr>
              <a:t>    </a:t>
            </a:r>
            <a:r>
              <a:rPr lang="en-US" dirty="0">
                <a:solidFill>
                  <a:srgbClr val="B4B4B4"/>
                </a:solidFill>
                <a:latin typeface="Consolas" panose="020B0609020204030204" pitchFamily="49" charset="0"/>
              </a:rPr>
              <a:t>@</a:t>
            </a:r>
            <a:r>
              <a:rPr lang="en-US" dirty="0">
                <a:solidFill>
                  <a:srgbClr val="4EC9B0"/>
                </a:solidFill>
                <a:latin typeface="Consolas" panose="020B0609020204030204" pitchFamily="49" charset="0"/>
              </a:rPr>
              <a:t>staticmethod</a:t>
            </a:r>
            <a:endParaRPr lang="en-US" dirty="0">
              <a:solidFill>
                <a:srgbClr val="DADADA"/>
              </a:solidFill>
              <a:latin typeface="Consolas" panose="020B0609020204030204" pitchFamily="49" charset="0"/>
            </a:endParaRPr>
          </a:p>
          <a:p>
            <a:r>
              <a:rPr lang="en-US" dirty="0">
                <a:solidFill>
                  <a:srgbClr val="DADADA"/>
                </a:solidFill>
                <a:latin typeface="Consolas" panose="020B0609020204030204" pitchFamily="49" charset="0"/>
              </a:rPr>
              <a:t>    </a:t>
            </a:r>
            <a:r>
              <a:rPr lang="en-US" dirty="0">
                <a:solidFill>
                  <a:srgbClr val="569CD6"/>
                </a:solidFill>
                <a:latin typeface="Consolas" panose="020B0609020204030204" pitchFamily="49" charset="0"/>
              </a:rPr>
              <a:t>def</a:t>
            </a:r>
            <a:r>
              <a:rPr lang="en-US" dirty="0">
                <a:solidFill>
                  <a:srgbClr val="DADADA"/>
                </a:solidFill>
                <a:latin typeface="Consolas" panose="020B0609020204030204" pitchFamily="49" charset="0"/>
              </a:rPr>
              <a:t> </a:t>
            </a:r>
            <a:r>
              <a:rPr lang="en-US" dirty="0">
                <a:solidFill>
                  <a:srgbClr val="DCDCAA"/>
                </a:solidFill>
                <a:latin typeface="Consolas" panose="020B0609020204030204" pitchFamily="49" charset="0"/>
              </a:rPr>
              <a:t>about</a:t>
            </a:r>
            <a:r>
              <a:rPr lang="en-US" dirty="0">
                <a:solidFill>
                  <a:srgbClr val="B4B4B4"/>
                </a:solidFill>
                <a:latin typeface="Consolas" panose="020B0609020204030204" pitchFamily="49" charset="0"/>
              </a:rPr>
              <a:t>():</a:t>
            </a:r>
            <a:endParaRPr lang="en-US" dirty="0">
              <a:solidFill>
                <a:srgbClr val="DADADA"/>
              </a:solidFill>
              <a:latin typeface="Consolas" panose="020B0609020204030204" pitchFamily="49" charset="0"/>
            </a:endParaRPr>
          </a:p>
          <a:p>
            <a:r>
              <a:rPr lang="en-US" dirty="0">
                <a:solidFill>
                  <a:srgbClr val="DADADA"/>
                </a:solidFill>
                <a:latin typeface="Consolas" panose="020B0609020204030204" pitchFamily="49" charset="0"/>
              </a:rPr>
              <a:t>        </a:t>
            </a:r>
            <a:r>
              <a:rPr lang="en-US" dirty="0">
                <a:solidFill>
                  <a:srgbClr val="DCDCAA"/>
                </a:solidFill>
                <a:latin typeface="Consolas" panose="020B0609020204030204" pitchFamily="49" charset="0"/>
              </a:rPr>
              <a:t>print</a:t>
            </a:r>
            <a:r>
              <a:rPr lang="en-US" dirty="0">
                <a:solidFill>
                  <a:srgbClr val="B4B4B4"/>
                </a:solidFill>
                <a:latin typeface="Consolas" panose="020B0609020204030204" pitchFamily="49" charset="0"/>
              </a:rPr>
              <a:t>(</a:t>
            </a:r>
            <a:r>
              <a:rPr lang="en-US" dirty="0">
                <a:solidFill>
                  <a:srgbClr val="E8C9BB"/>
                </a:solidFill>
                <a:latin typeface="Consolas" panose="020B0609020204030204" pitchFamily="49" charset="0"/>
              </a:rPr>
              <a:t>"</a:t>
            </a:r>
            <a:r>
              <a:rPr lang="en-US" dirty="0">
                <a:solidFill>
                  <a:srgbClr val="CE9178"/>
                </a:solidFill>
                <a:latin typeface="Consolas" panose="020B0609020204030204" pitchFamily="49" charset="0"/>
              </a:rPr>
              <a:t>This class is about </a:t>
            </a:r>
            <a:r>
              <a:rPr lang="en-US" dirty="0">
                <a:solidFill>
                  <a:srgbClr val="E8C9BB"/>
                </a:solidFill>
                <a:latin typeface="Consolas" panose="020B0609020204030204" pitchFamily="49" charset="0"/>
              </a:rPr>
              <a:t>"</a:t>
            </a:r>
            <a:r>
              <a:rPr lang="en-US" dirty="0">
                <a:solidFill>
                  <a:srgbClr val="DADADA"/>
                </a:solidFill>
                <a:latin typeface="Consolas" panose="020B0609020204030204" pitchFamily="49" charset="0"/>
              </a:rPr>
              <a:t> </a:t>
            </a:r>
            <a:r>
              <a:rPr lang="en-US" dirty="0">
                <a:solidFill>
                  <a:srgbClr val="B4B4B4"/>
                </a:solidFill>
                <a:latin typeface="Consolas" panose="020B0609020204030204" pitchFamily="49" charset="0"/>
              </a:rPr>
              <a:t>+</a:t>
            </a:r>
            <a:r>
              <a:rPr lang="en-US" dirty="0">
                <a:solidFill>
                  <a:srgbClr val="DADADA"/>
                </a:solidFill>
                <a:latin typeface="Consolas" panose="020B0609020204030204" pitchFamily="49" charset="0"/>
              </a:rPr>
              <a:t> </a:t>
            </a:r>
            <a:r>
              <a:rPr lang="en-US" dirty="0">
                <a:solidFill>
                  <a:srgbClr val="4EC9B0"/>
                </a:solidFill>
                <a:latin typeface="Consolas" panose="020B0609020204030204" pitchFamily="49" charset="0"/>
              </a:rPr>
              <a:t>Pet</a:t>
            </a:r>
            <a:r>
              <a:rPr lang="en-US" dirty="0">
                <a:solidFill>
                  <a:srgbClr val="B4B4B4"/>
                </a:solidFill>
                <a:latin typeface="Consolas" panose="020B0609020204030204" pitchFamily="49" charset="0"/>
              </a:rPr>
              <a:t>.</a:t>
            </a:r>
            <a:r>
              <a:rPr lang="en-US" dirty="0">
                <a:solidFill>
                  <a:srgbClr val="DADADA"/>
                </a:solidFill>
                <a:latin typeface="Consolas" panose="020B0609020204030204" pitchFamily="49" charset="0"/>
              </a:rPr>
              <a:t>_</a:t>
            </a:r>
            <a:r>
              <a:rPr lang="en-US" dirty="0" err="1">
                <a:solidFill>
                  <a:srgbClr val="DADADA"/>
                </a:solidFill>
                <a:latin typeface="Consolas" panose="020B0609020204030204" pitchFamily="49" charset="0"/>
              </a:rPr>
              <a:t>class_info</a:t>
            </a:r>
            <a:r>
              <a:rPr lang="en-US" dirty="0">
                <a:solidFill>
                  <a:srgbClr val="DADADA"/>
                </a:solidFill>
                <a:latin typeface="Consolas" panose="020B0609020204030204" pitchFamily="49" charset="0"/>
              </a:rPr>
              <a:t> </a:t>
            </a:r>
            <a:r>
              <a:rPr lang="en-US" dirty="0">
                <a:solidFill>
                  <a:srgbClr val="B4B4B4"/>
                </a:solidFill>
                <a:latin typeface="Consolas" panose="020B0609020204030204" pitchFamily="49" charset="0"/>
              </a:rPr>
              <a:t>+</a:t>
            </a:r>
            <a:r>
              <a:rPr lang="en-US" dirty="0">
                <a:solidFill>
                  <a:srgbClr val="DADADA"/>
                </a:solidFill>
                <a:latin typeface="Consolas" panose="020B0609020204030204" pitchFamily="49" charset="0"/>
              </a:rPr>
              <a:t> </a:t>
            </a:r>
            <a:r>
              <a:rPr lang="en-US" dirty="0">
                <a:solidFill>
                  <a:srgbClr val="E8C9BB"/>
                </a:solidFill>
                <a:latin typeface="Consolas" panose="020B0609020204030204" pitchFamily="49" charset="0"/>
              </a:rPr>
              <a:t>"</a:t>
            </a:r>
            <a:r>
              <a:rPr lang="en-US" dirty="0">
                <a:solidFill>
                  <a:srgbClr val="CE9178"/>
                </a:solidFill>
                <a:latin typeface="Consolas" panose="020B0609020204030204" pitchFamily="49" charset="0"/>
              </a:rPr>
              <a:t>!</a:t>
            </a:r>
            <a:r>
              <a:rPr lang="en-US" dirty="0">
                <a:solidFill>
                  <a:srgbClr val="E8C9BB"/>
                </a:solidFill>
                <a:latin typeface="Consolas" panose="020B0609020204030204" pitchFamily="49" charset="0"/>
              </a:rPr>
              <a:t>"</a:t>
            </a:r>
            <a:r>
              <a:rPr lang="en-US" dirty="0">
                <a:solidFill>
                  <a:srgbClr val="B4B4B4"/>
                </a:solidFill>
                <a:latin typeface="Consolas" panose="020B0609020204030204" pitchFamily="49" charset="0"/>
              </a:rPr>
              <a:t>)</a:t>
            </a:r>
            <a:r>
              <a:rPr lang="en-US" dirty="0">
                <a:solidFill>
                  <a:srgbClr val="DADADA"/>
                </a:solidFill>
                <a:latin typeface="Consolas" panose="020B0609020204030204" pitchFamily="49" charset="0"/>
              </a:rPr>
              <a:t>   </a:t>
            </a:r>
          </a:p>
          <a:p>
            <a:r>
              <a:rPr lang="en-US" dirty="0">
                <a:solidFill>
                  <a:srgbClr val="569CD6"/>
                </a:solidFill>
                <a:latin typeface="Consolas" panose="020B0609020204030204" pitchFamily="49" charset="0"/>
              </a:rPr>
              <a:t>class</a:t>
            </a:r>
            <a:r>
              <a:rPr lang="en-US" dirty="0">
                <a:solidFill>
                  <a:srgbClr val="DADADA"/>
                </a:solidFill>
                <a:latin typeface="Consolas" panose="020B0609020204030204" pitchFamily="49" charset="0"/>
              </a:rPr>
              <a:t> </a:t>
            </a:r>
            <a:r>
              <a:rPr lang="en-US" dirty="0">
                <a:solidFill>
                  <a:srgbClr val="4EC9B0"/>
                </a:solidFill>
                <a:latin typeface="Consolas" panose="020B0609020204030204" pitchFamily="49" charset="0"/>
              </a:rPr>
              <a:t>Dog</a:t>
            </a:r>
            <a:r>
              <a:rPr lang="en-US" dirty="0">
                <a:solidFill>
                  <a:srgbClr val="B4B4B4"/>
                </a:solidFill>
                <a:latin typeface="Consolas" panose="020B0609020204030204" pitchFamily="49" charset="0"/>
              </a:rPr>
              <a:t>(</a:t>
            </a:r>
            <a:r>
              <a:rPr lang="en-US" dirty="0">
                <a:solidFill>
                  <a:srgbClr val="4EC9B0"/>
                </a:solidFill>
                <a:latin typeface="Consolas" panose="020B0609020204030204" pitchFamily="49" charset="0"/>
              </a:rPr>
              <a:t>Pet</a:t>
            </a:r>
            <a:r>
              <a:rPr lang="en-US" dirty="0">
                <a:solidFill>
                  <a:srgbClr val="B4B4B4"/>
                </a:solidFill>
                <a:latin typeface="Consolas" panose="020B0609020204030204" pitchFamily="49" charset="0"/>
              </a:rPr>
              <a:t>):</a:t>
            </a:r>
            <a:endParaRPr lang="en-US" dirty="0">
              <a:solidFill>
                <a:srgbClr val="DADADA"/>
              </a:solidFill>
              <a:latin typeface="Consolas" panose="020B0609020204030204" pitchFamily="49" charset="0"/>
            </a:endParaRPr>
          </a:p>
          <a:p>
            <a:r>
              <a:rPr lang="en-US" dirty="0">
                <a:solidFill>
                  <a:srgbClr val="DADADA"/>
                </a:solidFill>
                <a:latin typeface="Consolas" panose="020B0609020204030204" pitchFamily="49" charset="0"/>
              </a:rPr>
              <a:t>    _</a:t>
            </a:r>
            <a:r>
              <a:rPr lang="en-US" dirty="0" err="1">
                <a:solidFill>
                  <a:srgbClr val="DADADA"/>
                </a:solidFill>
                <a:latin typeface="Consolas" panose="020B0609020204030204" pitchFamily="49" charset="0"/>
              </a:rPr>
              <a:t>class_info</a:t>
            </a:r>
            <a:r>
              <a:rPr lang="en-US" dirty="0">
                <a:solidFill>
                  <a:srgbClr val="DADADA"/>
                </a:solidFill>
                <a:latin typeface="Consolas" panose="020B0609020204030204" pitchFamily="49" charset="0"/>
              </a:rPr>
              <a:t> </a:t>
            </a:r>
            <a:r>
              <a:rPr lang="en-US" dirty="0">
                <a:solidFill>
                  <a:srgbClr val="B4B4B4"/>
                </a:solidFill>
                <a:latin typeface="Consolas" panose="020B0609020204030204" pitchFamily="49" charset="0"/>
              </a:rPr>
              <a:t>=</a:t>
            </a:r>
            <a:r>
              <a:rPr lang="en-US" dirty="0">
                <a:solidFill>
                  <a:srgbClr val="DADADA"/>
                </a:solidFill>
                <a:latin typeface="Consolas" panose="020B0609020204030204" pitchFamily="49" charset="0"/>
              </a:rPr>
              <a:t> </a:t>
            </a:r>
            <a:r>
              <a:rPr lang="en-US" dirty="0">
                <a:solidFill>
                  <a:srgbClr val="E8C9BB"/>
                </a:solidFill>
                <a:latin typeface="Consolas" panose="020B0609020204030204" pitchFamily="49" charset="0"/>
              </a:rPr>
              <a:t>"</a:t>
            </a:r>
            <a:r>
              <a:rPr lang="en-US" dirty="0">
                <a:solidFill>
                  <a:srgbClr val="CE9178"/>
                </a:solidFill>
                <a:latin typeface="Consolas" panose="020B0609020204030204" pitchFamily="49" charset="0"/>
              </a:rPr>
              <a:t>man's best friends</a:t>
            </a:r>
            <a:r>
              <a:rPr lang="en-US" dirty="0">
                <a:solidFill>
                  <a:srgbClr val="E8C9BB"/>
                </a:solidFill>
                <a:latin typeface="Consolas" panose="020B0609020204030204" pitchFamily="49" charset="0"/>
              </a:rPr>
              <a:t>"</a:t>
            </a:r>
            <a:endParaRPr lang="en-US" dirty="0">
              <a:solidFill>
                <a:srgbClr val="DADADA"/>
              </a:solidFill>
              <a:latin typeface="Consolas" panose="020B0609020204030204" pitchFamily="49" charset="0"/>
            </a:endParaRPr>
          </a:p>
          <a:p>
            <a:r>
              <a:rPr lang="en-US" dirty="0">
                <a:solidFill>
                  <a:srgbClr val="569CD6"/>
                </a:solidFill>
                <a:latin typeface="Consolas" panose="020B0609020204030204" pitchFamily="49" charset="0"/>
              </a:rPr>
              <a:t>class</a:t>
            </a:r>
            <a:r>
              <a:rPr lang="en-US" dirty="0">
                <a:solidFill>
                  <a:srgbClr val="DADADA"/>
                </a:solidFill>
                <a:latin typeface="Consolas" panose="020B0609020204030204" pitchFamily="49" charset="0"/>
              </a:rPr>
              <a:t> </a:t>
            </a:r>
            <a:r>
              <a:rPr lang="en-US" dirty="0">
                <a:solidFill>
                  <a:srgbClr val="4EC9B0"/>
                </a:solidFill>
                <a:latin typeface="Consolas" panose="020B0609020204030204" pitchFamily="49" charset="0"/>
              </a:rPr>
              <a:t>Cat</a:t>
            </a:r>
            <a:r>
              <a:rPr lang="en-US" dirty="0">
                <a:solidFill>
                  <a:srgbClr val="B4B4B4"/>
                </a:solidFill>
                <a:latin typeface="Consolas" panose="020B0609020204030204" pitchFamily="49" charset="0"/>
              </a:rPr>
              <a:t>(</a:t>
            </a:r>
            <a:r>
              <a:rPr lang="en-US" dirty="0">
                <a:solidFill>
                  <a:srgbClr val="4EC9B0"/>
                </a:solidFill>
                <a:latin typeface="Consolas" panose="020B0609020204030204" pitchFamily="49" charset="0"/>
              </a:rPr>
              <a:t>Pet</a:t>
            </a:r>
            <a:r>
              <a:rPr lang="en-US" dirty="0">
                <a:solidFill>
                  <a:srgbClr val="B4B4B4"/>
                </a:solidFill>
                <a:latin typeface="Consolas" panose="020B0609020204030204" pitchFamily="49" charset="0"/>
              </a:rPr>
              <a:t>):</a:t>
            </a:r>
            <a:endParaRPr lang="en-US" dirty="0">
              <a:solidFill>
                <a:srgbClr val="DADADA"/>
              </a:solidFill>
              <a:latin typeface="Consolas" panose="020B0609020204030204" pitchFamily="49" charset="0"/>
            </a:endParaRPr>
          </a:p>
          <a:p>
            <a:r>
              <a:rPr lang="en-US" dirty="0">
                <a:solidFill>
                  <a:srgbClr val="DADADA"/>
                </a:solidFill>
                <a:latin typeface="Consolas" panose="020B0609020204030204" pitchFamily="49" charset="0"/>
              </a:rPr>
              <a:t>    _</a:t>
            </a:r>
            <a:r>
              <a:rPr lang="en-US" dirty="0" err="1">
                <a:solidFill>
                  <a:srgbClr val="DADADA"/>
                </a:solidFill>
                <a:latin typeface="Consolas" panose="020B0609020204030204" pitchFamily="49" charset="0"/>
              </a:rPr>
              <a:t>class_info</a:t>
            </a:r>
            <a:r>
              <a:rPr lang="en-US" dirty="0">
                <a:solidFill>
                  <a:srgbClr val="DADADA"/>
                </a:solidFill>
                <a:latin typeface="Consolas" panose="020B0609020204030204" pitchFamily="49" charset="0"/>
              </a:rPr>
              <a:t> </a:t>
            </a:r>
            <a:r>
              <a:rPr lang="en-US" dirty="0">
                <a:solidFill>
                  <a:srgbClr val="B4B4B4"/>
                </a:solidFill>
                <a:latin typeface="Consolas" panose="020B0609020204030204" pitchFamily="49" charset="0"/>
              </a:rPr>
              <a:t>=</a:t>
            </a:r>
            <a:r>
              <a:rPr lang="en-US" dirty="0">
                <a:solidFill>
                  <a:srgbClr val="DADADA"/>
                </a:solidFill>
                <a:latin typeface="Consolas" panose="020B0609020204030204" pitchFamily="49" charset="0"/>
              </a:rPr>
              <a:t> </a:t>
            </a:r>
            <a:r>
              <a:rPr lang="en-US" dirty="0">
                <a:solidFill>
                  <a:srgbClr val="E8C9BB"/>
                </a:solidFill>
                <a:latin typeface="Consolas" panose="020B0609020204030204" pitchFamily="49" charset="0"/>
              </a:rPr>
              <a:t>"</a:t>
            </a:r>
            <a:r>
              <a:rPr lang="en-US" dirty="0">
                <a:solidFill>
                  <a:srgbClr val="CE9178"/>
                </a:solidFill>
                <a:latin typeface="Consolas" panose="020B0609020204030204" pitchFamily="49" charset="0"/>
              </a:rPr>
              <a:t>all kinds of cats</a:t>
            </a:r>
            <a:r>
              <a:rPr lang="en-US" dirty="0">
                <a:solidFill>
                  <a:srgbClr val="E8C9BB"/>
                </a:solidFill>
                <a:latin typeface="Consolas" panose="020B0609020204030204" pitchFamily="49" charset="0"/>
              </a:rPr>
              <a:t>"</a:t>
            </a:r>
            <a:endParaRPr lang="en-US" dirty="0">
              <a:solidFill>
                <a:srgbClr val="DADADA"/>
              </a:solidFill>
              <a:latin typeface="Consolas" panose="020B0609020204030204" pitchFamily="49" charset="0"/>
            </a:endParaRPr>
          </a:p>
          <a:p>
            <a:r>
              <a:rPr lang="en-US" dirty="0" err="1">
                <a:solidFill>
                  <a:srgbClr val="4EC9B0"/>
                </a:solidFill>
                <a:latin typeface="Consolas" panose="020B0609020204030204" pitchFamily="49" charset="0"/>
              </a:rPr>
              <a:t>Pet</a:t>
            </a:r>
            <a:r>
              <a:rPr lang="en-US" dirty="0" err="1">
                <a:solidFill>
                  <a:srgbClr val="B4B4B4"/>
                </a:solidFill>
                <a:latin typeface="Consolas" panose="020B0609020204030204" pitchFamily="49" charset="0"/>
              </a:rPr>
              <a:t>.</a:t>
            </a:r>
            <a:r>
              <a:rPr lang="en-US" dirty="0" err="1">
                <a:solidFill>
                  <a:srgbClr val="DCDCAA"/>
                </a:solidFill>
                <a:latin typeface="Consolas" panose="020B0609020204030204" pitchFamily="49" charset="0"/>
              </a:rPr>
              <a:t>about</a:t>
            </a:r>
            <a:r>
              <a:rPr lang="en-US" dirty="0">
                <a:solidFill>
                  <a:srgbClr val="B4B4B4"/>
                </a:solidFill>
                <a:latin typeface="Consolas" panose="020B0609020204030204" pitchFamily="49" charset="0"/>
              </a:rPr>
              <a:t>()</a:t>
            </a:r>
            <a:endParaRPr lang="en-US" dirty="0">
              <a:solidFill>
                <a:srgbClr val="DADADA"/>
              </a:solidFill>
              <a:latin typeface="Consolas" panose="020B0609020204030204" pitchFamily="49" charset="0"/>
            </a:endParaRPr>
          </a:p>
          <a:p>
            <a:r>
              <a:rPr lang="en-US" dirty="0" err="1">
                <a:solidFill>
                  <a:srgbClr val="4EC9B0"/>
                </a:solidFill>
                <a:latin typeface="Consolas" panose="020B0609020204030204" pitchFamily="49" charset="0"/>
              </a:rPr>
              <a:t>Dog</a:t>
            </a:r>
            <a:r>
              <a:rPr lang="en-US" dirty="0" err="1">
                <a:solidFill>
                  <a:srgbClr val="B4B4B4"/>
                </a:solidFill>
                <a:latin typeface="Consolas" panose="020B0609020204030204" pitchFamily="49" charset="0"/>
              </a:rPr>
              <a:t>.</a:t>
            </a:r>
            <a:r>
              <a:rPr lang="en-US" dirty="0" err="1">
                <a:solidFill>
                  <a:srgbClr val="DCDCAA"/>
                </a:solidFill>
                <a:latin typeface="Consolas" panose="020B0609020204030204" pitchFamily="49" charset="0"/>
              </a:rPr>
              <a:t>about</a:t>
            </a:r>
            <a:r>
              <a:rPr lang="en-US" dirty="0">
                <a:solidFill>
                  <a:srgbClr val="B4B4B4"/>
                </a:solidFill>
                <a:latin typeface="Consolas" panose="020B0609020204030204" pitchFamily="49" charset="0"/>
              </a:rPr>
              <a:t>()</a:t>
            </a:r>
            <a:endParaRPr lang="en-US" dirty="0">
              <a:solidFill>
                <a:srgbClr val="DADADA"/>
              </a:solidFill>
              <a:latin typeface="Consolas" panose="020B0609020204030204" pitchFamily="49" charset="0"/>
            </a:endParaRPr>
          </a:p>
          <a:p>
            <a:r>
              <a:rPr lang="en-US" dirty="0" err="1">
                <a:solidFill>
                  <a:srgbClr val="4EC9B0"/>
                </a:solidFill>
                <a:latin typeface="Consolas" panose="020B0609020204030204" pitchFamily="49" charset="0"/>
              </a:rPr>
              <a:t>Cat</a:t>
            </a:r>
            <a:r>
              <a:rPr lang="en-US" dirty="0" err="1">
                <a:solidFill>
                  <a:srgbClr val="B4B4B4"/>
                </a:solidFill>
                <a:latin typeface="Consolas" panose="020B0609020204030204" pitchFamily="49" charset="0"/>
              </a:rPr>
              <a:t>.</a:t>
            </a:r>
            <a:r>
              <a:rPr lang="en-US" dirty="0" err="1">
                <a:solidFill>
                  <a:srgbClr val="DCDCAA"/>
                </a:solidFill>
                <a:latin typeface="Consolas" panose="020B0609020204030204" pitchFamily="49" charset="0"/>
              </a:rPr>
              <a:t>about</a:t>
            </a:r>
            <a:r>
              <a:rPr lang="en-US" dirty="0">
                <a:solidFill>
                  <a:srgbClr val="B4B4B4"/>
                </a:solidFill>
                <a:latin typeface="Consolas" panose="020B0609020204030204" pitchFamily="49" charset="0"/>
              </a:rPr>
              <a:t>()</a:t>
            </a:r>
            <a:endParaRPr lang="en-US" b="0" dirty="0">
              <a:solidFill>
                <a:srgbClr val="DADADA"/>
              </a:solidFill>
              <a:effectLst/>
              <a:latin typeface="Consolas" panose="020B0609020204030204" pitchFamily="49" charset="0"/>
            </a:endParaRPr>
          </a:p>
        </p:txBody>
      </p:sp>
      <p:sp>
        <p:nvSpPr>
          <p:cNvPr id="6" name="Rectangle 5"/>
          <p:cNvSpPr/>
          <p:nvPr/>
        </p:nvSpPr>
        <p:spPr>
          <a:xfrm>
            <a:off x="8461829" y="1708202"/>
            <a:ext cx="3511587" cy="2031325"/>
          </a:xfrm>
          <a:prstGeom prst="rect">
            <a:avLst/>
          </a:prstGeom>
        </p:spPr>
        <p:txBody>
          <a:bodyPr wrap="square">
            <a:spAutoFit/>
          </a:bodyPr>
          <a:lstStyle/>
          <a:p>
            <a:pPr algn="r" rtl="1"/>
            <a:r>
              <a:rPr lang="fa-IR" dirty="0" smtClean="0">
                <a:solidFill>
                  <a:schemeClr val="bg1"/>
                </a:solidFill>
                <a:latin typeface="+mj-lt"/>
              </a:rPr>
              <a:t>حال </a:t>
            </a:r>
            <a:r>
              <a:rPr lang="en-US" dirty="0" smtClean="0">
                <a:solidFill>
                  <a:schemeClr val="bg1"/>
                </a:solidFill>
                <a:latin typeface="+mj-lt"/>
              </a:rPr>
              <a:t>staticmethod</a:t>
            </a:r>
            <a:r>
              <a:rPr lang="fa-IR" dirty="0" smtClean="0">
                <a:solidFill>
                  <a:schemeClr val="bg1"/>
                </a:solidFill>
                <a:latin typeface="+mj-lt"/>
              </a:rPr>
              <a:t> را امتحان می‌کنیم، همانطور که می‌دانیم این متد نیازی به آرگومان ندارد.</a:t>
            </a:r>
          </a:p>
          <a:p>
            <a:pPr algn="r" rtl="1"/>
            <a:r>
              <a:rPr lang="fa-IR" dirty="0" smtClean="0">
                <a:solidFill>
                  <a:schemeClr val="bg1"/>
                </a:solidFill>
                <a:latin typeface="+mj-lt"/>
              </a:rPr>
              <a:t>مشکلی که دارد این است که در این حالت می‌بایست اسم کلاس در </a:t>
            </a:r>
            <a:r>
              <a:rPr lang="en-US" dirty="0" smtClean="0">
                <a:solidFill>
                  <a:schemeClr val="bg1"/>
                </a:solidFill>
                <a:latin typeface="+mj-lt"/>
              </a:rPr>
              <a:t>about</a:t>
            </a:r>
            <a:r>
              <a:rPr lang="fa-IR" dirty="0" smtClean="0">
                <a:solidFill>
                  <a:schemeClr val="bg1"/>
                </a:solidFill>
                <a:latin typeface="+mj-lt"/>
              </a:rPr>
              <a:t> آورده شود، چون به </a:t>
            </a:r>
            <a:r>
              <a:rPr lang="en-US" dirty="0">
                <a:solidFill>
                  <a:srgbClr val="DADADA"/>
                </a:solidFill>
                <a:latin typeface="Consolas" panose="020B0609020204030204" pitchFamily="49" charset="0"/>
              </a:rPr>
              <a:t>_</a:t>
            </a:r>
            <a:r>
              <a:rPr lang="en-US" dirty="0" err="1" smtClean="0">
                <a:solidFill>
                  <a:srgbClr val="DADADA"/>
                </a:solidFill>
                <a:latin typeface="Consolas" panose="020B0609020204030204" pitchFamily="49" charset="0"/>
              </a:rPr>
              <a:t>class_info</a:t>
            </a:r>
            <a:r>
              <a:rPr lang="fa-IR" dirty="0" smtClean="0">
                <a:solidFill>
                  <a:srgbClr val="DADADA"/>
                </a:solidFill>
                <a:latin typeface="Consolas" panose="020B0609020204030204" pitchFamily="49" charset="0"/>
              </a:rPr>
              <a:t> دسترسی نداریم. </a:t>
            </a:r>
            <a:endParaRPr lang="en-US" dirty="0">
              <a:solidFill>
                <a:schemeClr val="bg1"/>
              </a:solidFill>
              <a:latin typeface="+mj-lt"/>
            </a:endParaRPr>
          </a:p>
        </p:txBody>
      </p:sp>
      <p:pic>
        <p:nvPicPr>
          <p:cNvPr id="4" name="Picture 3"/>
          <p:cNvPicPr>
            <a:picLocks noChangeAspect="1"/>
          </p:cNvPicPr>
          <p:nvPr/>
        </p:nvPicPr>
        <p:blipFill>
          <a:blip r:embed="rId2"/>
          <a:stretch>
            <a:fillRect/>
          </a:stretch>
        </p:blipFill>
        <p:spPr>
          <a:xfrm>
            <a:off x="228784" y="5165192"/>
            <a:ext cx="3867690" cy="1143160"/>
          </a:xfrm>
          <a:prstGeom prst="rect">
            <a:avLst/>
          </a:prstGeom>
        </p:spPr>
      </p:pic>
      <p:sp>
        <p:nvSpPr>
          <p:cNvPr id="7" name="Rectangle 6"/>
          <p:cNvSpPr/>
          <p:nvPr/>
        </p:nvSpPr>
        <p:spPr>
          <a:xfrm>
            <a:off x="5820229" y="5552106"/>
            <a:ext cx="1261873" cy="369332"/>
          </a:xfrm>
          <a:prstGeom prst="rect">
            <a:avLst/>
          </a:prstGeom>
        </p:spPr>
        <p:txBody>
          <a:bodyPr wrap="square">
            <a:spAutoFit/>
          </a:bodyPr>
          <a:lstStyle/>
          <a:p>
            <a:pPr algn="ctr" rtl="1"/>
            <a:r>
              <a:rPr lang="fa-IR" dirty="0" smtClean="0">
                <a:solidFill>
                  <a:schemeClr val="bg1"/>
                </a:solidFill>
                <a:latin typeface="+mj-lt"/>
              </a:rPr>
              <a:t>نتیجه:</a:t>
            </a:r>
            <a:endParaRPr lang="en-US" dirty="0">
              <a:solidFill>
                <a:schemeClr val="bg1"/>
              </a:solidFill>
              <a:latin typeface="+mj-lt"/>
            </a:endParaRPr>
          </a:p>
        </p:txBody>
      </p:sp>
    </p:spTree>
    <p:extLst>
      <p:ext uri="{BB962C8B-B14F-4D97-AF65-F5344CB8AC3E}">
        <p14:creationId xmlns:p14="http://schemas.microsoft.com/office/powerpoint/2010/main" val="76804174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25488" y="2651631"/>
            <a:ext cx="6791816" cy="646331"/>
          </a:xfrm>
          <a:prstGeom prst="rect">
            <a:avLst/>
          </a:prstGeom>
        </p:spPr>
        <p:txBody>
          <a:bodyPr wrap="square">
            <a:spAutoFit/>
          </a:bodyPr>
          <a:lstStyle/>
          <a:p>
            <a:pPr algn="r" rtl="1"/>
            <a:r>
              <a:rPr lang="fa-IR" dirty="0" smtClean="0">
                <a:latin typeface="+mj-lt"/>
              </a:rPr>
              <a:t>مساله این است که متد </a:t>
            </a:r>
            <a:r>
              <a:rPr lang="en-US" dirty="0" smtClean="0">
                <a:latin typeface="+mj-lt"/>
              </a:rPr>
              <a:t>about</a:t>
            </a:r>
            <a:r>
              <a:rPr lang="fa-IR" dirty="0" smtClean="0">
                <a:latin typeface="+mj-lt"/>
              </a:rPr>
              <a:t> تشخیص نمی‌دهد توسط کدام کلاس صدا زده شده است</a:t>
            </a:r>
            <a:endParaRPr lang="en-US" dirty="0">
              <a:latin typeface="+mj-lt"/>
            </a:endParaRPr>
          </a:p>
        </p:txBody>
      </p:sp>
    </p:spTree>
    <p:extLst>
      <p:ext uri="{BB962C8B-B14F-4D97-AF65-F5344CB8AC3E}">
        <p14:creationId xmlns:p14="http://schemas.microsoft.com/office/powerpoint/2010/main" val="283768027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Rectangle 1"/>
          <p:cNvSpPr/>
          <p:nvPr/>
        </p:nvSpPr>
        <p:spPr>
          <a:xfrm>
            <a:off x="1070613" y="1373921"/>
            <a:ext cx="8400143" cy="3416320"/>
          </a:xfrm>
          <a:prstGeom prst="rect">
            <a:avLst/>
          </a:prstGeom>
          <a:ln>
            <a:solidFill>
              <a:schemeClr val="bg1"/>
            </a:solidFill>
          </a:ln>
        </p:spPr>
        <p:txBody>
          <a:bodyPr wrap="square">
            <a:spAutoFit/>
          </a:bodyPr>
          <a:lstStyle/>
          <a:p>
            <a:r>
              <a:rPr lang="en-US" dirty="0">
                <a:solidFill>
                  <a:srgbClr val="569CD6"/>
                </a:solidFill>
                <a:latin typeface="Consolas" panose="020B0609020204030204" pitchFamily="49" charset="0"/>
              </a:rPr>
              <a:t>class</a:t>
            </a:r>
            <a:r>
              <a:rPr lang="en-US" dirty="0">
                <a:solidFill>
                  <a:srgbClr val="DADADA"/>
                </a:solidFill>
                <a:latin typeface="Consolas" panose="020B0609020204030204" pitchFamily="49" charset="0"/>
              </a:rPr>
              <a:t> </a:t>
            </a:r>
            <a:r>
              <a:rPr lang="en-US" dirty="0">
                <a:solidFill>
                  <a:srgbClr val="4EC9B0"/>
                </a:solidFill>
                <a:latin typeface="Consolas" panose="020B0609020204030204" pitchFamily="49" charset="0"/>
              </a:rPr>
              <a:t>Pet</a:t>
            </a:r>
            <a:r>
              <a:rPr lang="en-US" dirty="0">
                <a:solidFill>
                  <a:srgbClr val="B4B4B4"/>
                </a:solidFill>
                <a:latin typeface="Consolas" panose="020B0609020204030204" pitchFamily="49" charset="0"/>
              </a:rPr>
              <a:t>:</a:t>
            </a:r>
            <a:endParaRPr lang="en-US" dirty="0">
              <a:solidFill>
                <a:srgbClr val="DADADA"/>
              </a:solidFill>
              <a:latin typeface="Consolas" panose="020B0609020204030204" pitchFamily="49" charset="0"/>
            </a:endParaRPr>
          </a:p>
          <a:p>
            <a:r>
              <a:rPr lang="en-US" dirty="0">
                <a:solidFill>
                  <a:srgbClr val="DADADA"/>
                </a:solidFill>
                <a:latin typeface="Consolas" panose="020B0609020204030204" pitchFamily="49" charset="0"/>
              </a:rPr>
              <a:t>    _</a:t>
            </a:r>
            <a:r>
              <a:rPr lang="en-US" dirty="0" err="1">
                <a:solidFill>
                  <a:srgbClr val="DADADA"/>
                </a:solidFill>
                <a:latin typeface="Consolas" panose="020B0609020204030204" pitchFamily="49" charset="0"/>
              </a:rPr>
              <a:t>class_info</a:t>
            </a:r>
            <a:r>
              <a:rPr lang="en-US" dirty="0">
                <a:solidFill>
                  <a:srgbClr val="DADADA"/>
                </a:solidFill>
                <a:latin typeface="Consolas" panose="020B0609020204030204" pitchFamily="49" charset="0"/>
              </a:rPr>
              <a:t> </a:t>
            </a:r>
            <a:r>
              <a:rPr lang="en-US" dirty="0">
                <a:solidFill>
                  <a:srgbClr val="B4B4B4"/>
                </a:solidFill>
                <a:latin typeface="Consolas" panose="020B0609020204030204" pitchFamily="49" charset="0"/>
              </a:rPr>
              <a:t>=</a:t>
            </a:r>
            <a:r>
              <a:rPr lang="en-US" dirty="0">
                <a:solidFill>
                  <a:srgbClr val="DADADA"/>
                </a:solidFill>
                <a:latin typeface="Consolas" panose="020B0609020204030204" pitchFamily="49" charset="0"/>
              </a:rPr>
              <a:t> </a:t>
            </a:r>
            <a:r>
              <a:rPr lang="en-US" dirty="0">
                <a:solidFill>
                  <a:srgbClr val="E8C9BB"/>
                </a:solidFill>
                <a:latin typeface="Consolas" panose="020B0609020204030204" pitchFamily="49" charset="0"/>
              </a:rPr>
              <a:t>"</a:t>
            </a:r>
            <a:r>
              <a:rPr lang="en-US" dirty="0">
                <a:solidFill>
                  <a:srgbClr val="CE9178"/>
                </a:solidFill>
                <a:latin typeface="Consolas" panose="020B0609020204030204" pitchFamily="49" charset="0"/>
              </a:rPr>
              <a:t>pet animals</a:t>
            </a:r>
            <a:r>
              <a:rPr lang="en-US" dirty="0">
                <a:solidFill>
                  <a:srgbClr val="E8C9BB"/>
                </a:solidFill>
                <a:latin typeface="Consolas" panose="020B0609020204030204" pitchFamily="49" charset="0"/>
              </a:rPr>
              <a:t>"</a:t>
            </a:r>
            <a:endParaRPr lang="en-US" dirty="0">
              <a:solidFill>
                <a:srgbClr val="DADADA"/>
              </a:solidFill>
              <a:latin typeface="Consolas" panose="020B0609020204030204" pitchFamily="49" charset="0"/>
            </a:endParaRPr>
          </a:p>
          <a:p>
            <a:r>
              <a:rPr lang="en-US" dirty="0">
                <a:solidFill>
                  <a:srgbClr val="DADADA"/>
                </a:solidFill>
                <a:latin typeface="Consolas" panose="020B0609020204030204" pitchFamily="49" charset="0"/>
              </a:rPr>
              <a:t>    </a:t>
            </a:r>
            <a:r>
              <a:rPr lang="en-US" dirty="0">
                <a:solidFill>
                  <a:srgbClr val="B4B4B4"/>
                </a:solidFill>
                <a:latin typeface="Consolas" panose="020B0609020204030204" pitchFamily="49" charset="0"/>
              </a:rPr>
              <a:t>@</a:t>
            </a:r>
            <a:r>
              <a:rPr lang="en-US" dirty="0">
                <a:solidFill>
                  <a:srgbClr val="4EC9B0"/>
                </a:solidFill>
                <a:latin typeface="Consolas" panose="020B0609020204030204" pitchFamily="49" charset="0"/>
              </a:rPr>
              <a:t>classmethod</a:t>
            </a:r>
            <a:endParaRPr lang="en-US" dirty="0">
              <a:solidFill>
                <a:srgbClr val="DADADA"/>
              </a:solidFill>
              <a:latin typeface="Consolas" panose="020B0609020204030204" pitchFamily="49" charset="0"/>
            </a:endParaRPr>
          </a:p>
          <a:p>
            <a:r>
              <a:rPr lang="en-US" dirty="0">
                <a:solidFill>
                  <a:srgbClr val="DADADA"/>
                </a:solidFill>
                <a:latin typeface="Consolas" panose="020B0609020204030204" pitchFamily="49" charset="0"/>
              </a:rPr>
              <a:t>    </a:t>
            </a:r>
            <a:r>
              <a:rPr lang="en-US" dirty="0">
                <a:solidFill>
                  <a:srgbClr val="569CD6"/>
                </a:solidFill>
                <a:latin typeface="Consolas" panose="020B0609020204030204" pitchFamily="49" charset="0"/>
              </a:rPr>
              <a:t>def</a:t>
            </a:r>
            <a:r>
              <a:rPr lang="en-US" dirty="0">
                <a:solidFill>
                  <a:srgbClr val="DADADA"/>
                </a:solidFill>
                <a:latin typeface="Consolas" panose="020B0609020204030204" pitchFamily="49" charset="0"/>
              </a:rPr>
              <a:t> </a:t>
            </a:r>
            <a:r>
              <a:rPr lang="en-US" dirty="0">
                <a:solidFill>
                  <a:srgbClr val="DCDCAA"/>
                </a:solidFill>
                <a:latin typeface="Consolas" panose="020B0609020204030204" pitchFamily="49" charset="0"/>
              </a:rPr>
              <a:t>about</a:t>
            </a:r>
            <a:r>
              <a:rPr lang="en-US" dirty="0">
                <a:solidFill>
                  <a:srgbClr val="B4B4B4"/>
                </a:solidFill>
                <a:latin typeface="Consolas" panose="020B0609020204030204" pitchFamily="49" charset="0"/>
              </a:rPr>
              <a:t>(</a:t>
            </a:r>
            <a:r>
              <a:rPr lang="en-US" dirty="0">
                <a:solidFill>
                  <a:srgbClr val="9A9A9A"/>
                </a:solidFill>
                <a:latin typeface="Consolas" panose="020B0609020204030204" pitchFamily="49" charset="0"/>
              </a:rPr>
              <a:t>cls</a:t>
            </a:r>
            <a:r>
              <a:rPr lang="en-US" dirty="0">
                <a:solidFill>
                  <a:srgbClr val="B4B4B4"/>
                </a:solidFill>
                <a:latin typeface="Consolas" panose="020B0609020204030204" pitchFamily="49" charset="0"/>
              </a:rPr>
              <a:t>):</a:t>
            </a:r>
            <a:endParaRPr lang="en-US" dirty="0">
              <a:solidFill>
                <a:srgbClr val="DADADA"/>
              </a:solidFill>
              <a:latin typeface="Consolas" panose="020B0609020204030204" pitchFamily="49" charset="0"/>
            </a:endParaRPr>
          </a:p>
          <a:p>
            <a:r>
              <a:rPr lang="en-US" dirty="0">
                <a:solidFill>
                  <a:srgbClr val="DADADA"/>
                </a:solidFill>
                <a:latin typeface="Consolas" panose="020B0609020204030204" pitchFamily="49" charset="0"/>
              </a:rPr>
              <a:t>        </a:t>
            </a:r>
            <a:r>
              <a:rPr lang="en-US" dirty="0">
                <a:solidFill>
                  <a:srgbClr val="DCDCAA"/>
                </a:solidFill>
                <a:latin typeface="Consolas" panose="020B0609020204030204" pitchFamily="49" charset="0"/>
              </a:rPr>
              <a:t>print</a:t>
            </a:r>
            <a:r>
              <a:rPr lang="en-US" dirty="0">
                <a:solidFill>
                  <a:srgbClr val="B4B4B4"/>
                </a:solidFill>
                <a:latin typeface="Consolas" panose="020B0609020204030204" pitchFamily="49" charset="0"/>
              </a:rPr>
              <a:t>(</a:t>
            </a:r>
            <a:r>
              <a:rPr lang="en-US" dirty="0">
                <a:solidFill>
                  <a:srgbClr val="E8C9BB"/>
                </a:solidFill>
                <a:latin typeface="Consolas" panose="020B0609020204030204" pitchFamily="49" charset="0"/>
              </a:rPr>
              <a:t>"</a:t>
            </a:r>
            <a:r>
              <a:rPr lang="en-US" dirty="0">
                <a:solidFill>
                  <a:srgbClr val="CE9178"/>
                </a:solidFill>
                <a:latin typeface="Consolas" panose="020B0609020204030204" pitchFamily="49" charset="0"/>
              </a:rPr>
              <a:t>This class is about </a:t>
            </a:r>
            <a:r>
              <a:rPr lang="en-US" dirty="0">
                <a:solidFill>
                  <a:srgbClr val="E8C9BB"/>
                </a:solidFill>
                <a:latin typeface="Consolas" panose="020B0609020204030204" pitchFamily="49" charset="0"/>
              </a:rPr>
              <a:t>"</a:t>
            </a:r>
            <a:r>
              <a:rPr lang="en-US" dirty="0">
                <a:solidFill>
                  <a:srgbClr val="DADADA"/>
                </a:solidFill>
                <a:latin typeface="Consolas" panose="020B0609020204030204" pitchFamily="49" charset="0"/>
              </a:rPr>
              <a:t> </a:t>
            </a:r>
            <a:r>
              <a:rPr lang="en-US" dirty="0">
                <a:solidFill>
                  <a:srgbClr val="B4B4B4"/>
                </a:solidFill>
                <a:latin typeface="Consolas" panose="020B0609020204030204" pitchFamily="49" charset="0"/>
              </a:rPr>
              <a:t>+</a:t>
            </a:r>
            <a:r>
              <a:rPr lang="en-US" dirty="0">
                <a:solidFill>
                  <a:srgbClr val="DADADA"/>
                </a:solidFill>
                <a:latin typeface="Consolas" panose="020B0609020204030204" pitchFamily="49" charset="0"/>
              </a:rPr>
              <a:t> </a:t>
            </a:r>
            <a:r>
              <a:rPr lang="en-US" dirty="0">
                <a:solidFill>
                  <a:srgbClr val="9A9A9A"/>
                </a:solidFill>
                <a:latin typeface="Consolas" panose="020B0609020204030204" pitchFamily="49" charset="0"/>
              </a:rPr>
              <a:t>cls</a:t>
            </a:r>
            <a:r>
              <a:rPr lang="en-US" dirty="0">
                <a:solidFill>
                  <a:srgbClr val="B4B4B4"/>
                </a:solidFill>
                <a:latin typeface="Consolas" panose="020B0609020204030204" pitchFamily="49" charset="0"/>
              </a:rPr>
              <a:t>.</a:t>
            </a:r>
            <a:r>
              <a:rPr lang="en-US" dirty="0">
                <a:solidFill>
                  <a:srgbClr val="DADADA"/>
                </a:solidFill>
                <a:latin typeface="Consolas" panose="020B0609020204030204" pitchFamily="49" charset="0"/>
              </a:rPr>
              <a:t>_</a:t>
            </a:r>
            <a:r>
              <a:rPr lang="en-US" dirty="0" err="1">
                <a:solidFill>
                  <a:srgbClr val="DADADA"/>
                </a:solidFill>
                <a:latin typeface="Consolas" panose="020B0609020204030204" pitchFamily="49" charset="0"/>
              </a:rPr>
              <a:t>class_info</a:t>
            </a:r>
            <a:r>
              <a:rPr lang="en-US" dirty="0">
                <a:solidFill>
                  <a:srgbClr val="DADADA"/>
                </a:solidFill>
                <a:latin typeface="Consolas" panose="020B0609020204030204" pitchFamily="49" charset="0"/>
              </a:rPr>
              <a:t> </a:t>
            </a:r>
            <a:r>
              <a:rPr lang="en-US" dirty="0">
                <a:solidFill>
                  <a:srgbClr val="B4B4B4"/>
                </a:solidFill>
                <a:latin typeface="Consolas" panose="020B0609020204030204" pitchFamily="49" charset="0"/>
              </a:rPr>
              <a:t>+</a:t>
            </a:r>
            <a:r>
              <a:rPr lang="en-US" dirty="0">
                <a:solidFill>
                  <a:srgbClr val="DADADA"/>
                </a:solidFill>
                <a:latin typeface="Consolas" panose="020B0609020204030204" pitchFamily="49" charset="0"/>
              </a:rPr>
              <a:t> </a:t>
            </a:r>
            <a:r>
              <a:rPr lang="en-US" dirty="0">
                <a:solidFill>
                  <a:srgbClr val="E8C9BB"/>
                </a:solidFill>
                <a:latin typeface="Consolas" panose="020B0609020204030204" pitchFamily="49" charset="0"/>
              </a:rPr>
              <a:t>"</a:t>
            </a:r>
            <a:r>
              <a:rPr lang="en-US" dirty="0">
                <a:solidFill>
                  <a:srgbClr val="CE9178"/>
                </a:solidFill>
                <a:latin typeface="Consolas" panose="020B0609020204030204" pitchFamily="49" charset="0"/>
              </a:rPr>
              <a:t>!</a:t>
            </a:r>
            <a:r>
              <a:rPr lang="en-US" dirty="0">
                <a:solidFill>
                  <a:srgbClr val="E8C9BB"/>
                </a:solidFill>
                <a:latin typeface="Consolas" panose="020B0609020204030204" pitchFamily="49" charset="0"/>
              </a:rPr>
              <a:t>"</a:t>
            </a:r>
            <a:r>
              <a:rPr lang="en-US" dirty="0">
                <a:solidFill>
                  <a:srgbClr val="B4B4B4"/>
                </a:solidFill>
                <a:latin typeface="Consolas" panose="020B0609020204030204" pitchFamily="49" charset="0"/>
              </a:rPr>
              <a:t>)</a:t>
            </a:r>
            <a:r>
              <a:rPr lang="en-US" dirty="0">
                <a:solidFill>
                  <a:srgbClr val="DADADA"/>
                </a:solidFill>
                <a:latin typeface="Consolas" panose="020B0609020204030204" pitchFamily="49" charset="0"/>
              </a:rPr>
              <a:t>   </a:t>
            </a:r>
          </a:p>
          <a:p>
            <a:r>
              <a:rPr lang="en-US" dirty="0">
                <a:solidFill>
                  <a:srgbClr val="569CD6"/>
                </a:solidFill>
                <a:latin typeface="Consolas" panose="020B0609020204030204" pitchFamily="49" charset="0"/>
              </a:rPr>
              <a:t>class</a:t>
            </a:r>
            <a:r>
              <a:rPr lang="en-US" dirty="0">
                <a:solidFill>
                  <a:srgbClr val="DADADA"/>
                </a:solidFill>
                <a:latin typeface="Consolas" panose="020B0609020204030204" pitchFamily="49" charset="0"/>
              </a:rPr>
              <a:t> </a:t>
            </a:r>
            <a:r>
              <a:rPr lang="en-US" dirty="0">
                <a:solidFill>
                  <a:srgbClr val="4EC9B0"/>
                </a:solidFill>
                <a:latin typeface="Consolas" panose="020B0609020204030204" pitchFamily="49" charset="0"/>
              </a:rPr>
              <a:t>Dog</a:t>
            </a:r>
            <a:r>
              <a:rPr lang="en-US" dirty="0">
                <a:solidFill>
                  <a:srgbClr val="B4B4B4"/>
                </a:solidFill>
                <a:latin typeface="Consolas" panose="020B0609020204030204" pitchFamily="49" charset="0"/>
              </a:rPr>
              <a:t>(</a:t>
            </a:r>
            <a:r>
              <a:rPr lang="en-US" dirty="0">
                <a:solidFill>
                  <a:srgbClr val="4EC9B0"/>
                </a:solidFill>
                <a:latin typeface="Consolas" panose="020B0609020204030204" pitchFamily="49" charset="0"/>
              </a:rPr>
              <a:t>Pet</a:t>
            </a:r>
            <a:r>
              <a:rPr lang="en-US" dirty="0">
                <a:solidFill>
                  <a:srgbClr val="B4B4B4"/>
                </a:solidFill>
                <a:latin typeface="Consolas" panose="020B0609020204030204" pitchFamily="49" charset="0"/>
              </a:rPr>
              <a:t>):</a:t>
            </a:r>
            <a:endParaRPr lang="en-US" dirty="0">
              <a:solidFill>
                <a:srgbClr val="DADADA"/>
              </a:solidFill>
              <a:latin typeface="Consolas" panose="020B0609020204030204" pitchFamily="49" charset="0"/>
            </a:endParaRPr>
          </a:p>
          <a:p>
            <a:r>
              <a:rPr lang="en-US" dirty="0">
                <a:solidFill>
                  <a:srgbClr val="DADADA"/>
                </a:solidFill>
                <a:latin typeface="Consolas" panose="020B0609020204030204" pitchFamily="49" charset="0"/>
              </a:rPr>
              <a:t>    _</a:t>
            </a:r>
            <a:r>
              <a:rPr lang="en-US" dirty="0" err="1">
                <a:solidFill>
                  <a:srgbClr val="DADADA"/>
                </a:solidFill>
                <a:latin typeface="Consolas" panose="020B0609020204030204" pitchFamily="49" charset="0"/>
              </a:rPr>
              <a:t>class_info</a:t>
            </a:r>
            <a:r>
              <a:rPr lang="en-US" dirty="0">
                <a:solidFill>
                  <a:srgbClr val="DADADA"/>
                </a:solidFill>
                <a:latin typeface="Consolas" panose="020B0609020204030204" pitchFamily="49" charset="0"/>
              </a:rPr>
              <a:t> </a:t>
            </a:r>
            <a:r>
              <a:rPr lang="en-US" dirty="0">
                <a:solidFill>
                  <a:srgbClr val="B4B4B4"/>
                </a:solidFill>
                <a:latin typeface="Consolas" panose="020B0609020204030204" pitchFamily="49" charset="0"/>
              </a:rPr>
              <a:t>=</a:t>
            </a:r>
            <a:r>
              <a:rPr lang="en-US" dirty="0">
                <a:solidFill>
                  <a:srgbClr val="DADADA"/>
                </a:solidFill>
                <a:latin typeface="Consolas" panose="020B0609020204030204" pitchFamily="49" charset="0"/>
              </a:rPr>
              <a:t> </a:t>
            </a:r>
            <a:r>
              <a:rPr lang="en-US" dirty="0">
                <a:solidFill>
                  <a:srgbClr val="E8C9BB"/>
                </a:solidFill>
                <a:latin typeface="Consolas" panose="020B0609020204030204" pitchFamily="49" charset="0"/>
              </a:rPr>
              <a:t>"</a:t>
            </a:r>
            <a:r>
              <a:rPr lang="en-US" dirty="0">
                <a:solidFill>
                  <a:srgbClr val="CE9178"/>
                </a:solidFill>
                <a:latin typeface="Consolas" panose="020B0609020204030204" pitchFamily="49" charset="0"/>
              </a:rPr>
              <a:t>man's best friends</a:t>
            </a:r>
            <a:r>
              <a:rPr lang="en-US" dirty="0">
                <a:solidFill>
                  <a:srgbClr val="E8C9BB"/>
                </a:solidFill>
                <a:latin typeface="Consolas" panose="020B0609020204030204" pitchFamily="49" charset="0"/>
              </a:rPr>
              <a:t>"</a:t>
            </a:r>
            <a:endParaRPr lang="en-US" dirty="0">
              <a:solidFill>
                <a:srgbClr val="DADADA"/>
              </a:solidFill>
              <a:latin typeface="Consolas" panose="020B0609020204030204" pitchFamily="49" charset="0"/>
            </a:endParaRPr>
          </a:p>
          <a:p>
            <a:r>
              <a:rPr lang="en-US" dirty="0">
                <a:solidFill>
                  <a:srgbClr val="569CD6"/>
                </a:solidFill>
                <a:latin typeface="Consolas" panose="020B0609020204030204" pitchFamily="49" charset="0"/>
              </a:rPr>
              <a:t>class</a:t>
            </a:r>
            <a:r>
              <a:rPr lang="en-US" dirty="0">
                <a:solidFill>
                  <a:srgbClr val="DADADA"/>
                </a:solidFill>
                <a:latin typeface="Consolas" panose="020B0609020204030204" pitchFamily="49" charset="0"/>
              </a:rPr>
              <a:t> </a:t>
            </a:r>
            <a:r>
              <a:rPr lang="en-US" dirty="0">
                <a:solidFill>
                  <a:srgbClr val="4EC9B0"/>
                </a:solidFill>
                <a:latin typeface="Consolas" panose="020B0609020204030204" pitchFamily="49" charset="0"/>
              </a:rPr>
              <a:t>Cat</a:t>
            </a:r>
            <a:r>
              <a:rPr lang="en-US" dirty="0">
                <a:solidFill>
                  <a:srgbClr val="B4B4B4"/>
                </a:solidFill>
                <a:latin typeface="Consolas" panose="020B0609020204030204" pitchFamily="49" charset="0"/>
              </a:rPr>
              <a:t>(</a:t>
            </a:r>
            <a:r>
              <a:rPr lang="en-US" dirty="0">
                <a:solidFill>
                  <a:srgbClr val="4EC9B0"/>
                </a:solidFill>
                <a:latin typeface="Consolas" panose="020B0609020204030204" pitchFamily="49" charset="0"/>
              </a:rPr>
              <a:t>Pet</a:t>
            </a:r>
            <a:r>
              <a:rPr lang="en-US" dirty="0">
                <a:solidFill>
                  <a:srgbClr val="B4B4B4"/>
                </a:solidFill>
                <a:latin typeface="Consolas" panose="020B0609020204030204" pitchFamily="49" charset="0"/>
              </a:rPr>
              <a:t>):</a:t>
            </a:r>
            <a:endParaRPr lang="en-US" dirty="0">
              <a:solidFill>
                <a:srgbClr val="DADADA"/>
              </a:solidFill>
              <a:latin typeface="Consolas" panose="020B0609020204030204" pitchFamily="49" charset="0"/>
            </a:endParaRPr>
          </a:p>
          <a:p>
            <a:r>
              <a:rPr lang="en-US" dirty="0">
                <a:solidFill>
                  <a:srgbClr val="DADADA"/>
                </a:solidFill>
                <a:latin typeface="Consolas" panose="020B0609020204030204" pitchFamily="49" charset="0"/>
              </a:rPr>
              <a:t>    _</a:t>
            </a:r>
            <a:r>
              <a:rPr lang="en-US" dirty="0" err="1">
                <a:solidFill>
                  <a:srgbClr val="DADADA"/>
                </a:solidFill>
                <a:latin typeface="Consolas" panose="020B0609020204030204" pitchFamily="49" charset="0"/>
              </a:rPr>
              <a:t>class_info</a:t>
            </a:r>
            <a:r>
              <a:rPr lang="en-US" dirty="0">
                <a:solidFill>
                  <a:srgbClr val="DADADA"/>
                </a:solidFill>
                <a:latin typeface="Consolas" panose="020B0609020204030204" pitchFamily="49" charset="0"/>
              </a:rPr>
              <a:t> </a:t>
            </a:r>
            <a:r>
              <a:rPr lang="en-US" dirty="0">
                <a:solidFill>
                  <a:srgbClr val="B4B4B4"/>
                </a:solidFill>
                <a:latin typeface="Consolas" panose="020B0609020204030204" pitchFamily="49" charset="0"/>
              </a:rPr>
              <a:t>=</a:t>
            </a:r>
            <a:r>
              <a:rPr lang="en-US" dirty="0">
                <a:solidFill>
                  <a:srgbClr val="DADADA"/>
                </a:solidFill>
                <a:latin typeface="Consolas" panose="020B0609020204030204" pitchFamily="49" charset="0"/>
              </a:rPr>
              <a:t> </a:t>
            </a:r>
            <a:r>
              <a:rPr lang="en-US" dirty="0">
                <a:solidFill>
                  <a:srgbClr val="E8C9BB"/>
                </a:solidFill>
                <a:latin typeface="Consolas" panose="020B0609020204030204" pitchFamily="49" charset="0"/>
              </a:rPr>
              <a:t>"</a:t>
            </a:r>
            <a:r>
              <a:rPr lang="en-US" dirty="0">
                <a:solidFill>
                  <a:srgbClr val="CE9178"/>
                </a:solidFill>
                <a:latin typeface="Consolas" panose="020B0609020204030204" pitchFamily="49" charset="0"/>
              </a:rPr>
              <a:t>all kinds of cats</a:t>
            </a:r>
            <a:r>
              <a:rPr lang="en-US" dirty="0">
                <a:solidFill>
                  <a:srgbClr val="E8C9BB"/>
                </a:solidFill>
                <a:latin typeface="Consolas" panose="020B0609020204030204" pitchFamily="49" charset="0"/>
              </a:rPr>
              <a:t>"</a:t>
            </a:r>
            <a:endParaRPr lang="en-US" dirty="0">
              <a:solidFill>
                <a:srgbClr val="DADADA"/>
              </a:solidFill>
              <a:latin typeface="Consolas" panose="020B0609020204030204" pitchFamily="49" charset="0"/>
            </a:endParaRPr>
          </a:p>
          <a:p>
            <a:r>
              <a:rPr lang="en-US" dirty="0" err="1">
                <a:solidFill>
                  <a:srgbClr val="4EC9B0"/>
                </a:solidFill>
                <a:latin typeface="Consolas" panose="020B0609020204030204" pitchFamily="49" charset="0"/>
              </a:rPr>
              <a:t>Pet</a:t>
            </a:r>
            <a:r>
              <a:rPr lang="en-US" dirty="0" err="1">
                <a:solidFill>
                  <a:srgbClr val="B4B4B4"/>
                </a:solidFill>
                <a:latin typeface="Consolas" panose="020B0609020204030204" pitchFamily="49" charset="0"/>
              </a:rPr>
              <a:t>.</a:t>
            </a:r>
            <a:r>
              <a:rPr lang="en-US" dirty="0" err="1">
                <a:solidFill>
                  <a:srgbClr val="DCDCAA"/>
                </a:solidFill>
                <a:latin typeface="Consolas" panose="020B0609020204030204" pitchFamily="49" charset="0"/>
              </a:rPr>
              <a:t>about</a:t>
            </a:r>
            <a:r>
              <a:rPr lang="en-US" dirty="0">
                <a:solidFill>
                  <a:srgbClr val="B4B4B4"/>
                </a:solidFill>
                <a:latin typeface="Consolas" panose="020B0609020204030204" pitchFamily="49" charset="0"/>
              </a:rPr>
              <a:t>()</a:t>
            </a:r>
            <a:endParaRPr lang="en-US" dirty="0">
              <a:solidFill>
                <a:srgbClr val="DADADA"/>
              </a:solidFill>
              <a:latin typeface="Consolas" panose="020B0609020204030204" pitchFamily="49" charset="0"/>
            </a:endParaRPr>
          </a:p>
          <a:p>
            <a:r>
              <a:rPr lang="en-US" dirty="0" err="1">
                <a:solidFill>
                  <a:srgbClr val="4EC9B0"/>
                </a:solidFill>
                <a:latin typeface="Consolas" panose="020B0609020204030204" pitchFamily="49" charset="0"/>
              </a:rPr>
              <a:t>Dog</a:t>
            </a:r>
            <a:r>
              <a:rPr lang="en-US" dirty="0" err="1">
                <a:solidFill>
                  <a:srgbClr val="B4B4B4"/>
                </a:solidFill>
                <a:latin typeface="Consolas" panose="020B0609020204030204" pitchFamily="49" charset="0"/>
              </a:rPr>
              <a:t>.</a:t>
            </a:r>
            <a:r>
              <a:rPr lang="en-US" dirty="0" err="1">
                <a:solidFill>
                  <a:srgbClr val="DCDCAA"/>
                </a:solidFill>
                <a:latin typeface="Consolas" panose="020B0609020204030204" pitchFamily="49" charset="0"/>
              </a:rPr>
              <a:t>about</a:t>
            </a:r>
            <a:r>
              <a:rPr lang="en-US" dirty="0">
                <a:solidFill>
                  <a:srgbClr val="B4B4B4"/>
                </a:solidFill>
                <a:latin typeface="Consolas" panose="020B0609020204030204" pitchFamily="49" charset="0"/>
              </a:rPr>
              <a:t>()</a:t>
            </a:r>
            <a:endParaRPr lang="en-US" dirty="0">
              <a:solidFill>
                <a:srgbClr val="DADADA"/>
              </a:solidFill>
              <a:latin typeface="Consolas" panose="020B0609020204030204" pitchFamily="49" charset="0"/>
            </a:endParaRPr>
          </a:p>
          <a:p>
            <a:r>
              <a:rPr lang="en-US" dirty="0" err="1">
                <a:solidFill>
                  <a:srgbClr val="4EC9B0"/>
                </a:solidFill>
                <a:latin typeface="Consolas" panose="020B0609020204030204" pitchFamily="49" charset="0"/>
              </a:rPr>
              <a:t>Cat</a:t>
            </a:r>
            <a:r>
              <a:rPr lang="en-US" dirty="0" err="1">
                <a:solidFill>
                  <a:srgbClr val="B4B4B4"/>
                </a:solidFill>
                <a:latin typeface="Consolas" panose="020B0609020204030204" pitchFamily="49" charset="0"/>
              </a:rPr>
              <a:t>.</a:t>
            </a:r>
            <a:r>
              <a:rPr lang="en-US" dirty="0" err="1">
                <a:solidFill>
                  <a:srgbClr val="DCDCAA"/>
                </a:solidFill>
                <a:latin typeface="Consolas" panose="020B0609020204030204" pitchFamily="49" charset="0"/>
              </a:rPr>
              <a:t>about</a:t>
            </a:r>
            <a:r>
              <a:rPr lang="en-US" dirty="0">
                <a:solidFill>
                  <a:srgbClr val="B4B4B4"/>
                </a:solidFill>
                <a:latin typeface="Consolas" panose="020B0609020204030204" pitchFamily="49" charset="0"/>
              </a:rPr>
              <a:t>()</a:t>
            </a:r>
            <a:endParaRPr lang="en-US" b="0" dirty="0">
              <a:solidFill>
                <a:srgbClr val="DADADA"/>
              </a:solidFill>
              <a:effectLst/>
              <a:latin typeface="Consolas" panose="020B0609020204030204" pitchFamily="49" charset="0"/>
            </a:endParaRPr>
          </a:p>
        </p:txBody>
      </p:sp>
      <p:sp>
        <p:nvSpPr>
          <p:cNvPr id="6" name="Rectangle 5"/>
          <p:cNvSpPr/>
          <p:nvPr/>
        </p:nvSpPr>
        <p:spPr>
          <a:xfrm>
            <a:off x="2496458" y="627439"/>
            <a:ext cx="7082102" cy="400110"/>
          </a:xfrm>
          <a:prstGeom prst="rect">
            <a:avLst/>
          </a:prstGeom>
        </p:spPr>
        <p:txBody>
          <a:bodyPr wrap="square">
            <a:spAutoFit/>
          </a:bodyPr>
          <a:lstStyle/>
          <a:p>
            <a:pPr algn="ctr" rtl="1"/>
            <a:r>
              <a:rPr lang="en-US" sz="2000" dirty="0" smtClean="0">
                <a:solidFill>
                  <a:schemeClr val="bg1"/>
                </a:solidFill>
                <a:latin typeface="+mj-lt"/>
              </a:rPr>
              <a:t>classmethod</a:t>
            </a:r>
            <a:r>
              <a:rPr lang="fa-IR" sz="2000" dirty="0" smtClean="0">
                <a:solidFill>
                  <a:schemeClr val="bg1"/>
                </a:solidFill>
                <a:latin typeface="+mj-lt"/>
              </a:rPr>
              <a:t> راه حل مناسب‌تری می‌باشد</a:t>
            </a:r>
            <a:endParaRPr lang="en-US" sz="2000" dirty="0">
              <a:solidFill>
                <a:schemeClr val="bg1"/>
              </a:solidFill>
              <a:latin typeface="+mj-lt"/>
            </a:endParaRPr>
          </a:p>
        </p:txBody>
      </p:sp>
      <p:pic>
        <p:nvPicPr>
          <p:cNvPr id="3" name="Picture 2"/>
          <p:cNvPicPr>
            <a:picLocks noChangeAspect="1"/>
          </p:cNvPicPr>
          <p:nvPr/>
        </p:nvPicPr>
        <p:blipFill>
          <a:blip r:embed="rId2"/>
          <a:stretch>
            <a:fillRect/>
          </a:stretch>
        </p:blipFill>
        <p:spPr>
          <a:xfrm>
            <a:off x="1070613" y="5035013"/>
            <a:ext cx="4420217" cy="1200318"/>
          </a:xfrm>
          <a:prstGeom prst="rect">
            <a:avLst/>
          </a:prstGeom>
        </p:spPr>
      </p:pic>
    </p:spTree>
    <p:extLst>
      <p:ext uri="{BB962C8B-B14F-4D97-AF65-F5344CB8AC3E}">
        <p14:creationId xmlns:p14="http://schemas.microsoft.com/office/powerpoint/2010/main" val="304787441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04109" y="1953636"/>
            <a:ext cx="9144000" cy="2387600"/>
          </a:xfrm>
        </p:spPr>
        <p:txBody>
          <a:bodyPr/>
          <a:lstStyle/>
          <a:p>
            <a:r>
              <a:rPr lang="en-US" dirty="0">
                <a:hlinkClick r:id="rId2"/>
              </a:rPr>
              <a:t>3. Properties vs. Getters and Setters</a:t>
            </a:r>
            <a:endParaRPr lang="en-US" dirty="0"/>
          </a:p>
        </p:txBody>
      </p:sp>
      <p:sp>
        <p:nvSpPr>
          <p:cNvPr id="3" name="Rectangle 2"/>
          <p:cNvSpPr/>
          <p:nvPr/>
        </p:nvSpPr>
        <p:spPr>
          <a:xfrm>
            <a:off x="7883994" y="6320043"/>
            <a:ext cx="4182555" cy="369332"/>
          </a:xfrm>
          <a:prstGeom prst="rect">
            <a:avLst/>
          </a:prstGeom>
        </p:spPr>
        <p:txBody>
          <a:bodyPr wrap="none">
            <a:spAutoFit/>
          </a:bodyPr>
          <a:lstStyle/>
          <a:p>
            <a:r>
              <a:rPr lang="en-US" dirty="0"/>
              <a:t>https://python-course.eu/oop/</a:t>
            </a:r>
          </a:p>
        </p:txBody>
      </p:sp>
      <p:sp>
        <p:nvSpPr>
          <p:cNvPr id="6" name="Rectangle 5"/>
          <p:cNvSpPr/>
          <p:nvPr/>
        </p:nvSpPr>
        <p:spPr>
          <a:xfrm>
            <a:off x="784860" y="4613255"/>
            <a:ext cx="6096000" cy="923330"/>
          </a:xfrm>
          <a:prstGeom prst="rect">
            <a:avLst/>
          </a:prstGeom>
        </p:spPr>
        <p:txBody>
          <a:bodyPr>
            <a:spAutoFit/>
          </a:bodyPr>
          <a:lstStyle/>
          <a:p>
            <a:r>
              <a:rPr lang="en-US" dirty="0"/>
              <a:t>Object oriented programming in Python: instance attributes vs. class attributesand their proper usage.</a:t>
            </a:r>
          </a:p>
        </p:txBody>
      </p:sp>
    </p:spTree>
    <p:extLst>
      <p:ext uri="{BB962C8B-B14F-4D97-AF65-F5344CB8AC3E}">
        <p14:creationId xmlns:p14="http://schemas.microsoft.com/office/powerpoint/2010/main" val="27142651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2740" y="2886754"/>
            <a:ext cx="4067139" cy="646331"/>
          </a:xfrm>
          <a:prstGeom prst="rect">
            <a:avLst/>
          </a:prstGeom>
        </p:spPr>
        <p:txBody>
          <a:bodyPr wrap="none">
            <a:spAutoFit/>
          </a:bodyPr>
          <a:lstStyle/>
          <a:p>
            <a:r>
              <a:rPr lang="en-US" sz="3600" dirty="0">
                <a:solidFill>
                  <a:schemeClr val="accent2"/>
                </a:solidFill>
                <a:latin typeface="+mj-lt"/>
              </a:rPr>
              <a:t>pop</a:t>
            </a:r>
            <a:r>
              <a:rPr lang="en-US" sz="3600" dirty="0">
                <a:solidFill>
                  <a:srgbClr val="000000"/>
                </a:solidFill>
                <a:latin typeface="+mj-lt"/>
              </a:rPr>
              <a:t> and </a:t>
            </a:r>
            <a:r>
              <a:rPr lang="en-US" sz="3600" dirty="0">
                <a:solidFill>
                  <a:schemeClr val="accent2"/>
                </a:solidFill>
                <a:latin typeface="+mj-lt"/>
              </a:rPr>
              <a:t>append</a:t>
            </a:r>
          </a:p>
        </p:txBody>
      </p:sp>
      <p:sp>
        <p:nvSpPr>
          <p:cNvPr id="5" name="Rectangle 4"/>
          <p:cNvSpPr/>
          <p:nvPr/>
        </p:nvSpPr>
        <p:spPr>
          <a:xfrm>
            <a:off x="4923359" y="1967076"/>
            <a:ext cx="2125903" cy="646331"/>
          </a:xfrm>
          <a:prstGeom prst="rect">
            <a:avLst/>
          </a:prstGeom>
        </p:spPr>
        <p:txBody>
          <a:bodyPr wrap="none">
            <a:spAutoFit/>
          </a:bodyPr>
          <a:lstStyle/>
          <a:p>
            <a:r>
              <a:rPr lang="en-US" sz="3600" dirty="0" smtClean="0">
                <a:solidFill>
                  <a:srgbClr val="000000"/>
                </a:solidFill>
                <a:latin typeface="+mj-lt"/>
              </a:rPr>
              <a:t>methods</a:t>
            </a:r>
            <a:endParaRPr lang="en-US" sz="3600" dirty="0">
              <a:latin typeface="+mj-lt"/>
            </a:endParaRPr>
          </a:p>
        </p:txBody>
      </p:sp>
    </p:spTree>
    <p:extLst>
      <p:ext uri="{BB962C8B-B14F-4D97-AF65-F5344CB8AC3E}">
        <p14:creationId xmlns:p14="http://schemas.microsoft.com/office/powerpoint/2010/main" val="4115355047"/>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Getters and setters</a:t>
            </a:r>
            <a:endParaRPr lang="en-US" dirty="0"/>
          </a:p>
        </p:txBody>
      </p:sp>
      <p:sp>
        <p:nvSpPr>
          <p:cNvPr id="3" name="Content Placeholder 2"/>
          <p:cNvSpPr>
            <a:spLocks noGrp="1"/>
          </p:cNvSpPr>
          <p:nvPr>
            <p:ph idx="1"/>
          </p:nvPr>
        </p:nvSpPr>
        <p:spPr/>
        <p:txBody>
          <a:bodyPr/>
          <a:lstStyle/>
          <a:p>
            <a:r>
              <a:rPr lang="en-US" dirty="0"/>
              <a:t>Getters(also known as '</a:t>
            </a:r>
            <a:r>
              <a:rPr lang="en-US" dirty="0" err="1"/>
              <a:t>accessors</a:t>
            </a:r>
            <a:r>
              <a:rPr lang="en-US" dirty="0"/>
              <a:t>') and setters (aka. '</a:t>
            </a:r>
            <a:r>
              <a:rPr lang="en-US" dirty="0" err="1"/>
              <a:t>mutators</a:t>
            </a:r>
            <a:r>
              <a:rPr lang="en-US" dirty="0"/>
              <a:t>') </a:t>
            </a:r>
            <a:endParaRPr lang="en-US" dirty="0"/>
          </a:p>
        </p:txBody>
      </p:sp>
    </p:spTree>
    <p:extLst>
      <p:ext uri="{BB962C8B-B14F-4D97-AF65-F5344CB8AC3E}">
        <p14:creationId xmlns:p14="http://schemas.microsoft.com/office/powerpoint/2010/main" val="46606559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a:t>
            </a:r>
            <a:r>
              <a:rPr lang="en-US" dirty="0" err="1"/>
              <a:t>Pythonic</a:t>
            </a:r>
            <a:r>
              <a:rPr lang="en-US" dirty="0"/>
              <a:t> way to introduce attributes is to make them public.</a:t>
            </a:r>
            <a:endParaRPr lang="en-US" dirty="0"/>
          </a:p>
        </p:txBody>
      </p:sp>
    </p:spTree>
    <p:extLst>
      <p:ext uri="{BB962C8B-B14F-4D97-AF65-F5344CB8AC3E}">
        <p14:creationId xmlns:p14="http://schemas.microsoft.com/office/powerpoint/2010/main" val="3762532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98019" y="573880"/>
            <a:ext cx="5534797" cy="3105583"/>
          </a:xfrm>
          <a:prstGeom prst="rect">
            <a:avLst/>
          </a:prstGeom>
        </p:spPr>
      </p:pic>
      <p:pic>
        <p:nvPicPr>
          <p:cNvPr id="5" name="Picture 4"/>
          <p:cNvPicPr>
            <a:picLocks noChangeAspect="1"/>
          </p:cNvPicPr>
          <p:nvPr/>
        </p:nvPicPr>
        <p:blipFill>
          <a:blip r:embed="rId3"/>
          <a:stretch>
            <a:fillRect/>
          </a:stretch>
        </p:blipFill>
        <p:spPr>
          <a:xfrm>
            <a:off x="910887" y="3834482"/>
            <a:ext cx="6906589" cy="2791215"/>
          </a:xfrm>
          <a:prstGeom prst="rect">
            <a:avLst/>
          </a:prstGeom>
        </p:spPr>
      </p:pic>
    </p:spTree>
    <p:extLst>
      <p:ext uri="{BB962C8B-B14F-4D97-AF65-F5344CB8AC3E}">
        <p14:creationId xmlns:p14="http://schemas.microsoft.com/office/powerpoint/2010/main" val="193244418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974725"/>
            <a:ext cx="10515600" cy="1325563"/>
          </a:xfrm>
        </p:spPr>
        <p:txBody>
          <a:bodyPr/>
          <a:lstStyle/>
          <a:p>
            <a:pPr algn="ctr" rtl="1"/>
            <a:r>
              <a:rPr lang="fa-IR" dirty="0" smtClean="0"/>
              <a:t>نظرتان در مورد این عبارت چیست؟</a:t>
            </a:r>
            <a:endParaRPr lang="en-US" dirty="0"/>
          </a:p>
        </p:txBody>
      </p:sp>
      <p:pic>
        <p:nvPicPr>
          <p:cNvPr id="5" name="Picture 4"/>
          <p:cNvPicPr>
            <a:picLocks noChangeAspect="1"/>
          </p:cNvPicPr>
          <p:nvPr/>
        </p:nvPicPr>
        <p:blipFill>
          <a:blip r:embed="rId2"/>
          <a:stretch>
            <a:fillRect/>
          </a:stretch>
        </p:blipFill>
        <p:spPr>
          <a:xfrm>
            <a:off x="2664856" y="2978727"/>
            <a:ext cx="6862287" cy="853402"/>
          </a:xfrm>
          <a:prstGeom prst="rect">
            <a:avLst/>
          </a:prstGeom>
        </p:spPr>
      </p:pic>
      <p:pic>
        <p:nvPicPr>
          <p:cNvPr id="6" name="Picture 5"/>
          <p:cNvPicPr>
            <a:picLocks noChangeAspect="1"/>
          </p:cNvPicPr>
          <p:nvPr/>
        </p:nvPicPr>
        <p:blipFill>
          <a:blip r:embed="rId3"/>
          <a:stretch>
            <a:fillRect/>
          </a:stretch>
        </p:blipFill>
        <p:spPr>
          <a:xfrm>
            <a:off x="3986515" y="4732241"/>
            <a:ext cx="4218968" cy="798505"/>
          </a:xfrm>
          <a:prstGeom prst="rect">
            <a:avLst/>
          </a:prstGeom>
        </p:spPr>
      </p:pic>
    </p:spTree>
    <p:extLst>
      <p:ext uri="{BB962C8B-B14F-4D97-AF65-F5344CB8AC3E}">
        <p14:creationId xmlns:p14="http://schemas.microsoft.com/office/powerpoint/2010/main" val="30487561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2400" dirty="0" smtClean="0"/>
              <a:t>بیایید عبارت قبل را بدون </a:t>
            </a:r>
            <a:r>
              <a:rPr lang="en-US" sz="2400" dirty="0" smtClean="0"/>
              <a:t>getter</a:t>
            </a:r>
            <a:r>
              <a:rPr lang="fa-IR" sz="2400" dirty="0" smtClean="0"/>
              <a:t> و </a:t>
            </a:r>
            <a:r>
              <a:rPr lang="en-US" sz="2400" dirty="0" smtClean="0"/>
              <a:t>setter</a:t>
            </a:r>
            <a:r>
              <a:rPr lang="fa-IR" sz="2400" dirty="0" smtClean="0"/>
              <a:t> و متغیرهای </a:t>
            </a:r>
            <a:r>
              <a:rPr lang="en-US" sz="2400" dirty="0" smtClean="0"/>
              <a:t>private</a:t>
            </a:r>
            <a:r>
              <a:rPr lang="fa-IR" sz="2400" dirty="0" smtClean="0"/>
              <a:t> بنویسیم:</a:t>
            </a:r>
            <a:endParaRPr lang="en-US" sz="2400" dirty="0"/>
          </a:p>
        </p:txBody>
      </p:sp>
      <p:pic>
        <p:nvPicPr>
          <p:cNvPr id="4" name="Picture 3"/>
          <p:cNvPicPr>
            <a:picLocks noChangeAspect="1"/>
          </p:cNvPicPr>
          <p:nvPr/>
        </p:nvPicPr>
        <p:blipFill>
          <a:blip r:embed="rId2"/>
          <a:stretch>
            <a:fillRect/>
          </a:stretch>
        </p:blipFill>
        <p:spPr>
          <a:xfrm>
            <a:off x="838200" y="1690688"/>
            <a:ext cx="4629796" cy="3077004"/>
          </a:xfrm>
          <a:prstGeom prst="rect">
            <a:avLst/>
          </a:prstGeom>
        </p:spPr>
      </p:pic>
      <p:sp>
        <p:nvSpPr>
          <p:cNvPr id="5" name="Title 1"/>
          <p:cNvSpPr txBox="1">
            <a:spLocks/>
          </p:cNvSpPr>
          <p:nvPr/>
        </p:nvSpPr>
        <p:spPr>
          <a:xfrm>
            <a:off x="-187036" y="256640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rtl="1"/>
            <a:r>
              <a:rPr lang="fa-IR" sz="2400" dirty="0" smtClean="0"/>
              <a:t>بهتر نیست؟</a:t>
            </a:r>
            <a:endParaRPr lang="en-US" sz="2400" dirty="0"/>
          </a:p>
        </p:txBody>
      </p:sp>
    </p:spTree>
    <p:extLst>
      <p:ext uri="{BB962C8B-B14F-4D97-AF65-F5344CB8AC3E}">
        <p14:creationId xmlns:p14="http://schemas.microsoft.com/office/powerpoint/2010/main" val="391458071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9764" y="2498725"/>
            <a:ext cx="10515600" cy="1325563"/>
          </a:xfrm>
        </p:spPr>
        <p:style>
          <a:lnRef idx="2">
            <a:schemeClr val="dk1"/>
          </a:lnRef>
          <a:fillRef idx="1">
            <a:schemeClr val="lt1"/>
          </a:fillRef>
          <a:effectRef idx="0">
            <a:schemeClr val="dk1"/>
          </a:effectRef>
          <a:fontRef idx="minor">
            <a:schemeClr val="dk1"/>
          </a:fontRef>
        </p:style>
        <p:txBody>
          <a:bodyPr>
            <a:normAutofit/>
          </a:bodyPr>
          <a:lstStyle/>
          <a:p>
            <a:pPr algn="ctr" rtl="1"/>
            <a:r>
              <a:rPr lang="fa-IR" sz="3200" dirty="0" smtClean="0"/>
              <a:t>اما ما متغیر </a:t>
            </a:r>
            <a:r>
              <a:rPr lang="en-US" sz="3200" dirty="0" smtClean="0"/>
              <a:t>x</a:t>
            </a:r>
            <a:r>
              <a:rPr lang="fa-IR" sz="3200" dirty="0" smtClean="0"/>
              <a:t> را کپسوله نکردیم!</a:t>
            </a:r>
            <a:endParaRPr lang="en-US" sz="3200" dirty="0"/>
          </a:p>
        </p:txBody>
      </p:sp>
      <p:sp>
        <p:nvSpPr>
          <p:cNvPr id="4" name="Title 1"/>
          <p:cNvSpPr txBox="1">
            <a:spLocks/>
          </p:cNvSpPr>
          <p:nvPr/>
        </p:nvSpPr>
        <p:spPr>
          <a:xfrm>
            <a:off x="879764" y="4516582"/>
            <a:ext cx="10515600" cy="790142"/>
          </a:xfrm>
          <a:prstGeom prst="rect">
            <a:avLst/>
          </a:prstGeom>
          <a:ln>
            <a:noFill/>
          </a:ln>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rtl="1"/>
            <a:r>
              <a:rPr lang="fa-IR" sz="1800" dirty="0" smtClean="0">
                <a:solidFill>
                  <a:srgbClr val="FF0000"/>
                </a:solidFill>
              </a:rPr>
              <a:t>شاید چون لازم نداریم!</a:t>
            </a:r>
            <a:endParaRPr lang="en-US" sz="1800" dirty="0">
              <a:solidFill>
                <a:srgbClr val="FF0000"/>
              </a:solidFill>
            </a:endParaRPr>
          </a:p>
        </p:txBody>
      </p:sp>
    </p:spTree>
    <p:extLst>
      <p:ext uri="{BB962C8B-B14F-4D97-AF65-F5344CB8AC3E}">
        <p14:creationId xmlns:p14="http://schemas.microsoft.com/office/powerpoint/2010/main" val="249206579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2400" dirty="0" smtClean="0"/>
              <a:t>فرض کنید بخواهیم مقدار </a:t>
            </a:r>
            <a:r>
              <a:rPr lang="en-US" sz="2400" dirty="0" smtClean="0"/>
              <a:t>X </a:t>
            </a:r>
            <a:r>
              <a:rPr lang="fa-IR" sz="2400" dirty="0" smtClean="0"/>
              <a:t>تعریف شده را در یک رنجی در نظر بگیریم؛ چنانچه از اول کپسوله اضافی نداشته باشیم راحت‌تر می‌توان انجامش داد.</a:t>
            </a:r>
            <a:endParaRPr lang="en-US" sz="2400" dirty="0"/>
          </a:p>
        </p:txBody>
      </p:sp>
      <p:pic>
        <p:nvPicPr>
          <p:cNvPr id="4" name="Picture 3"/>
          <p:cNvPicPr>
            <a:picLocks noChangeAspect="1"/>
          </p:cNvPicPr>
          <p:nvPr/>
        </p:nvPicPr>
        <p:blipFill>
          <a:blip r:embed="rId2"/>
          <a:stretch>
            <a:fillRect/>
          </a:stretch>
        </p:blipFill>
        <p:spPr>
          <a:xfrm>
            <a:off x="361182" y="1972670"/>
            <a:ext cx="4791744" cy="4353533"/>
          </a:xfrm>
          <a:prstGeom prst="rect">
            <a:avLst/>
          </a:prstGeom>
        </p:spPr>
      </p:pic>
      <p:pic>
        <p:nvPicPr>
          <p:cNvPr id="5" name="Picture 4"/>
          <p:cNvPicPr>
            <a:picLocks noChangeAspect="1"/>
          </p:cNvPicPr>
          <p:nvPr/>
        </p:nvPicPr>
        <p:blipFill>
          <a:blip r:embed="rId3"/>
          <a:stretch>
            <a:fillRect/>
          </a:stretch>
        </p:blipFill>
        <p:spPr>
          <a:xfrm>
            <a:off x="5152926" y="2555907"/>
            <a:ext cx="6735115" cy="3658111"/>
          </a:xfrm>
          <a:prstGeom prst="rect">
            <a:avLst/>
          </a:prstGeom>
        </p:spPr>
      </p:pic>
    </p:spTree>
    <p:extLst>
      <p:ext uri="{BB962C8B-B14F-4D97-AF65-F5344CB8AC3E}">
        <p14:creationId xmlns:p14="http://schemas.microsoft.com/office/powerpoint/2010/main" val="281113856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r" rtl="1"/>
            <a:r>
              <a:rPr lang="fa-IR" sz="2400" dirty="0" smtClean="0"/>
              <a:t>حال فرض کنید کلاس زیر را تغییر می‌دادیم و مردم از آن استفاده می‌کردند.</a:t>
            </a:r>
            <a:br>
              <a:rPr lang="fa-IR" sz="2400" dirty="0" smtClean="0"/>
            </a:br>
            <a:r>
              <a:rPr lang="fa-IR" sz="2400" dirty="0" smtClean="0"/>
              <a:t>چون </a:t>
            </a:r>
            <a:r>
              <a:rPr lang="en-US" sz="2400" dirty="0" smtClean="0"/>
              <a:t>x</a:t>
            </a:r>
            <a:r>
              <a:rPr lang="fa-IR" sz="2400" dirty="0" smtClean="0"/>
              <a:t> را حذف کردیم دیگر دسترسی نخواهند داشت.</a:t>
            </a:r>
            <a:endParaRPr lang="en-US" sz="2400" dirty="0"/>
          </a:p>
        </p:txBody>
      </p:sp>
      <p:pic>
        <p:nvPicPr>
          <p:cNvPr id="4" name="Picture 3"/>
          <p:cNvPicPr>
            <a:picLocks noChangeAspect="1"/>
          </p:cNvPicPr>
          <p:nvPr/>
        </p:nvPicPr>
        <p:blipFill>
          <a:blip r:embed="rId2"/>
          <a:stretch>
            <a:fillRect/>
          </a:stretch>
        </p:blipFill>
        <p:spPr>
          <a:xfrm>
            <a:off x="838200" y="2218807"/>
            <a:ext cx="4439270" cy="1228896"/>
          </a:xfrm>
          <a:prstGeom prst="rect">
            <a:avLst/>
          </a:prstGeom>
        </p:spPr>
      </p:pic>
    </p:spTree>
    <p:extLst>
      <p:ext uri="{BB962C8B-B14F-4D97-AF65-F5344CB8AC3E}">
        <p14:creationId xmlns:p14="http://schemas.microsoft.com/office/powerpoint/2010/main" val="172888005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909" y="2581852"/>
            <a:ext cx="10515600" cy="1325563"/>
          </a:xfrm>
        </p:spPr>
        <p:txBody>
          <a:bodyPr>
            <a:normAutofit/>
          </a:bodyPr>
          <a:lstStyle/>
          <a:p>
            <a:pPr algn="r" rtl="1"/>
            <a:r>
              <a:rPr lang="fa-IR" sz="2800" dirty="0" smtClean="0"/>
              <a:t>برای همین برنامه‌نویس‌های جاوا از </a:t>
            </a:r>
            <a:r>
              <a:rPr lang="en-US" sz="2800" dirty="0" smtClean="0"/>
              <a:t>setter</a:t>
            </a:r>
            <a:r>
              <a:rPr lang="fa-IR" sz="2800" dirty="0" smtClean="0"/>
              <a:t> و </a:t>
            </a:r>
            <a:r>
              <a:rPr lang="en-US" sz="2800" dirty="0" smtClean="0"/>
              <a:t>getter</a:t>
            </a:r>
            <a:r>
              <a:rPr lang="fa-IR" sz="2800" dirty="0" smtClean="0"/>
              <a:t> استفاده می‌کنند. تا نیاز به تغییر </a:t>
            </a:r>
            <a:r>
              <a:rPr lang="en-US" sz="2800" dirty="0" smtClean="0"/>
              <a:t>interface </a:t>
            </a:r>
            <a:r>
              <a:rPr lang="fa-IR" sz="2800" dirty="0" smtClean="0"/>
              <a:t> نداشته باشند.</a:t>
            </a:r>
            <a:endParaRPr lang="en-US" sz="2800" dirty="0"/>
          </a:p>
        </p:txBody>
      </p:sp>
    </p:spTree>
    <p:extLst>
      <p:ext uri="{BB962C8B-B14F-4D97-AF65-F5344CB8AC3E}">
        <p14:creationId xmlns:p14="http://schemas.microsoft.com/office/powerpoint/2010/main" val="268788692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58398"/>
            <a:ext cx="10515600" cy="1325563"/>
          </a:xfrm>
        </p:spPr>
        <p:txBody>
          <a:bodyPr>
            <a:normAutofit/>
          </a:bodyPr>
          <a:lstStyle/>
          <a:p>
            <a:pPr algn="ctr"/>
            <a:r>
              <a:rPr lang="en-US" sz="3600" dirty="0" smtClean="0">
                <a:solidFill>
                  <a:srgbClr val="FF0000"/>
                </a:solidFill>
              </a:rPr>
              <a:t>property</a:t>
            </a:r>
            <a:endParaRPr lang="en-US" sz="3600" dirty="0">
              <a:solidFill>
                <a:srgbClr val="FF0000"/>
              </a:solidFill>
            </a:endParaRPr>
          </a:p>
        </p:txBody>
      </p:sp>
      <p:sp>
        <p:nvSpPr>
          <p:cNvPr id="4" name="Title 1"/>
          <p:cNvSpPr txBox="1">
            <a:spLocks/>
          </p:cNvSpPr>
          <p:nvPr/>
        </p:nvSpPr>
        <p:spPr>
          <a:xfrm>
            <a:off x="838200" y="73919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a-IR" sz="3600" smtClean="0"/>
              <a:t>راه حل پایتون</a:t>
            </a:r>
            <a:endParaRPr lang="en-US" sz="3600" dirty="0"/>
          </a:p>
        </p:txBody>
      </p:sp>
    </p:spTree>
    <p:extLst>
      <p:ext uri="{BB962C8B-B14F-4D97-AF65-F5344CB8AC3E}">
        <p14:creationId xmlns:p14="http://schemas.microsoft.com/office/powerpoint/2010/main" val="2643090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49522" y="2273633"/>
            <a:ext cx="5554726" cy="523220"/>
          </a:xfrm>
          <a:prstGeom prst="rect">
            <a:avLst/>
          </a:prstGeom>
        </p:spPr>
        <p:txBody>
          <a:bodyPr wrap="none">
            <a:spAutoFit/>
          </a:bodyPr>
          <a:lstStyle/>
          <a:p>
            <a:r>
              <a:rPr lang="en-US" sz="2800" dirty="0">
                <a:solidFill>
                  <a:schemeClr val="accent2"/>
                </a:solidFill>
                <a:latin typeface="+mj-lt"/>
              </a:rPr>
              <a:t>A Minimal Class in Python</a:t>
            </a:r>
            <a:endParaRPr lang="en-US" sz="2800" i="0" dirty="0">
              <a:solidFill>
                <a:schemeClr val="accent2"/>
              </a:solidFill>
              <a:effectLst/>
              <a:latin typeface="+mj-lt"/>
            </a:endParaRPr>
          </a:p>
        </p:txBody>
      </p:sp>
      <p:sp>
        <p:nvSpPr>
          <p:cNvPr id="3" name="Rectangle 2"/>
          <p:cNvSpPr/>
          <p:nvPr/>
        </p:nvSpPr>
        <p:spPr>
          <a:xfrm>
            <a:off x="4203923" y="2756172"/>
            <a:ext cx="3845925" cy="523220"/>
          </a:xfrm>
          <a:prstGeom prst="rect">
            <a:avLst/>
          </a:prstGeom>
        </p:spPr>
        <p:txBody>
          <a:bodyPr wrap="none">
            <a:spAutoFit/>
          </a:bodyPr>
          <a:lstStyle/>
          <a:p>
            <a:pPr algn="ctr"/>
            <a:r>
              <a:rPr lang="fa-IR" sz="2800" dirty="0" smtClean="0">
                <a:latin typeface="+mj-lt"/>
              </a:rPr>
              <a:t>یک کلاس مینیمال در پایتون</a:t>
            </a:r>
            <a:endParaRPr lang="en-US" sz="2800" i="0" dirty="0">
              <a:effectLst/>
              <a:latin typeface="+mj-lt"/>
            </a:endParaRPr>
          </a:p>
        </p:txBody>
      </p:sp>
    </p:spTree>
    <p:extLst>
      <p:ext uri="{BB962C8B-B14F-4D97-AF65-F5344CB8AC3E}">
        <p14:creationId xmlns:p14="http://schemas.microsoft.com/office/powerpoint/2010/main" val="2852679811"/>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27442" y="907980"/>
            <a:ext cx="4896533" cy="5125165"/>
          </a:xfrm>
          <a:prstGeom prst="rect">
            <a:avLst/>
          </a:prstGeom>
        </p:spPr>
      </p:pic>
      <p:pic>
        <p:nvPicPr>
          <p:cNvPr id="6" name="Picture 5"/>
          <p:cNvPicPr>
            <a:picLocks noChangeAspect="1"/>
          </p:cNvPicPr>
          <p:nvPr/>
        </p:nvPicPr>
        <p:blipFill>
          <a:blip r:embed="rId3"/>
          <a:stretch>
            <a:fillRect/>
          </a:stretch>
        </p:blipFill>
        <p:spPr>
          <a:xfrm>
            <a:off x="7148945" y="1871304"/>
            <a:ext cx="3558634" cy="3415245"/>
          </a:xfrm>
          <a:prstGeom prst="rect">
            <a:avLst/>
          </a:prstGeom>
        </p:spPr>
      </p:pic>
    </p:spTree>
    <p:extLst>
      <p:ext uri="{BB962C8B-B14F-4D97-AF65-F5344CB8AC3E}">
        <p14:creationId xmlns:p14="http://schemas.microsoft.com/office/powerpoint/2010/main" val="211469301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t>نکات قابل توجه:</a:t>
            </a:r>
            <a:endParaRPr lang="en-US" dirty="0"/>
          </a:p>
        </p:txBody>
      </p:sp>
      <p:sp>
        <p:nvSpPr>
          <p:cNvPr id="3" name="Content Placeholder 2"/>
          <p:cNvSpPr>
            <a:spLocks noGrp="1"/>
          </p:cNvSpPr>
          <p:nvPr>
            <p:ph idx="1"/>
          </p:nvPr>
        </p:nvSpPr>
        <p:spPr/>
        <p:txBody>
          <a:bodyPr>
            <a:normAutofit/>
          </a:bodyPr>
          <a:lstStyle/>
          <a:p>
            <a:pPr algn="r" rtl="1"/>
            <a:r>
              <a:rPr lang="fa-IR" sz="2000" dirty="0" smtClean="0"/>
              <a:t>از دو متد با نام یکسان و تعداد آرگومان‌های متفاوت استفاده شده است (بدون دکوریتور ممکن نبود).</a:t>
            </a:r>
          </a:p>
          <a:p>
            <a:pPr algn="r" rtl="1"/>
            <a:r>
              <a:rPr lang="fa-IR" sz="2000" dirty="0" smtClean="0"/>
              <a:t>در متذ سازنده </a:t>
            </a:r>
            <a:r>
              <a:rPr lang="en-US" sz="2000" dirty="0" smtClean="0"/>
              <a:t>__</a:t>
            </a:r>
            <a:r>
              <a:rPr lang="en-US" sz="2000" dirty="0" err="1" smtClean="0"/>
              <a:t>init</a:t>
            </a:r>
            <a:r>
              <a:rPr lang="en-US" sz="2000" dirty="0" smtClean="0"/>
              <a:t>__</a:t>
            </a:r>
            <a:r>
              <a:rPr lang="fa-IR" sz="2000" dirty="0" smtClean="0"/>
              <a:t> متغیر </a:t>
            </a:r>
            <a:r>
              <a:rPr lang="en-US" sz="2000" dirty="0" smtClean="0"/>
              <a:t>x</a:t>
            </a:r>
            <a:r>
              <a:rPr lang="fa-IR" sz="2000" dirty="0" smtClean="0"/>
              <a:t> را تعریف کردیم.</a:t>
            </a:r>
            <a:endParaRPr lang="fa-IR" sz="2000" dirty="0"/>
          </a:p>
        </p:txBody>
      </p:sp>
    </p:spTree>
    <p:extLst>
      <p:ext uri="{BB962C8B-B14F-4D97-AF65-F5344CB8AC3E}">
        <p14:creationId xmlns:p14="http://schemas.microsoft.com/office/powerpoint/2010/main" val="10149555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3600" dirty="0" smtClean="0"/>
              <a:t>روش دیگر تعریف </a:t>
            </a:r>
            <a:r>
              <a:rPr lang="en-US" sz="3600" dirty="0" smtClean="0"/>
              <a:t>property</a:t>
            </a:r>
            <a:endParaRPr lang="en-US" sz="3600" dirty="0"/>
          </a:p>
        </p:txBody>
      </p:sp>
      <p:pic>
        <p:nvPicPr>
          <p:cNvPr id="4" name="Picture 3"/>
          <p:cNvPicPr>
            <a:picLocks noChangeAspect="1"/>
          </p:cNvPicPr>
          <p:nvPr/>
        </p:nvPicPr>
        <p:blipFill>
          <a:blip r:embed="rId2"/>
          <a:stretch>
            <a:fillRect/>
          </a:stretch>
        </p:blipFill>
        <p:spPr>
          <a:xfrm>
            <a:off x="365904" y="1690688"/>
            <a:ext cx="5391902" cy="4639322"/>
          </a:xfrm>
          <a:prstGeom prst="rect">
            <a:avLst/>
          </a:prstGeom>
        </p:spPr>
      </p:pic>
    </p:spTree>
    <p:extLst>
      <p:ext uri="{BB962C8B-B14F-4D97-AF65-F5344CB8AC3E}">
        <p14:creationId xmlns:p14="http://schemas.microsoft.com/office/powerpoint/2010/main" val="260126984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rtl="1"/>
            <a:r>
              <a:rPr lang="fa-IR" sz="2400" dirty="0" smtClean="0"/>
              <a:t>اما کد قبل یک مشکل دارد، از دو روش می‌توانیم به </a:t>
            </a:r>
            <a:r>
              <a:rPr lang="en-US" sz="2400" dirty="0" smtClean="0"/>
              <a:t>x</a:t>
            </a:r>
            <a:r>
              <a:rPr lang="fa-IR" sz="2400" dirty="0" smtClean="0"/>
              <a:t>دسترسی داشته باشیم.</a:t>
            </a:r>
            <a:endParaRPr lang="en-US" sz="2400" dirty="0"/>
          </a:p>
        </p:txBody>
      </p:sp>
      <p:pic>
        <p:nvPicPr>
          <p:cNvPr id="4" name="Content Placeholder 3"/>
          <p:cNvPicPr>
            <a:picLocks noGrp="1" noChangeAspect="1"/>
          </p:cNvPicPr>
          <p:nvPr>
            <p:ph idx="1"/>
          </p:nvPr>
        </p:nvPicPr>
        <p:blipFill>
          <a:blip r:embed="rId2"/>
          <a:stretch>
            <a:fillRect/>
          </a:stretch>
        </p:blipFill>
        <p:spPr>
          <a:xfrm>
            <a:off x="402183" y="1520825"/>
            <a:ext cx="4820981" cy="5116338"/>
          </a:xfrm>
          <a:prstGeom prst="rect">
            <a:avLst/>
          </a:prstGeom>
        </p:spPr>
      </p:pic>
      <p:sp>
        <p:nvSpPr>
          <p:cNvPr id="5" name="Rectangle 4"/>
          <p:cNvSpPr/>
          <p:nvPr/>
        </p:nvSpPr>
        <p:spPr>
          <a:xfrm>
            <a:off x="5583381" y="3194429"/>
            <a:ext cx="6096000" cy="646331"/>
          </a:xfrm>
          <a:prstGeom prst="rect">
            <a:avLst/>
          </a:prstGeom>
        </p:spPr>
        <p:txBody>
          <a:bodyPr>
            <a:spAutoFit/>
          </a:bodyPr>
          <a:lstStyle/>
          <a:p>
            <a:r>
              <a:rPr lang="en-US" dirty="0">
                <a:solidFill>
                  <a:srgbClr val="000000"/>
                </a:solidFill>
                <a:latin typeface="arial" panose="020B0604020202020204" pitchFamily="34" charset="0"/>
              </a:rPr>
              <a:t> "There should be one-- and preferably only one --obvious way to do it." (see </a:t>
            </a:r>
            <a:r>
              <a:rPr lang="en-US" dirty="0">
                <a:latin typeface="arial" panose="020B0604020202020204" pitchFamily="34" charset="0"/>
                <a:hlinkClick r:id="rId3"/>
              </a:rPr>
              <a:t>Zen of Python</a:t>
            </a:r>
            <a:r>
              <a:rPr lang="en-US" dirty="0">
                <a:solidFill>
                  <a:srgbClr val="000000"/>
                </a:solidFill>
                <a:latin typeface="arial" panose="020B0604020202020204" pitchFamily="34" charset="0"/>
              </a:rPr>
              <a:t>)</a:t>
            </a:r>
            <a:endParaRPr lang="en-US" dirty="0"/>
          </a:p>
        </p:txBody>
      </p:sp>
    </p:spTree>
    <p:extLst>
      <p:ext uri="{BB962C8B-B14F-4D97-AF65-F5344CB8AC3E}">
        <p14:creationId xmlns:p14="http://schemas.microsoft.com/office/powerpoint/2010/main" val="121528440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2800" dirty="0" smtClean="0"/>
              <a:t>راه حل: متدهای </a:t>
            </a:r>
            <a:r>
              <a:rPr lang="en-US" sz="2800" dirty="0" smtClean="0"/>
              <a:t>private</a:t>
            </a:r>
            <a:endParaRPr lang="en-US" sz="2800" dirty="0"/>
          </a:p>
        </p:txBody>
      </p:sp>
      <p:pic>
        <p:nvPicPr>
          <p:cNvPr id="4" name="Picture 3"/>
          <p:cNvPicPr>
            <a:picLocks noChangeAspect="1"/>
          </p:cNvPicPr>
          <p:nvPr/>
        </p:nvPicPr>
        <p:blipFill>
          <a:blip r:embed="rId2"/>
          <a:stretch>
            <a:fillRect/>
          </a:stretch>
        </p:blipFill>
        <p:spPr>
          <a:xfrm>
            <a:off x="313117" y="1373440"/>
            <a:ext cx="6641866" cy="5316067"/>
          </a:xfrm>
          <a:prstGeom prst="rect">
            <a:avLst/>
          </a:prstGeom>
        </p:spPr>
      </p:pic>
    </p:spTree>
    <p:extLst>
      <p:ext uri="{BB962C8B-B14F-4D97-AF65-F5344CB8AC3E}">
        <p14:creationId xmlns:p14="http://schemas.microsoft.com/office/powerpoint/2010/main" val="80541551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131166"/>
            <a:ext cx="8228210" cy="5726834"/>
          </a:xfrm>
          <a:prstGeom prst="rect">
            <a:avLst/>
          </a:prstGeom>
        </p:spPr>
      </p:pic>
      <p:sp>
        <p:nvSpPr>
          <p:cNvPr id="5" name="Title 1"/>
          <p:cNvSpPr>
            <a:spLocks noGrp="1"/>
          </p:cNvSpPr>
          <p:nvPr>
            <p:ph type="title"/>
          </p:nvPr>
        </p:nvSpPr>
        <p:spPr>
          <a:xfrm>
            <a:off x="1572491" y="0"/>
            <a:ext cx="10515600" cy="1325563"/>
          </a:xfrm>
        </p:spPr>
        <p:txBody>
          <a:bodyPr>
            <a:normAutofit/>
          </a:bodyPr>
          <a:lstStyle/>
          <a:p>
            <a:pPr algn="r" rtl="1"/>
            <a:r>
              <a:rPr lang="fa-IR" sz="2800" dirty="0" smtClean="0"/>
              <a:t>استفاده از </a:t>
            </a:r>
            <a:r>
              <a:rPr lang="en-US" sz="2800" dirty="0" smtClean="0"/>
              <a:t>property</a:t>
            </a:r>
            <a:r>
              <a:rPr lang="fa-IR" sz="2800" dirty="0" smtClean="0"/>
              <a:t> در متدها</a:t>
            </a:r>
            <a:endParaRPr lang="en-US" sz="2800" dirty="0"/>
          </a:p>
        </p:txBody>
      </p:sp>
    </p:spTree>
    <p:extLst>
      <p:ext uri="{BB962C8B-B14F-4D97-AF65-F5344CB8AC3E}">
        <p14:creationId xmlns:p14="http://schemas.microsoft.com/office/powerpoint/2010/main" val="52267913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t>خلاصه استفاده از </a:t>
            </a:r>
            <a:r>
              <a:rPr lang="en-US" dirty="0" smtClean="0"/>
              <a:t>property</a:t>
            </a:r>
            <a:endParaRPr lang="en-US" dirty="0"/>
          </a:p>
        </p:txBody>
      </p:sp>
      <p:sp>
        <p:nvSpPr>
          <p:cNvPr id="3" name="Content Placeholder 2"/>
          <p:cNvSpPr>
            <a:spLocks noGrp="1"/>
          </p:cNvSpPr>
          <p:nvPr>
            <p:ph idx="1"/>
          </p:nvPr>
        </p:nvSpPr>
        <p:spPr/>
        <p:txBody>
          <a:bodyPr>
            <a:normAutofit/>
          </a:bodyPr>
          <a:lstStyle/>
          <a:p>
            <a:r>
              <a:rPr lang="en-US" sz="2400" dirty="0">
                <a:latin typeface="Open Sans" pitchFamily="2" charset="0"/>
                <a:ea typeface="Open Sans" pitchFamily="2" charset="0"/>
                <a:cs typeface="Open Sans" pitchFamily="2" charset="0"/>
              </a:rPr>
              <a:t>Will the value of "</a:t>
            </a:r>
            <a:r>
              <a:rPr lang="en-US" sz="2400" dirty="0" err="1">
                <a:latin typeface="Open Sans" pitchFamily="2" charset="0"/>
                <a:ea typeface="Open Sans" pitchFamily="2" charset="0"/>
                <a:cs typeface="Open Sans" pitchFamily="2" charset="0"/>
              </a:rPr>
              <a:t>OurAtt</a:t>
            </a:r>
            <a:r>
              <a:rPr lang="en-US" sz="2400" dirty="0">
                <a:latin typeface="Open Sans" pitchFamily="2" charset="0"/>
                <a:ea typeface="Open Sans" pitchFamily="2" charset="0"/>
                <a:cs typeface="Open Sans" pitchFamily="2" charset="0"/>
              </a:rPr>
              <a:t>" be needed by the possible users of our class?</a:t>
            </a:r>
          </a:p>
          <a:p>
            <a:r>
              <a:rPr lang="en-US" sz="2400" dirty="0">
                <a:latin typeface="Open Sans" pitchFamily="2" charset="0"/>
                <a:ea typeface="Open Sans" pitchFamily="2" charset="0"/>
                <a:cs typeface="Open Sans" pitchFamily="2" charset="0"/>
              </a:rPr>
              <a:t>If not, we can or should make it a private attribute.</a:t>
            </a:r>
          </a:p>
          <a:p>
            <a:r>
              <a:rPr lang="en-US" sz="2400" dirty="0">
                <a:latin typeface="Open Sans" pitchFamily="2" charset="0"/>
                <a:ea typeface="Open Sans" pitchFamily="2" charset="0"/>
                <a:cs typeface="Open Sans" pitchFamily="2" charset="0"/>
              </a:rPr>
              <a:t>If it has to be accessed, we make it accessible as a public attribute</a:t>
            </a:r>
          </a:p>
          <a:p>
            <a:r>
              <a:rPr lang="en-US" sz="2400" dirty="0">
                <a:latin typeface="Open Sans" pitchFamily="2" charset="0"/>
                <a:ea typeface="Open Sans" pitchFamily="2" charset="0"/>
                <a:cs typeface="Open Sans" pitchFamily="2" charset="0"/>
              </a:rPr>
              <a:t>We will define it as a private attribute with the corresponding property, if and only if we have to do some checks or transformation of the data. (As an example, you can have a look again at our class P, where the attribute has to be in the interval between 0 and 1000, which is ensured by the property "x")</a:t>
            </a:r>
          </a:p>
          <a:p>
            <a:r>
              <a:rPr lang="en-US" sz="2400" dirty="0">
                <a:latin typeface="Open Sans" pitchFamily="2" charset="0"/>
                <a:ea typeface="Open Sans" pitchFamily="2" charset="0"/>
                <a:cs typeface="Open Sans" pitchFamily="2" charset="0"/>
              </a:rPr>
              <a:t>Alternatively, you could use a getter and a setter, but using a property is the </a:t>
            </a:r>
            <a:r>
              <a:rPr lang="en-US" sz="2400" dirty="0" err="1">
                <a:latin typeface="Open Sans" pitchFamily="2" charset="0"/>
                <a:ea typeface="Open Sans" pitchFamily="2" charset="0"/>
                <a:cs typeface="Open Sans" pitchFamily="2" charset="0"/>
              </a:rPr>
              <a:t>Pythonic</a:t>
            </a:r>
            <a:r>
              <a:rPr lang="en-US" sz="2400" dirty="0">
                <a:latin typeface="Open Sans" pitchFamily="2" charset="0"/>
                <a:ea typeface="Open Sans" pitchFamily="2" charset="0"/>
                <a:cs typeface="Open Sans" pitchFamily="2" charset="0"/>
              </a:rPr>
              <a:t> way to deal with it!</a:t>
            </a:r>
          </a:p>
          <a:p>
            <a:endParaRPr lang="en-US" sz="2400" dirty="0">
              <a:latin typeface="Open Sans" pitchFamily="2" charset="0"/>
              <a:ea typeface="Open Sans" pitchFamily="2" charset="0"/>
              <a:cs typeface="Open Sans" pitchFamily="2" charset="0"/>
            </a:endParaRPr>
          </a:p>
        </p:txBody>
      </p:sp>
    </p:spTree>
    <p:extLst>
      <p:ext uri="{BB962C8B-B14F-4D97-AF65-F5344CB8AC3E}">
        <p14:creationId xmlns:p14="http://schemas.microsoft.com/office/powerpoint/2010/main" val="331251509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729938" y="2348238"/>
            <a:ext cx="6727955" cy="2625544"/>
          </a:xfrm>
          <a:prstGeom prst="rect">
            <a:avLst/>
          </a:prstGeom>
        </p:spPr>
      </p:pic>
      <p:sp>
        <p:nvSpPr>
          <p:cNvPr id="5" name="Title 1"/>
          <p:cNvSpPr>
            <a:spLocks noGrp="1"/>
          </p:cNvSpPr>
          <p:nvPr>
            <p:ph type="title"/>
          </p:nvPr>
        </p:nvSpPr>
        <p:spPr>
          <a:xfrm>
            <a:off x="838200" y="365125"/>
            <a:ext cx="10515600" cy="1325563"/>
          </a:xfrm>
        </p:spPr>
        <p:txBody>
          <a:bodyPr>
            <a:normAutofit/>
          </a:bodyPr>
          <a:lstStyle/>
          <a:p>
            <a:pPr algn="r" rtl="1"/>
            <a:r>
              <a:rPr lang="fa-IR" sz="2400" dirty="0" smtClean="0"/>
              <a:t>فرض کنید که کلاس زیر را داریم و به ما گفته شد که </a:t>
            </a:r>
            <a:r>
              <a:rPr lang="en-US" sz="2400" dirty="0" smtClean="0"/>
              <a:t>a</a:t>
            </a:r>
            <a:r>
              <a:rPr lang="fa-IR" sz="2400" dirty="0" smtClean="0"/>
              <a:t> می‌بایست بین 0-1000 باشد، بدون تغییر </a:t>
            </a:r>
            <a:r>
              <a:rPr lang="en-US" sz="2400" dirty="0" smtClean="0"/>
              <a:t>interface</a:t>
            </a:r>
            <a:r>
              <a:rPr lang="fa-IR" sz="2400" dirty="0" smtClean="0"/>
              <a:t> درستش کنید!</a:t>
            </a:r>
            <a:endParaRPr lang="en-US" sz="2400" dirty="0"/>
          </a:p>
        </p:txBody>
      </p:sp>
    </p:spTree>
    <p:extLst>
      <p:ext uri="{BB962C8B-B14F-4D97-AF65-F5344CB8AC3E}">
        <p14:creationId xmlns:p14="http://schemas.microsoft.com/office/powerpoint/2010/main" val="304194818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55618" y="820980"/>
            <a:ext cx="5489764" cy="5489764"/>
          </a:xfrm>
          <a:prstGeom prst="rect">
            <a:avLst/>
          </a:prstGeom>
        </p:spPr>
      </p:pic>
    </p:spTree>
    <p:extLst>
      <p:ext uri="{BB962C8B-B14F-4D97-AF65-F5344CB8AC3E}">
        <p14:creationId xmlns:p14="http://schemas.microsoft.com/office/powerpoint/2010/main" val="158251279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3618" y="2277052"/>
            <a:ext cx="10515600" cy="1325563"/>
          </a:xfrm>
        </p:spPr>
        <p:txBody>
          <a:bodyPr>
            <a:normAutofit/>
          </a:bodyPr>
          <a:lstStyle/>
          <a:p>
            <a:pPr algn="r" rtl="1"/>
            <a:r>
              <a:rPr lang="fa-IR" sz="3200" dirty="0" smtClean="0"/>
              <a:t>بنابراین </a:t>
            </a:r>
            <a:r>
              <a:rPr lang="en-US" sz="3200" dirty="0" smtClean="0"/>
              <a:t>property</a:t>
            </a:r>
            <a:r>
              <a:rPr lang="fa-IR" sz="3200" dirty="0" smtClean="0"/>
              <a:t> فقط جایگزین </a:t>
            </a:r>
            <a:r>
              <a:rPr lang="en-US" sz="3200" dirty="0" smtClean="0"/>
              <a:t>setter</a:t>
            </a:r>
            <a:r>
              <a:rPr lang="fa-IR" sz="3200" dirty="0" smtClean="0"/>
              <a:t> و </a:t>
            </a:r>
            <a:r>
              <a:rPr lang="en-US" sz="3200" dirty="0" smtClean="0"/>
              <a:t>getter</a:t>
            </a:r>
            <a:r>
              <a:rPr lang="fa-IR" sz="3200" dirty="0" smtClean="0"/>
              <a:t> نیست </a:t>
            </a:r>
            <a:endParaRPr lang="en-US" sz="3200" dirty="0"/>
          </a:p>
        </p:txBody>
      </p:sp>
    </p:spTree>
    <p:extLst>
      <p:ext uri="{BB962C8B-B14F-4D97-AF65-F5344CB8AC3E}">
        <p14:creationId xmlns:p14="http://schemas.microsoft.com/office/powerpoint/2010/main" val="150794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tangle 2"/>
          <p:cNvSpPr/>
          <p:nvPr/>
        </p:nvSpPr>
        <p:spPr>
          <a:xfrm>
            <a:off x="782781" y="1797717"/>
            <a:ext cx="6096000" cy="1754326"/>
          </a:xfrm>
          <a:prstGeom prst="rect">
            <a:avLst/>
          </a:prstGeom>
        </p:spPr>
        <p:txBody>
          <a:bodyPr>
            <a:spAutoFit/>
          </a:bodyPr>
          <a:lstStyle/>
          <a:p>
            <a:r>
              <a:rPr lang="en-US" sz="3600" dirty="0">
                <a:solidFill>
                  <a:srgbClr val="569CD6"/>
                </a:solidFill>
                <a:latin typeface="Consolas" panose="020B0609020204030204" pitchFamily="49" charset="0"/>
              </a:rPr>
              <a:t>class</a:t>
            </a:r>
            <a:r>
              <a:rPr lang="en-US" sz="3600" dirty="0">
                <a:solidFill>
                  <a:srgbClr val="D4D4D4"/>
                </a:solidFill>
                <a:latin typeface="Consolas" panose="020B0609020204030204" pitchFamily="49" charset="0"/>
              </a:rPr>
              <a:t> </a:t>
            </a:r>
            <a:r>
              <a:rPr lang="en-US" sz="3600" dirty="0">
                <a:solidFill>
                  <a:srgbClr val="4EC9B0"/>
                </a:solidFill>
                <a:latin typeface="Consolas" panose="020B0609020204030204" pitchFamily="49" charset="0"/>
              </a:rPr>
              <a:t>Robot</a:t>
            </a:r>
            <a:r>
              <a:rPr lang="en-US" sz="3600" dirty="0">
                <a:solidFill>
                  <a:srgbClr val="D4D4D4"/>
                </a:solidFill>
                <a:latin typeface="Consolas" panose="020B0609020204030204" pitchFamily="49" charset="0"/>
              </a:rPr>
              <a:t>:</a:t>
            </a:r>
          </a:p>
          <a:p>
            <a:r>
              <a:rPr lang="en-US" sz="3600" dirty="0">
                <a:solidFill>
                  <a:srgbClr val="D4D4D4"/>
                </a:solidFill>
                <a:latin typeface="Consolas" panose="020B0609020204030204" pitchFamily="49" charset="0"/>
              </a:rPr>
              <a:t>    </a:t>
            </a:r>
            <a:r>
              <a:rPr lang="en-US" sz="3600" dirty="0">
                <a:solidFill>
                  <a:srgbClr val="569CD6"/>
                </a:solidFill>
                <a:latin typeface="Consolas" panose="020B0609020204030204" pitchFamily="49" charset="0"/>
              </a:rPr>
              <a:t>pass</a:t>
            </a:r>
            <a:r>
              <a:rPr lang="en-US" sz="3600" dirty="0">
                <a:solidFill>
                  <a:srgbClr val="D4D4D4"/>
                </a:solidFill>
                <a:latin typeface="Consolas" panose="020B0609020204030204" pitchFamily="49" charset="0"/>
              </a:rPr>
              <a:t> </a:t>
            </a:r>
          </a:p>
          <a:p>
            <a:endParaRPr lang="en-US" sz="36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3918616"/>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883994" y="6320043"/>
            <a:ext cx="4182555" cy="369332"/>
          </a:xfrm>
          <a:prstGeom prst="rect">
            <a:avLst/>
          </a:prstGeom>
        </p:spPr>
        <p:txBody>
          <a:bodyPr wrap="none">
            <a:spAutoFit/>
          </a:bodyPr>
          <a:lstStyle/>
          <a:p>
            <a:r>
              <a:rPr lang="en-US" dirty="0"/>
              <a:t>https://python-course.eu/oop/</a:t>
            </a:r>
          </a:p>
        </p:txBody>
      </p:sp>
      <p:graphicFrame>
        <p:nvGraphicFramePr>
          <p:cNvPr id="8" name="Table 7"/>
          <p:cNvGraphicFramePr>
            <a:graphicFrameLocks noGrp="1"/>
          </p:cNvGraphicFramePr>
          <p:nvPr>
            <p:extLst>
              <p:ext uri="{D42A27DB-BD31-4B8C-83A1-F6EECF244321}">
                <p14:modId xmlns:p14="http://schemas.microsoft.com/office/powerpoint/2010/main" val="2865619083"/>
              </p:ext>
            </p:extLst>
          </p:nvPr>
        </p:nvGraphicFramePr>
        <p:xfrm>
          <a:off x="1704109" y="1770756"/>
          <a:ext cx="10515600" cy="365760"/>
        </p:xfrm>
        <a:graphic>
          <a:graphicData uri="http://schemas.openxmlformats.org/drawingml/2006/table">
            <a:tbl>
              <a:tblPr/>
              <a:tblGrid>
                <a:gridCol w="10515600">
                  <a:extLst>
                    <a:ext uri="{9D8B030D-6E8A-4147-A177-3AD203B41FA5}">
                      <a16:colId xmlns:a16="http://schemas.microsoft.com/office/drawing/2014/main" val="1444758065"/>
                    </a:ext>
                  </a:extLst>
                </a:gridCol>
              </a:tblGrid>
              <a:tr h="0">
                <a:tc>
                  <a:txBody>
                    <a:bodyPr/>
                    <a:lstStyle/>
                    <a:p>
                      <a:pPr fontAlgn="t"/>
                      <a:r>
                        <a:rPr lang="en-US" dirty="0">
                          <a:effectLst/>
                          <a:hlinkClick r:id="rId2"/>
                        </a:rPr>
                        <a:t>4. Implementing a Custom Property Class</a:t>
                      </a:r>
                      <a:endParaRPr lang="en-US" dirty="0">
                        <a:effectLst/>
                      </a:endParaRPr>
                    </a:p>
                  </a:txBody>
                  <a:tcP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560210026"/>
                  </a:ext>
                </a:extLst>
              </a:tr>
            </a:tbl>
          </a:graphicData>
        </a:graphic>
      </p:graphicFrame>
      <p:sp>
        <p:nvSpPr>
          <p:cNvPr id="9" name="Rectangle 3"/>
          <p:cNvSpPr>
            <a:spLocks noChangeArrowheads="1"/>
          </p:cNvSpPr>
          <p:nvPr/>
        </p:nvSpPr>
        <p:spPr bwMode="auto">
          <a:xfrm>
            <a:off x="1704109" y="177028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10"/>
          <p:cNvSpPr/>
          <p:nvPr/>
        </p:nvSpPr>
        <p:spPr>
          <a:xfrm>
            <a:off x="808846" y="4570214"/>
            <a:ext cx="5545108" cy="369332"/>
          </a:xfrm>
          <a:prstGeom prst="rect">
            <a:avLst/>
          </a:prstGeom>
        </p:spPr>
        <p:txBody>
          <a:bodyPr wrap="none">
            <a:spAutoFit/>
          </a:bodyPr>
          <a:lstStyle/>
          <a:p>
            <a:r>
              <a:rPr lang="en-US" dirty="0">
                <a:solidFill>
                  <a:srgbClr val="000000"/>
                </a:solidFill>
                <a:latin typeface="arial" panose="020B0604020202020204" pitchFamily="34" charset="0"/>
              </a:rPr>
              <a:t>Python Class implementing a custom property class.</a:t>
            </a:r>
            <a:endParaRPr lang="en-US" dirty="0"/>
          </a:p>
        </p:txBody>
      </p:sp>
    </p:spTree>
    <p:extLst>
      <p:ext uri="{BB962C8B-B14F-4D97-AF65-F5344CB8AC3E}">
        <p14:creationId xmlns:p14="http://schemas.microsoft.com/office/powerpoint/2010/main" val="751203203"/>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642216"/>
            <a:ext cx="10515600" cy="1325563"/>
          </a:xfrm>
        </p:spPr>
        <p:txBody>
          <a:bodyPr>
            <a:normAutofit/>
          </a:bodyPr>
          <a:lstStyle/>
          <a:p>
            <a:r>
              <a:rPr lang="en-US" sz="4000" b="1" dirty="0"/>
              <a:t>Syntax of Inheritance in </a:t>
            </a:r>
            <a:r>
              <a:rPr lang="en-US" sz="4000" b="1" dirty="0" smtClean="0"/>
              <a:t>Python</a:t>
            </a:r>
            <a:endParaRPr lang="en-US" sz="4000" dirty="0"/>
          </a:p>
        </p:txBody>
      </p:sp>
      <p:pic>
        <p:nvPicPr>
          <p:cNvPr id="4" name="Picture 3"/>
          <p:cNvPicPr>
            <a:picLocks noChangeAspect="1"/>
          </p:cNvPicPr>
          <p:nvPr/>
        </p:nvPicPr>
        <p:blipFill>
          <a:blip r:embed="rId2"/>
          <a:stretch>
            <a:fillRect/>
          </a:stretch>
        </p:blipFill>
        <p:spPr>
          <a:xfrm>
            <a:off x="2983268" y="2909455"/>
            <a:ext cx="6225463" cy="1404146"/>
          </a:xfrm>
          <a:prstGeom prst="rect">
            <a:avLst/>
          </a:prstGeom>
        </p:spPr>
      </p:pic>
    </p:spTree>
    <p:extLst>
      <p:ext uri="{BB962C8B-B14F-4D97-AF65-F5344CB8AC3E}">
        <p14:creationId xmlns:p14="http://schemas.microsoft.com/office/powerpoint/2010/main" val="252308356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14745" y="5269761"/>
            <a:ext cx="8609083" cy="1228022"/>
          </a:xfrm>
          <a:prstGeom prst="rect">
            <a:avLst/>
          </a:prstGeom>
        </p:spPr>
      </p:pic>
      <p:sp>
        <p:nvSpPr>
          <p:cNvPr id="2" name="Title 1"/>
          <p:cNvSpPr>
            <a:spLocks noGrp="1"/>
          </p:cNvSpPr>
          <p:nvPr>
            <p:ph type="title"/>
          </p:nvPr>
        </p:nvSpPr>
        <p:spPr/>
        <p:txBody>
          <a:bodyPr/>
          <a:lstStyle/>
          <a:p>
            <a:pPr algn="r" rtl="1"/>
            <a:r>
              <a:rPr lang="fa-IR" dirty="0" smtClean="0"/>
              <a:t>مثال</a:t>
            </a:r>
            <a:endParaRPr lang="en-US" dirty="0"/>
          </a:p>
        </p:txBody>
      </p:sp>
      <p:pic>
        <p:nvPicPr>
          <p:cNvPr id="4" name="Picture 3"/>
          <p:cNvPicPr>
            <a:picLocks noChangeAspect="1"/>
          </p:cNvPicPr>
          <p:nvPr/>
        </p:nvPicPr>
        <p:blipFill>
          <a:blip r:embed="rId3"/>
          <a:stretch>
            <a:fillRect/>
          </a:stretch>
        </p:blipFill>
        <p:spPr>
          <a:xfrm>
            <a:off x="214745" y="365125"/>
            <a:ext cx="7031182" cy="4650834"/>
          </a:xfrm>
          <a:prstGeom prst="rect">
            <a:avLst/>
          </a:prstGeom>
        </p:spPr>
      </p:pic>
      <p:pic>
        <p:nvPicPr>
          <p:cNvPr id="7" name="Picture 6"/>
          <p:cNvPicPr>
            <a:picLocks noChangeAspect="1"/>
          </p:cNvPicPr>
          <p:nvPr/>
        </p:nvPicPr>
        <p:blipFill>
          <a:blip r:embed="rId4"/>
          <a:stretch>
            <a:fillRect/>
          </a:stretch>
        </p:blipFill>
        <p:spPr>
          <a:xfrm>
            <a:off x="8269603" y="2690542"/>
            <a:ext cx="3743847" cy="3448531"/>
          </a:xfrm>
          <a:prstGeom prst="rect">
            <a:avLst/>
          </a:prstGeom>
        </p:spPr>
      </p:pic>
    </p:spTree>
    <p:extLst>
      <p:ext uri="{BB962C8B-B14F-4D97-AF65-F5344CB8AC3E}">
        <p14:creationId xmlns:p14="http://schemas.microsoft.com/office/powerpoint/2010/main" val="312155041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Difference between type and </a:t>
            </a:r>
            <a:r>
              <a:rPr lang="en-US" sz="3200" dirty="0" err="1"/>
              <a:t>isinstance</a:t>
            </a:r>
            <a:r>
              <a:rPr lang="en-US" sz="3200" dirty="0"/>
              <a:t/>
            </a:r>
            <a:br>
              <a:rPr lang="en-US" sz="3200" dirty="0"/>
            </a:br>
            <a:endParaRPr lang="en-US" sz="3200" dirty="0"/>
          </a:p>
        </p:txBody>
      </p:sp>
      <p:pic>
        <p:nvPicPr>
          <p:cNvPr id="5" name="Picture 4"/>
          <p:cNvPicPr>
            <a:picLocks noChangeAspect="1"/>
          </p:cNvPicPr>
          <p:nvPr/>
        </p:nvPicPr>
        <p:blipFill>
          <a:blip r:embed="rId2"/>
          <a:stretch>
            <a:fillRect/>
          </a:stretch>
        </p:blipFill>
        <p:spPr>
          <a:xfrm>
            <a:off x="838200" y="1690688"/>
            <a:ext cx="8109684" cy="2578153"/>
          </a:xfrm>
          <a:prstGeom prst="rect">
            <a:avLst/>
          </a:prstGeom>
        </p:spPr>
      </p:pic>
      <p:pic>
        <p:nvPicPr>
          <p:cNvPr id="6" name="Picture 5"/>
          <p:cNvPicPr>
            <a:picLocks noChangeAspect="1"/>
          </p:cNvPicPr>
          <p:nvPr/>
        </p:nvPicPr>
        <p:blipFill>
          <a:blip r:embed="rId3"/>
          <a:stretch>
            <a:fillRect/>
          </a:stretch>
        </p:blipFill>
        <p:spPr>
          <a:xfrm>
            <a:off x="1054123" y="4465991"/>
            <a:ext cx="3019114" cy="1666287"/>
          </a:xfrm>
          <a:prstGeom prst="rect">
            <a:avLst/>
          </a:prstGeom>
        </p:spPr>
      </p:pic>
      <p:sp>
        <p:nvSpPr>
          <p:cNvPr id="8" name="Rectangle 7"/>
          <p:cNvSpPr/>
          <p:nvPr/>
        </p:nvSpPr>
        <p:spPr>
          <a:xfrm>
            <a:off x="4893042" y="4560470"/>
            <a:ext cx="6096000" cy="1477328"/>
          </a:xfrm>
          <a:prstGeom prst="rect">
            <a:avLst/>
          </a:prstGeom>
        </p:spPr>
        <p:txBody>
          <a:bodyPr>
            <a:spAutoFit/>
          </a:bodyPr>
          <a:lstStyle/>
          <a:p>
            <a:r>
              <a:rPr lang="en-US" dirty="0"/>
              <a:t> </a:t>
            </a:r>
            <a:r>
              <a:rPr lang="en-US" dirty="0" err="1"/>
              <a:t>isinstance</a:t>
            </a:r>
            <a:r>
              <a:rPr lang="en-US" dirty="0"/>
              <a:t> returns True if we compare an object either with the class it belongs to or with the superclass. Whereas the equality operator only returns True, if we compare an object with its own class.</a:t>
            </a:r>
          </a:p>
        </p:txBody>
      </p:sp>
    </p:spTree>
    <p:extLst>
      <p:ext uri="{BB962C8B-B14F-4D97-AF65-F5344CB8AC3E}">
        <p14:creationId xmlns:p14="http://schemas.microsoft.com/office/powerpoint/2010/main" val="230892994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fa-IR" dirty="0" smtClean="0"/>
              <a:t>نتیجه چیست؟</a:t>
            </a:r>
            <a:endParaRPr lang="en-US" dirty="0"/>
          </a:p>
        </p:txBody>
      </p:sp>
      <p:pic>
        <p:nvPicPr>
          <p:cNvPr id="4" name="Picture 3"/>
          <p:cNvPicPr>
            <a:picLocks noChangeAspect="1"/>
          </p:cNvPicPr>
          <p:nvPr/>
        </p:nvPicPr>
        <p:blipFill>
          <a:blip r:embed="rId2"/>
          <a:stretch>
            <a:fillRect/>
          </a:stretch>
        </p:blipFill>
        <p:spPr>
          <a:xfrm>
            <a:off x="838200" y="1953925"/>
            <a:ext cx="5102187" cy="3446690"/>
          </a:xfrm>
          <a:prstGeom prst="rect">
            <a:avLst/>
          </a:prstGeom>
        </p:spPr>
      </p:pic>
    </p:spTree>
    <p:extLst>
      <p:ext uri="{BB962C8B-B14F-4D97-AF65-F5344CB8AC3E}">
        <p14:creationId xmlns:p14="http://schemas.microsoft.com/office/powerpoint/2010/main" val="399768421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26969" y="993516"/>
            <a:ext cx="9144000" cy="2387600"/>
          </a:xfrm>
        </p:spPr>
        <p:txBody>
          <a:bodyPr/>
          <a:lstStyle/>
          <a:p>
            <a:r>
              <a:rPr lang="en-US" dirty="0">
                <a:hlinkClick r:id="rId2"/>
              </a:rPr>
              <a:t>5. Introduction to Descriptors</a:t>
            </a:r>
            <a:endParaRPr lang="en-US" dirty="0"/>
          </a:p>
        </p:txBody>
      </p:sp>
      <p:sp>
        <p:nvSpPr>
          <p:cNvPr id="3" name="Rectangle 2"/>
          <p:cNvSpPr/>
          <p:nvPr/>
        </p:nvSpPr>
        <p:spPr>
          <a:xfrm>
            <a:off x="7883994" y="6320043"/>
            <a:ext cx="4182555" cy="369332"/>
          </a:xfrm>
          <a:prstGeom prst="rect">
            <a:avLst/>
          </a:prstGeom>
        </p:spPr>
        <p:txBody>
          <a:bodyPr wrap="none">
            <a:spAutoFit/>
          </a:bodyPr>
          <a:lstStyle/>
          <a:p>
            <a:r>
              <a:rPr lang="en-US" dirty="0"/>
              <a:t>https://python-course.eu/oop/</a:t>
            </a:r>
          </a:p>
        </p:txBody>
      </p:sp>
      <p:sp>
        <p:nvSpPr>
          <p:cNvPr id="4" name="Rectangle 3"/>
          <p:cNvSpPr/>
          <p:nvPr/>
        </p:nvSpPr>
        <p:spPr>
          <a:xfrm>
            <a:off x="670560" y="4868974"/>
            <a:ext cx="6096000" cy="923330"/>
          </a:xfrm>
          <a:prstGeom prst="rect">
            <a:avLst/>
          </a:prstGeom>
        </p:spPr>
        <p:txBody>
          <a:bodyPr>
            <a:spAutoFit/>
          </a:bodyPr>
          <a:lstStyle/>
          <a:p>
            <a:r>
              <a:rPr lang="en-US" dirty="0">
                <a:solidFill>
                  <a:srgbClr val="000000"/>
                </a:solidFill>
                <a:latin typeface="arial" panose="020B0604020202020204" pitchFamily="34" charset="0"/>
              </a:rPr>
              <a:t>Introduction to descriptors. Defining descriptors, summarizing the protocol, and showing how descriptors are called.</a:t>
            </a:r>
            <a:endParaRPr lang="en-US" dirty="0"/>
          </a:p>
        </p:txBody>
      </p:sp>
    </p:spTree>
    <p:extLst>
      <p:ext uri="{BB962C8B-B14F-4D97-AF65-F5344CB8AC3E}">
        <p14:creationId xmlns:p14="http://schemas.microsoft.com/office/powerpoint/2010/main" val="2439598914"/>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04109" y="1953636"/>
            <a:ext cx="9144000" cy="2387600"/>
          </a:xfrm>
        </p:spPr>
        <p:txBody>
          <a:bodyPr/>
          <a:lstStyle/>
          <a:p>
            <a:r>
              <a:rPr lang="en-US" dirty="0">
                <a:hlinkClick r:id="rId2"/>
              </a:rPr>
              <a:t>6. Inheritance</a:t>
            </a:r>
            <a:endParaRPr lang="en-US" dirty="0"/>
          </a:p>
        </p:txBody>
      </p:sp>
      <p:sp>
        <p:nvSpPr>
          <p:cNvPr id="3" name="Rectangle 2"/>
          <p:cNvSpPr/>
          <p:nvPr/>
        </p:nvSpPr>
        <p:spPr>
          <a:xfrm>
            <a:off x="7883994" y="6320043"/>
            <a:ext cx="4182555" cy="369332"/>
          </a:xfrm>
          <a:prstGeom prst="rect">
            <a:avLst/>
          </a:prstGeom>
        </p:spPr>
        <p:txBody>
          <a:bodyPr wrap="none">
            <a:spAutoFit/>
          </a:bodyPr>
          <a:lstStyle/>
          <a:p>
            <a:r>
              <a:rPr lang="en-US" dirty="0"/>
              <a:t>https://python-course.eu/oop/</a:t>
            </a:r>
          </a:p>
        </p:txBody>
      </p:sp>
      <p:graphicFrame>
        <p:nvGraphicFramePr>
          <p:cNvPr id="8" name="Table 7"/>
          <p:cNvGraphicFramePr>
            <a:graphicFrameLocks noGrp="1"/>
          </p:cNvGraphicFramePr>
          <p:nvPr>
            <p:extLst>
              <p:ext uri="{D42A27DB-BD31-4B8C-83A1-F6EECF244321}">
                <p14:modId xmlns:p14="http://schemas.microsoft.com/office/powerpoint/2010/main" val="3076814193"/>
              </p:ext>
            </p:extLst>
          </p:nvPr>
        </p:nvGraphicFramePr>
        <p:xfrm>
          <a:off x="518160" y="5031295"/>
          <a:ext cx="10515600" cy="640080"/>
        </p:xfrm>
        <a:graphic>
          <a:graphicData uri="http://schemas.openxmlformats.org/drawingml/2006/table">
            <a:tbl>
              <a:tblPr/>
              <a:tblGrid>
                <a:gridCol w="10515600">
                  <a:extLst>
                    <a:ext uri="{9D8B030D-6E8A-4147-A177-3AD203B41FA5}">
                      <a16:colId xmlns:a16="http://schemas.microsoft.com/office/drawing/2014/main" val="2884503582"/>
                    </a:ext>
                  </a:extLst>
                </a:gridCol>
              </a:tblGrid>
              <a:tr h="0">
                <a:tc>
                  <a:txBody>
                    <a:bodyPr/>
                    <a:lstStyle/>
                    <a:p>
                      <a:pPr fontAlgn="t"/>
                      <a:r>
                        <a:rPr lang="en-US" dirty="0">
                          <a:effectLst/>
                        </a:rPr>
                        <a:t/>
                      </a:r>
                      <a:br>
                        <a:rPr lang="en-US" dirty="0">
                          <a:effectLst/>
                        </a:rPr>
                      </a:br>
                      <a:r>
                        <a:rPr lang="en-US" dirty="0">
                          <a:effectLst/>
                        </a:rPr>
                        <a:t>Tutorial on Python: Inheritance</a:t>
                      </a:r>
                    </a:p>
                  </a:txBody>
                  <a:tcP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3490546472"/>
                  </a:ext>
                </a:extLst>
              </a:tr>
            </a:tbl>
          </a:graphicData>
        </a:graphic>
      </p:graphicFrame>
    </p:spTree>
    <p:extLst>
      <p:ext uri="{BB962C8B-B14F-4D97-AF65-F5344CB8AC3E}">
        <p14:creationId xmlns:p14="http://schemas.microsoft.com/office/powerpoint/2010/main" val="3109797497"/>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04109" y="1953636"/>
            <a:ext cx="9144000" cy="2387600"/>
          </a:xfrm>
        </p:spPr>
        <p:txBody>
          <a:bodyPr/>
          <a:lstStyle/>
          <a:p>
            <a:r>
              <a:rPr lang="en-US" dirty="0">
                <a:hlinkClick r:id="rId2"/>
              </a:rPr>
              <a:t>7. Multiple Inheritance</a:t>
            </a:r>
            <a:endParaRPr lang="en-US" dirty="0"/>
          </a:p>
        </p:txBody>
      </p:sp>
      <p:sp>
        <p:nvSpPr>
          <p:cNvPr id="3" name="Rectangle 2"/>
          <p:cNvSpPr/>
          <p:nvPr/>
        </p:nvSpPr>
        <p:spPr>
          <a:xfrm>
            <a:off x="7883994" y="6320043"/>
            <a:ext cx="4182555" cy="369332"/>
          </a:xfrm>
          <a:prstGeom prst="rect">
            <a:avLst/>
          </a:prstGeom>
        </p:spPr>
        <p:txBody>
          <a:bodyPr wrap="none">
            <a:spAutoFit/>
          </a:bodyPr>
          <a:lstStyle/>
          <a:p>
            <a:r>
              <a:rPr lang="en-US" dirty="0"/>
              <a:t>https://python-course.eu/oop/</a:t>
            </a:r>
          </a:p>
        </p:txBody>
      </p:sp>
      <p:sp>
        <p:nvSpPr>
          <p:cNvPr id="5" name="Rectangle 4"/>
          <p:cNvSpPr/>
          <p:nvPr/>
        </p:nvSpPr>
        <p:spPr>
          <a:xfrm>
            <a:off x="601980" y="4868974"/>
            <a:ext cx="6096000" cy="923330"/>
          </a:xfrm>
          <a:prstGeom prst="rect">
            <a:avLst/>
          </a:prstGeom>
        </p:spPr>
        <p:txBody>
          <a:bodyPr>
            <a:spAutoFit/>
          </a:bodyPr>
          <a:lstStyle/>
          <a:p>
            <a:r>
              <a:rPr lang="en-US" dirty="0"/>
              <a:t>Object-Oriented Programming in Python: Covering Multiple inheritance, the diamond problem, MRO and polymorphism in Python''</a:t>
            </a:r>
          </a:p>
        </p:txBody>
      </p:sp>
    </p:spTree>
    <p:extLst>
      <p:ext uri="{BB962C8B-B14F-4D97-AF65-F5344CB8AC3E}">
        <p14:creationId xmlns:p14="http://schemas.microsoft.com/office/powerpoint/2010/main" val="2631266767"/>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04109" y="1953636"/>
            <a:ext cx="9144000" cy="2387600"/>
          </a:xfrm>
        </p:spPr>
        <p:txBody>
          <a:bodyPr>
            <a:normAutofit fontScale="90000"/>
          </a:bodyPr>
          <a:lstStyle/>
          <a:p>
            <a:r>
              <a:rPr lang="en-US" dirty="0">
                <a:hlinkClick r:id="rId2"/>
              </a:rPr>
              <a:t>8. Multiple Inheritance: Example</a:t>
            </a:r>
            <a:endParaRPr lang="en-US" dirty="0"/>
          </a:p>
        </p:txBody>
      </p:sp>
      <p:sp>
        <p:nvSpPr>
          <p:cNvPr id="3" name="Rectangle 2"/>
          <p:cNvSpPr/>
          <p:nvPr/>
        </p:nvSpPr>
        <p:spPr>
          <a:xfrm>
            <a:off x="7883994" y="6320043"/>
            <a:ext cx="4182555" cy="369332"/>
          </a:xfrm>
          <a:prstGeom prst="rect">
            <a:avLst/>
          </a:prstGeom>
        </p:spPr>
        <p:txBody>
          <a:bodyPr wrap="none">
            <a:spAutoFit/>
          </a:bodyPr>
          <a:lstStyle/>
          <a:p>
            <a:r>
              <a:rPr lang="en-US" dirty="0"/>
              <a:t>https://python-course.eu/oop/</a:t>
            </a:r>
          </a:p>
        </p:txBody>
      </p:sp>
      <p:sp>
        <p:nvSpPr>
          <p:cNvPr id="4" name="Rectangle 3"/>
          <p:cNvSpPr/>
          <p:nvPr/>
        </p:nvSpPr>
        <p:spPr>
          <a:xfrm>
            <a:off x="820769" y="4961307"/>
            <a:ext cx="5455340" cy="369332"/>
          </a:xfrm>
          <a:prstGeom prst="rect">
            <a:avLst/>
          </a:prstGeom>
        </p:spPr>
        <p:txBody>
          <a:bodyPr wrap="none">
            <a:spAutoFit/>
          </a:bodyPr>
          <a:lstStyle/>
          <a:p>
            <a:r>
              <a:rPr lang="en-US" dirty="0">
                <a:solidFill>
                  <a:srgbClr val="000000"/>
                </a:solidFill>
                <a:latin typeface="arial" panose="020B0604020202020204" pitchFamily="34" charset="0"/>
              </a:rPr>
              <a:t>Extensive example of multiple inheritance in Python</a:t>
            </a:r>
            <a:endParaRPr lang="en-US" dirty="0"/>
          </a:p>
        </p:txBody>
      </p:sp>
    </p:spTree>
    <p:extLst>
      <p:ext uri="{BB962C8B-B14F-4D97-AF65-F5344CB8AC3E}">
        <p14:creationId xmlns:p14="http://schemas.microsoft.com/office/powerpoint/2010/main" val="3270488700"/>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04109" y="1953636"/>
            <a:ext cx="9144000" cy="2387600"/>
          </a:xfrm>
        </p:spPr>
        <p:txBody>
          <a:bodyPr/>
          <a:lstStyle/>
          <a:p>
            <a:r>
              <a:rPr lang="en-US" dirty="0">
                <a:hlinkClick r:id="rId2"/>
              </a:rPr>
              <a:t>9. Magic Methods</a:t>
            </a:r>
            <a:endParaRPr lang="en-US" dirty="0"/>
          </a:p>
        </p:txBody>
      </p:sp>
      <p:sp>
        <p:nvSpPr>
          <p:cNvPr id="3" name="Rectangle 2"/>
          <p:cNvSpPr/>
          <p:nvPr/>
        </p:nvSpPr>
        <p:spPr>
          <a:xfrm>
            <a:off x="7883994" y="6320043"/>
            <a:ext cx="4182555" cy="369332"/>
          </a:xfrm>
          <a:prstGeom prst="rect">
            <a:avLst/>
          </a:prstGeom>
        </p:spPr>
        <p:txBody>
          <a:bodyPr wrap="none">
            <a:spAutoFit/>
          </a:bodyPr>
          <a:lstStyle/>
          <a:p>
            <a:r>
              <a:rPr lang="en-US" dirty="0"/>
              <a:t>https://python-course.eu/oop/</a:t>
            </a:r>
          </a:p>
        </p:txBody>
      </p:sp>
      <p:sp>
        <p:nvSpPr>
          <p:cNvPr id="4" name="Rectangle 3"/>
          <p:cNvSpPr/>
          <p:nvPr/>
        </p:nvSpPr>
        <p:spPr>
          <a:xfrm>
            <a:off x="396240" y="4868974"/>
            <a:ext cx="6096000" cy="923330"/>
          </a:xfrm>
          <a:prstGeom prst="rect">
            <a:avLst/>
          </a:prstGeom>
        </p:spPr>
        <p:txBody>
          <a:bodyPr>
            <a:spAutoFit/>
          </a:bodyPr>
          <a:lstStyle/>
          <a:p>
            <a:r>
              <a:rPr lang="en-US" dirty="0">
                <a:solidFill>
                  <a:srgbClr val="000000"/>
                </a:solidFill>
                <a:latin typeface="arial" panose="020B0604020202020204" pitchFamily="34" charset="0"/>
              </a:rPr>
              <a:t>Python Tutorial: Magic methods and operator overloading with examples. __call__ method to turn class instances into callables</a:t>
            </a:r>
            <a:endParaRPr lang="en-US" dirty="0"/>
          </a:p>
        </p:txBody>
      </p:sp>
    </p:spTree>
    <p:extLst>
      <p:ext uri="{BB962C8B-B14F-4D97-AF65-F5344CB8AC3E}">
        <p14:creationId xmlns:p14="http://schemas.microsoft.com/office/powerpoint/2010/main" val="21907309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tangle 2"/>
          <p:cNvSpPr/>
          <p:nvPr/>
        </p:nvSpPr>
        <p:spPr>
          <a:xfrm>
            <a:off x="997525" y="2162086"/>
            <a:ext cx="6096000" cy="1754326"/>
          </a:xfrm>
          <a:prstGeom prst="rect">
            <a:avLst/>
          </a:prstGeom>
        </p:spPr>
        <p:txBody>
          <a:bodyPr>
            <a:spAutoFit/>
          </a:bodyPr>
          <a:lstStyle/>
          <a:p>
            <a:r>
              <a:rPr lang="en-US" sz="3600" dirty="0">
                <a:solidFill>
                  <a:srgbClr val="569CD6"/>
                </a:solidFill>
                <a:latin typeface="Consolas" panose="020B0609020204030204" pitchFamily="49" charset="0"/>
              </a:rPr>
              <a:t>class</a:t>
            </a:r>
            <a:r>
              <a:rPr lang="en-US" sz="3600" dirty="0">
                <a:solidFill>
                  <a:srgbClr val="D4D4D4"/>
                </a:solidFill>
                <a:latin typeface="Consolas" panose="020B0609020204030204" pitchFamily="49" charset="0"/>
              </a:rPr>
              <a:t> </a:t>
            </a:r>
            <a:r>
              <a:rPr lang="en-US" sz="3600" dirty="0" smtClean="0">
                <a:solidFill>
                  <a:srgbClr val="4EC9B0"/>
                </a:solidFill>
                <a:latin typeface="Consolas" panose="020B0609020204030204" pitchFamily="49" charset="0"/>
              </a:rPr>
              <a:t>Robot</a:t>
            </a:r>
            <a:r>
              <a:rPr lang="en-US" sz="3600" dirty="0" smtClean="0">
                <a:solidFill>
                  <a:schemeClr val="bg1"/>
                </a:solidFill>
                <a:latin typeface="Consolas" panose="020B0609020204030204" pitchFamily="49" charset="0"/>
              </a:rPr>
              <a:t>( )</a:t>
            </a:r>
            <a:r>
              <a:rPr lang="en-US" sz="3600" dirty="0" smtClean="0">
                <a:solidFill>
                  <a:srgbClr val="D4D4D4"/>
                </a:solidFill>
                <a:latin typeface="Consolas" panose="020B0609020204030204" pitchFamily="49" charset="0"/>
              </a:rPr>
              <a:t>:</a:t>
            </a:r>
            <a:endParaRPr lang="en-US" sz="3600" dirty="0">
              <a:solidFill>
                <a:srgbClr val="D4D4D4"/>
              </a:solidFill>
              <a:latin typeface="Consolas" panose="020B0609020204030204" pitchFamily="49" charset="0"/>
            </a:endParaRPr>
          </a:p>
          <a:p>
            <a:r>
              <a:rPr lang="en-US" sz="3600" dirty="0">
                <a:solidFill>
                  <a:srgbClr val="D4D4D4"/>
                </a:solidFill>
                <a:latin typeface="Consolas" panose="020B0609020204030204" pitchFamily="49" charset="0"/>
              </a:rPr>
              <a:t>    </a:t>
            </a:r>
            <a:r>
              <a:rPr lang="en-US" sz="3600" dirty="0">
                <a:solidFill>
                  <a:srgbClr val="569CD6"/>
                </a:solidFill>
                <a:latin typeface="Consolas" panose="020B0609020204030204" pitchFamily="49" charset="0"/>
              </a:rPr>
              <a:t>pass</a:t>
            </a:r>
            <a:r>
              <a:rPr lang="en-US" sz="3600" dirty="0">
                <a:solidFill>
                  <a:srgbClr val="D4D4D4"/>
                </a:solidFill>
                <a:latin typeface="Consolas" panose="020B0609020204030204" pitchFamily="49" charset="0"/>
              </a:rPr>
              <a:t> </a:t>
            </a:r>
          </a:p>
          <a:p>
            <a:endParaRPr lang="en-US" sz="3600" b="0" dirty="0">
              <a:solidFill>
                <a:srgbClr val="D4D4D4"/>
              </a:solidFill>
              <a:effectLst/>
              <a:latin typeface="Consolas" panose="020B0609020204030204" pitchFamily="49" charset="0"/>
            </a:endParaRPr>
          </a:p>
        </p:txBody>
      </p:sp>
      <p:sp>
        <p:nvSpPr>
          <p:cNvPr id="4" name="Rectangle 3"/>
          <p:cNvSpPr/>
          <p:nvPr/>
        </p:nvSpPr>
        <p:spPr>
          <a:xfrm>
            <a:off x="3064450" y="629245"/>
            <a:ext cx="2354943" cy="923330"/>
          </a:xfrm>
          <a:prstGeom prst="rect">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algn="ctr"/>
            <a:r>
              <a:rPr lang="en-US" dirty="0" smtClean="0">
                <a:solidFill>
                  <a:schemeClr val="bg1"/>
                </a:solidFill>
                <a:latin typeface="+mj-lt"/>
              </a:rPr>
              <a:t>superclasses</a:t>
            </a:r>
          </a:p>
          <a:p>
            <a:pPr algn="ctr"/>
            <a:r>
              <a:rPr lang="en-US" dirty="0" smtClean="0">
                <a:solidFill>
                  <a:schemeClr val="bg1"/>
                </a:solidFill>
                <a:latin typeface="+mj-lt"/>
              </a:rPr>
              <a:t>base </a:t>
            </a:r>
            <a:r>
              <a:rPr lang="en-US" dirty="0">
                <a:solidFill>
                  <a:schemeClr val="bg1"/>
                </a:solidFill>
                <a:latin typeface="+mj-lt"/>
              </a:rPr>
              <a:t>classes </a:t>
            </a:r>
            <a:endParaRPr lang="en-US" dirty="0" smtClean="0">
              <a:solidFill>
                <a:schemeClr val="bg1"/>
              </a:solidFill>
              <a:latin typeface="+mj-lt"/>
            </a:endParaRPr>
          </a:p>
          <a:p>
            <a:pPr algn="ctr"/>
            <a:r>
              <a:rPr lang="en-US" dirty="0" smtClean="0">
                <a:solidFill>
                  <a:schemeClr val="bg1"/>
                </a:solidFill>
                <a:latin typeface="+mj-lt"/>
              </a:rPr>
              <a:t>parent </a:t>
            </a:r>
            <a:r>
              <a:rPr lang="en-US" dirty="0">
                <a:solidFill>
                  <a:schemeClr val="bg1"/>
                </a:solidFill>
                <a:latin typeface="+mj-lt"/>
              </a:rPr>
              <a:t>classes</a:t>
            </a:r>
          </a:p>
        </p:txBody>
      </p:sp>
      <p:cxnSp>
        <p:nvCxnSpPr>
          <p:cNvPr id="7" name="Straight Arrow Connector 6"/>
          <p:cNvCxnSpPr>
            <a:stCxn id="4" idx="2"/>
          </p:cNvCxnSpPr>
          <p:nvPr/>
        </p:nvCxnSpPr>
        <p:spPr>
          <a:xfrm flipH="1">
            <a:off x="4226500" y="1552575"/>
            <a:ext cx="15422" cy="723900"/>
          </a:xfrm>
          <a:prstGeom prst="straightConnector1">
            <a:avLst/>
          </a:prstGeom>
          <a:ln w="38100" cap="flat" cmpd="sng" algn="ctr">
            <a:solidFill>
              <a:schemeClr val="bg1"/>
            </a:solidFill>
            <a:prstDash val="dashDot"/>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632003559"/>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04109" y="1953636"/>
            <a:ext cx="9144000" cy="2387600"/>
          </a:xfrm>
        </p:spPr>
        <p:txBody>
          <a:bodyPr>
            <a:normAutofit fontScale="90000"/>
          </a:bodyPr>
          <a:lstStyle/>
          <a:p>
            <a:r>
              <a:rPr lang="en-US" dirty="0">
                <a:hlinkClick r:id="rId2"/>
              </a:rPr>
              <a:t>10. Callable Instances of Classes</a:t>
            </a:r>
            <a:endParaRPr lang="en-US" dirty="0"/>
          </a:p>
        </p:txBody>
      </p:sp>
      <p:sp>
        <p:nvSpPr>
          <p:cNvPr id="3" name="Rectangle 2"/>
          <p:cNvSpPr/>
          <p:nvPr/>
        </p:nvSpPr>
        <p:spPr>
          <a:xfrm>
            <a:off x="7883994" y="6320043"/>
            <a:ext cx="4182555" cy="369332"/>
          </a:xfrm>
          <a:prstGeom prst="rect">
            <a:avLst/>
          </a:prstGeom>
        </p:spPr>
        <p:txBody>
          <a:bodyPr wrap="none">
            <a:spAutoFit/>
          </a:bodyPr>
          <a:lstStyle/>
          <a:p>
            <a:r>
              <a:rPr lang="en-US" dirty="0"/>
              <a:t>https://python-course.eu/oop/</a:t>
            </a:r>
          </a:p>
        </p:txBody>
      </p:sp>
      <p:sp>
        <p:nvSpPr>
          <p:cNvPr id="4" name="Rectangle 3"/>
          <p:cNvSpPr/>
          <p:nvPr/>
        </p:nvSpPr>
        <p:spPr>
          <a:xfrm>
            <a:off x="693420" y="4868974"/>
            <a:ext cx="6096000" cy="923330"/>
          </a:xfrm>
          <a:prstGeom prst="rect">
            <a:avLst/>
          </a:prstGeom>
        </p:spPr>
        <p:txBody>
          <a:bodyPr>
            <a:spAutoFit/>
          </a:bodyPr>
          <a:lstStyle/>
          <a:p>
            <a:r>
              <a:rPr lang="en-US" dirty="0">
                <a:solidFill>
                  <a:srgbClr val="000000"/>
                </a:solidFill>
                <a:latin typeface="arial" panose="020B0604020202020204" pitchFamily="34" charset="0"/>
              </a:rPr>
              <a:t>Python Tutorial: Callables in Python and class instances which can be used like functions. Introduction in the __call__ method</a:t>
            </a:r>
            <a:endParaRPr lang="en-US" dirty="0"/>
          </a:p>
        </p:txBody>
      </p:sp>
    </p:spTree>
    <p:extLst>
      <p:ext uri="{BB962C8B-B14F-4D97-AF65-F5344CB8AC3E}">
        <p14:creationId xmlns:p14="http://schemas.microsoft.com/office/powerpoint/2010/main" val="333418260"/>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04109" y="1953636"/>
            <a:ext cx="9144000" cy="2387600"/>
          </a:xfrm>
        </p:spPr>
        <p:txBody>
          <a:bodyPr/>
          <a:lstStyle/>
          <a:p>
            <a:r>
              <a:rPr lang="en-US" dirty="0">
                <a:hlinkClick r:id="rId2"/>
              </a:rPr>
              <a:t>11. Inheritance Example</a:t>
            </a:r>
            <a:endParaRPr lang="en-US" dirty="0"/>
          </a:p>
        </p:txBody>
      </p:sp>
      <p:sp>
        <p:nvSpPr>
          <p:cNvPr id="3" name="Rectangle 2"/>
          <p:cNvSpPr/>
          <p:nvPr/>
        </p:nvSpPr>
        <p:spPr>
          <a:xfrm>
            <a:off x="7883994" y="6320043"/>
            <a:ext cx="4182555" cy="369332"/>
          </a:xfrm>
          <a:prstGeom prst="rect">
            <a:avLst/>
          </a:prstGeom>
        </p:spPr>
        <p:txBody>
          <a:bodyPr wrap="none">
            <a:spAutoFit/>
          </a:bodyPr>
          <a:lstStyle/>
          <a:p>
            <a:r>
              <a:rPr lang="en-US" dirty="0"/>
              <a:t>https://python-course.eu/oop/</a:t>
            </a:r>
          </a:p>
        </p:txBody>
      </p:sp>
      <p:sp>
        <p:nvSpPr>
          <p:cNvPr id="4" name="Rectangle 3"/>
          <p:cNvSpPr/>
          <p:nvPr/>
        </p:nvSpPr>
        <p:spPr>
          <a:xfrm>
            <a:off x="762000" y="5007474"/>
            <a:ext cx="6096000" cy="646331"/>
          </a:xfrm>
          <a:prstGeom prst="rect">
            <a:avLst/>
          </a:prstGeom>
        </p:spPr>
        <p:txBody>
          <a:bodyPr>
            <a:spAutoFit/>
          </a:bodyPr>
          <a:lstStyle/>
          <a:p>
            <a:r>
              <a:rPr lang="en-US" dirty="0">
                <a:solidFill>
                  <a:srgbClr val="000000"/>
                </a:solidFill>
                <a:latin typeface="arial" panose="020B0604020202020204" pitchFamily="34" charset="0"/>
              </a:rPr>
              <a:t>Object Oriented Programming: Example of Inheritance in Python.</a:t>
            </a:r>
            <a:endParaRPr lang="en-US" dirty="0"/>
          </a:p>
        </p:txBody>
      </p:sp>
    </p:spTree>
    <p:extLst>
      <p:ext uri="{BB962C8B-B14F-4D97-AF65-F5344CB8AC3E}">
        <p14:creationId xmlns:p14="http://schemas.microsoft.com/office/powerpoint/2010/main" val="624981858"/>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04109" y="1953636"/>
            <a:ext cx="9144000" cy="2387600"/>
          </a:xfrm>
        </p:spPr>
        <p:txBody>
          <a:bodyPr>
            <a:normAutofit fontScale="90000"/>
          </a:bodyPr>
          <a:lstStyle/>
          <a:p>
            <a:r>
              <a:rPr lang="en-US" dirty="0">
                <a:hlinkClick r:id="rId2"/>
              </a:rPr>
              <a:t>12. Slots: Avoiding Dynamically Created Attributes</a:t>
            </a:r>
            <a:endParaRPr lang="en-US" dirty="0"/>
          </a:p>
        </p:txBody>
      </p:sp>
      <p:sp>
        <p:nvSpPr>
          <p:cNvPr id="3" name="Rectangle 2"/>
          <p:cNvSpPr/>
          <p:nvPr/>
        </p:nvSpPr>
        <p:spPr>
          <a:xfrm>
            <a:off x="7883994" y="6320043"/>
            <a:ext cx="4182555" cy="369332"/>
          </a:xfrm>
          <a:prstGeom prst="rect">
            <a:avLst/>
          </a:prstGeom>
        </p:spPr>
        <p:txBody>
          <a:bodyPr wrap="none">
            <a:spAutoFit/>
          </a:bodyPr>
          <a:lstStyle/>
          <a:p>
            <a:r>
              <a:rPr lang="en-US" dirty="0"/>
              <a:t>https://python-course.eu/oop/</a:t>
            </a:r>
          </a:p>
        </p:txBody>
      </p:sp>
      <p:sp>
        <p:nvSpPr>
          <p:cNvPr id="5" name="Rectangle 4"/>
          <p:cNvSpPr/>
          <p:nvPr/>
        </p:nvSpPr>
        <p:spPr>
          <a:xfrm>
            <a:off x="579120" y="5007474"/>
            <a:ext cx="6096000" cy="646331"/>
          </a:xfrm>
          <a:prstGeom prst="rect">
            <a:avLst/>
          </a:prstGeom>
        </p:spPr>
        <p:txBody>
          <a:bodyPr>
            <a:spAutoFit/>
          </a:bodyPr>
          <a:lstStyle/>
          <a:p>
            <a:r>
              <a:rPr lang="en-US" dirty="0">
                <a:solidFill>
                  <a:srgbClr val="000000"/>
                </a:solidFill>
                <a:latin typeface="arial" panose="020B0604020202020204" pitchFamily="34" charset="0"/>
              </a:rPr>
              <a:t>Slots in Python: A way to prevent the dynamical creation of attributes and to save memory space in certain cases</a:t>
            </a:r>
            <a:endParaRPr lang="en-US" dirty="0"/>
          </a:p>
        </p:txBody>
      </p:sp>
    </p:spTree>
    <p:extLst>
      <p:ext uri="{BB962C8B-B14F-4D97-AF65-F5344CB8AC3E}">
        <p14:creationId xmlns:p14="http://schemas.microsoft.com/office/powerpoint/2010/main" val="2197947030"/>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04109" y="1953636"/>
            <a:ext cx="9144000" cy="2387600"/>
          </a:xfrm>
        </p:spPr>
        <p:txBody>
          <a:bodyPr/>
          <a:lstStyle/>
          <a:p>
            <a:r>
              <a:rPr lang="en-US" dirty="0">
                <a:hlinkClick r:id="rId2"/>
              </a:rPr>
              <a:t>13. Polynomial Class</a:t>
            </a:r>
            <a:endParaRPr lang="en-US" dirty="0"/>
          </a:p>
        </p:txBody>
      </p:sp>
      <p:sp>
        <p:nvSpPr>
          <p:cNvPr id="3" name="Rectangle 2"/>
          <p:cNvSpPr/>
          <p:nvPr/>
        </p:nvSpPr>
        <p:spPr>
          <a:xfrm>
            <a:off x="7883994" y="6320043"/>
            <a:ext cx="4182555" cy="369332"/>
          </a:xfrm>
          <a:prstGeom prst="rect">
            <a:avLst/>
          </a:prstGeom>
        </p:spPr>
        <p:txBody>
          <a:bodyPr wrap="none">
            <a:spAutoFit/>
          </a:bodyPr>
          <a:lstStyle/>
          <a:p>
            <a:r>
              <a:rPr lang="en-US" dirty="0"/>
              <a:t>https://python-course.eu/oop/</a:t>
            </a:r>
          </a:p>
        </p:txBody>
      </p:sp>
      <p:sp>
        <p:nvSpPr>
          <p:cNvPr id="4" name="Rectangle 3"/>
          <p:cNvSpPr/>
          <p:nvPr/>
        </p:nvSpPr>
        <p:spPr>
          <a:xfrm>
            <a:off x="524770" y="4776641"/>
            <a:ext cx="5198859" cy="369332"/>
          </a:xfrm>
          <a:prstGeom prst="rect">
            <a:avLst/>
          </a:prstGeom>
        </p:spPr>
        <p:txBody>
          <a:bodyPr wrap="none">
            <a:spAutoFit/>
          </a:bodyPr>
          <a:lstStyle/>
          <a:p>
            <a:r>
              <a:rPr lang="en-US" dirty="0">
                <a:solidFill>
                  <a:srgbClr val="000000"/>
                </a:solidFill>
                <a:latin typeface="arial" panose="020B0604020202020204" pitchFamily="34" charset="0"/>
              </a:rPr>
              <a:t>Python Class implementing polynomial functions.</a:t>
            </a:r>
            <a:endParaRPr lang="en-US" dirty="0"/>
          </a:p>
        </p:txBody>
      </p:sp>
    </p:spTree>
    <p:extLst>
      <p:ext uri="{BB962C8B-B14F-4D97-AF65-F5344CB8AC3E}">
        <p14:creationId xmlns:p14="http://schemas.microsoft.com/office/powerpoint/2010/main" val="1695409276"/>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04109" y="1953636"/>
            <a:ext cx="9144000" cy="2387600"/>
          </a:xfrm>
        </p:spPr>
        <p:txBody>
          <a:bodyPr>
            <a:normAutofit fontScale="90000"/>
          </a:bodyPr>
          <a:lstStyle/>
          <a:p>
            <a:r>
              <a:rPr lang="en-US" dirty="0">
                <a:hlinkClick r:id="rId2"/>
              </a:rPr>
              <a:t>14. Dynamically Creating Classes with type</a:t>
            </a:r>
            <a:endParaRPr lang="en-US" dirty="0"/>
          </a:p>
        </p:txBody>
      </p:sp>
      <p:sp>
        <p:nvSpPr>
          <p:cNvPr id="3" name="Rectangle 2"/>
          <p:cNvSpPr/>
          <p:nvPr/>
        </p:nvSpPr>
        <p:spPr>
          <a:xfrm>
            <a:off x="7883994" y="6320043"/>
            <a:ext cx="4182555" cy="369332"/>
          </a:xfrm>
          <a:prstGeom prst="rect">
            <a:avLst/>
          </a:prstGeom>
        </p:spPr>
        <p:txBody>
          <a:bodyPr wrap="none">
            <a:spAutoFit/>
          </a:bodyPr>
          <a:lstStyle/>
          <a:p>
            <a:r>
              <a:rPr lang="en-US" dirty="0"/>
              <a:t>https://python-course.eu/oop/</a:t>
            </a:r>
          </a:p>
        </p:txBody>
      </p:sp>
      <p:sp>
        <p:nvSpPr>
          <p:cNvPr id="4" name="Rectangle 3"/>
          <p:cNvSpPr/>
          <p:nvPr/>
        </p:nvSpPr>
        <p:spPr>
          <a:xfrm>
            <a:off x="624840" y="4868974"/>
            <a:ext cx="6096000" cy="923330"/>
          </a:xfrm>
          <a:prstGeom prst="rect">
            <a:avLst/>
          </a:prstGeom>
        </p:spPr>
        <p:txBody>
          <a:bodyPr>
            <a:spAutoFit/>
          </a:bodyPr>
          <a:lstStyle/>
          <a:p>
            <a:r>
              <a:rPr lang="en-US" dirty="0">
                <a:solidFill>
                  <a:srgbClr val="000000"/>
                </a:solidFill>
                <a:latin typeface="arial" panose="020B0604020202020204" pitchFamily="34" charset="0"/>
              </a:rPr>
              <a:t>Relationship between classes and type for advanced programmers: deeper insight into what happens when we define a class or create an instance of a class.</a:t>
            </a:r>
            <a:endParaRPr lang="en-US" dirty="0"/>
          </a:p>
        </p:txBody>
      </p:sp>
    </p:spTree>
    <p:extLst>
      <p:ext uri="{BB962C8B-B14F-4D97-AF65-F5344CB8AC3E}">
        <p14:creationId xmlns:p14="http://schemas.microsoft.com/office/powerpoint/2010/main" val="3131338773"/>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04109" y="1953636"/>
            <a:ext cx="9144000" cy="2387600"/>
          </a:xfrm>
        </p:spPr>
        <p:txBody>
          <a:bodyPr/>
          <a:lstStyle/>
          <a:p>
            <a:r>
              <a:rPr lang="en-US" dirty="0">
                <a:hlinkClick r:id="rId2"/>
              </a:rPr>
              <a:t>15. Road to Metaclasses</a:t>
            </a:r>
            <a:endParaRPr lang="en-US" dirty="0"/>
          </a:p>
        </p:txBody>
      </p:sp>
      <p:sp>
        <p:nvSpPr>
          <p:cNvPr id="3" name="Rectangle 2"/>
          <p:cNvSpPr/>
          <p:nvPr/>
        </p:nvSpPr>
        <p:spPr>
          <a:xfrm>
            <a:off x="7883994" y="6320043"/>
            <a:ext cx="4182555" cy="369332"/>
          </a:xfrm>
          <a:prstGeom prst="rect">
            <a:avLst/>
          </a:prstGeom>
        </p:spPr>
        <p:txBody>
          <a:bodyPr wrap="none">
            <a:spAutoFit/>
          </a:bodyPr>
          <a:lstStyle/>
          <a:p>
            <a:r>
              <a:rPr lang="en-US" dirty="0"/>
              <a:t>https://python-course.eu/oop/</a:t>
            </a:r>
          </a:p>
        </p:txBody>
      </p:sp>
      <p:sp>
        <p:nvSpPr>
          <p:cNvPr id="4" name="Rectangle 3"/>
          <p:cNvSpPr/>
          <p:nvPr/>
        </p:nvSpPr>
        <p:spPr>
          <a:xfrm>
            <a:off x="647700" y="4868974"/>
            <a:ext cx="6096000" cy="923330"/>
          </a:xfrm>
          <a:prstGeom prst="rect">
            <a:avLst/>
          </a:prstGeom>
        </p:spPr>
        <p:txBody>
          <a:bodyPr>
            <a:spAutoFit/>
          </a:bodyPr>
          <a:lstStyle/>
          <a:p>
            <a:r>
              <a:rPr lang="en-US" dirty="0">
                <a:solidFill>
                  <a:srgbClr val="000000"/>
                </a:solidFill>
                <a:latin typeface="arial" panose="020B0604020202020204" pitchFamily="34" charset="0"/>
              </a:rPr>
              <a:t>Incentive and motivation for learning and using metaclasses. Example classes,which could be designed by using metaclasses</a:t>
            </a:r>
            <a:endParaRPr lang="en-US" dirty="0"/>
          </a:p>
        </p:txBody>
      </p:sp>
    </p:spTree>
    <p:extLst>
      <p:ext uri="{BB962C8B-B14F-4D97-AF65-F5344CB8AC3E}">
        <p14:creationId xmlns:p14="http://schemas.microsoft.com/office/powerpoint/2010/main" val="4125847373"/>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04109" y="1953636"/>
            <a:ext cx="9144000" cy="2387600"/>
          </a:xfrm>
        </p:spPr>
        <p:txBody>
          <a:bodyPr/>
          <a:lstStyle/>
          <a:p>
            <a:r>
              <a:rPr lang="en-US" dirty="0">
                <a:hlinkClick r:id="rId2"/>
              </a:rPr>
              <a:t>16. Metaclasses</a:t>
            </a:r>
            <a:endParaRPr lang="en-US" dirty="0"/>
          </a:p>
        </p:txBody>
      </p:sp>
      <p:sp>
        <p:nvSpPr>
          <p:cNvPr id="3" name="Rectangle 2"/>
          <p:cNvSpPr/>
          <p:nvPr/>
        </p:nvSpPr>
        <p:spPr>
          <a:xfrm>
            <a:off x="7883994" y="6320043"/>
            <a:ext cx="4182555" cy="369332"/>
          </a:xfrm>
          <a:prstGeom prst="rect">
            <a:avLst/>
          </a:prstGeom>
        </p:spPr>
        <p:txBody>
          <a:bodyPr wrap="none">
            <a:spAutoFit/>
          </a:bodyPr>
          <a:lstStyle/>
          <a:p>
            <a:r>
              <a:rPr lang="en-US" dirty="0"/>
              <a:t>https://python-course.eu/oop/</a:t>
            </a:r>
          </a:p>
        </p:txBody>
      </p:sp>
      <p:sp>
        <p:nvSpPr>
          <p:cNvPr id="4" name="Rectangle 3"/>
          <p:cNvSpPr/>
          <p:nvPr/>
        </p:nvSpPr>
        <p:spPr>
          <a:xfrm>
            <a:off x="693420" y="5007474"/>
            <a:ext cx="6096000" cy="646331"/>
          </a:xfrm>
          <a:prstGeom prst="rect">
            <a:avLst/>
          </a:prstGeom>
        </p:spPr>
        <p:txBody>
          <a:bodyPr>
            <a:spAutoFit/>
          </a:bodyPr>
          <a:lstStyle/>
          <a:p>
            <a:r>
              <a:rPr lang="en-US" dirty="0">
                <a:solidFill>
                  <a:srgbClr val="000000"/>
                </a:solidFill>
                <a:latin typeface="arial" panose="020B0604020202020204" pitchFamily="34" charset="0"/>
              </a:rPr>
              <a:t>Tutorial on Metaclasses, theory, usage and example classes using metaclasses</a:t>
            </a:r>
            <a:endParaRPr lang="en-US" dirty="0"/>
          </a:p>
        </p:txBody>
      </p:sp>
    </p:spTree>
    <p:extLst>
      <p:ext uri="{BB962C8B-B14F-4D97-AF65-F5344CB8AC3E}">
        <p14:creationId xmlns:p14="http://schemas.microsoft.com/office/powerpoint/2010/main" val="467805025"/>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04109" y="1953636"/>
            <a:ext cx="9144000" cy="2387600"/>
          </a:xfrm>
        </p:spPr>
        <p:txBody>
          <a:bodyPr>
            <a:normAutofit fontScale="90000"/>
          </a:bodyPr>
          <a:lstStyle/>
          <a:p>
            <a:r>
              <a:rPr lang="en-US" dirty="0">
                <a:hlinkClick r:id="rId2"/>
              </a:rPr>
              <a:t>17. Count Function calls with the help of a Metaclass</a:t>
            </a:r>
            <a:endParaRPr lang="en-US" dirty="0"/>
          </a:p>
        </p:txBody>
      </p:sp>
      <p:sp>
        <p:nvSpPr>
          <p:cNvPr id="3" name="Rectangle 2"/>
          <p:cNvSpPr/>
          <p:nvPr/>
        </p:nvSpPr>
        <p:spPr>
          <a:xfrm>
            <a:off x="7883994" y="6320043"/>
            <a:ext cx="4182555" cy="369332"/>
          </a:xfrm>
          <a:prstGeom prst="rect">
            <a:avLst/>
          </a:prstGeom>
        </p:spPr>
        <p:txBody>
          <a:bodyPr wrap="none">
            <a:spAutoFit/>
          </a:bodyPr>
          <a:lstStyle/>
          <a:p>
            <a:r>
              <a:rPr lang="en-US" dirty="0"/>
              <a:t>https://python-course.eu/oop/</a:t>
            </a:r>
          </a:p>
        </p:txBody>
      </p:sp>
      <p:sp>
        <p:nvSpPr>
          <p:cNvPr id="4" name="Rectangle 3"/>
          <p:cNvSpPr/>
          <p:nvPr/>
        </p:nvSpPr>
        <p:spPr>
          <a:xfrm>
            <a:off x="705353" y="4961307"/>
            <a:ext cx="5570756" cy="369332"/>
          </a:xfrm>
          <a:prstGeom prst="rect">
            <a:avLst/>
          </a:prstGeom>
        </p:spPr>
        <p:txBody>
          <a:bodyPr wrap="none">
            <a:spAutoFit/>
          </a:bodyPr>
          <a:lstStyle/>
          <a:p>
            <a:r>
              <a:rPr lang="en-US" dirty="0">
                <a:solidFill>
                  <a:srgbClr val="000000"/>
                </a:solidFill>
                <a:latin typeface="arial" panose="020B0604020202020204" pitchFamily="34" charset="0"/>
              </a:rPr>
              <a:t>Use Cases for Metaclasses: Counting Function Calls</a:t>
            </a:r>
            <a:endParaRPr lang="en-US" dirty="0"/>
          </a:p>
        </p:txBody>
      </p:sp>
    </p:spTree>
    <p:extLst>
      <p:ext uri="{BB962C8B-B14F-4D97-AF65-F5344CB8AC3E}">
        <p14:creationId xmlns:p14="http://schemas.microsoft.com/office/powerpoint/2010/main" val="1730517457"/>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04109" y="1953636"/>
            <a:ext cx="9144000" cy="2387600"/>
          </a:xfrm>
        </p:spPr>
        <p:txBody>
          <a:bodyPr>
            <a:normAutofit fontScale="90000"/>
          </a:bodyPr>
          <a:lstStyle/>
          <a:p>
            <a:r>
              <a:rPr lang="en-US" dirty="0"/>
              <a:t>18. The 'ABC' of Abstract Base Classes</a:t>
            </a:r>
          </a:p>
        </p:txBody>
      </p:sp>
      <p:sp>
        <p:nvSpPr>
          <p:cNvPr id="4" name="Rectangle 3"/>
          <p:cNvSpPr/>
          <p:nvPr/>
        </p:nvSpPr>
        <p:spPr>
          <a:xfrm>
            <a:off x="799090" y="5145973"/>
            <a:ext cx="5198859" cy="369332"/>
          </a:xfrm>
          <a:prstGeom prst="rect">
            <a:avLst/>
          </a:prstGeom>
        </p:spPr>
        <p:txBody>
          <a:bodyPr wrap="none">
            <a:spAutoFit/>
          </a:bodyPr>
          <a:lstStyle/>
          <a:p>
            <a:r>
              <a:rPr lang="en-US" dirty="0">
                <a:solidFill>
                  <a:srgbClr val="000000"/>
                </a:solidFill>
                <a:latin typeface="arial" panose="020B0604020202020204" pitchFamily="34" charset="0"/>
              </a:rPr>
              <a:t>Abstract Classes in Python using the abc module</a:t>
            </a:r>
            <a:endParaRPr lang="en-US" dirty="0"/>
          </a:p>
        </p:txBody>
      </p:sp>
    </p:spTree>
    <p:extLst>
      <p:ext uri="{BB962C8B-B14F-4D97-AF65-F5344CB8AC3E}">
        <p14:creationId xmlns:p14="http://schemas.microsoft.com/office/powerpoint/2010/main" val="16367183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p:cNvSpPr/>
          <p:nvPr/>
        </p:nvSpPr>
        <p:spPr>
          <a:xfrm>
            <a:off x="2571895" y="1624773"/>
            <a:ext cx="6980067" cy="3416320"/>
          </a:xfrm>
          <a:prstGeom prst="rect">
            <a:avLst/>
          </a:prstGeom>
          <a:ln>
            <a:solidFill>
              <a:schemeClr val="bg1"/>
            </a:solidFill>
          </a:ln>
        </p:spPr>
        <p:txBody>
          <a:bodyPr wrap="square">
            <a:spAutoFit/>
          </a:bodyPr>
          <a:lstStyle/>
          <a:p>
            <a:r>
              <a:rPr lang="en-US" sz="2400" dirty="0">
                <a:solidFill>
                  <a:srgbClr val="569CD6"/>
                </a:solidFill>
                <a:latin typeface="Consolas" panose="020B0609020204030204" pitchFamily="49" charset="0"/>
              </a:rPr>
              <a:t>class</a:t>
            </a:r>
            <a:r>
              <a:rPr lang="en-US" sz="2400" dirty="0">
                <a:solidFill>
                  <a:srgbClr val="D4D4D4"/>
                </a:solidFill>
                <a:latin typeface="Consolas" panose="020B0609020204030204" pitchFamily="49" charset="0"/>
              </a:rPr>
              <a:t> </a:t>
            </a:r>
            <a:r>
              <a:rPr lang="en-US" sz="2400" dirty="0">
                <a:solidFill>
                  <a:srgbClr val="4EC9B0"/>
                </a:solidFill>
                <a:latin typeface="Consolas" panose="020B0609020204030204" pitchFamily="49" charset="0"/>
              </a:rPr>
              <a:t>Robot</a:t>
            </a:r>
            <a:r>
              <a:rPr lang="en-US" sz="2400" dirty="0">
                <a:solidFill>
                  <a:srgbClr val="D4D4D4"/>
                </a:solidFill>
                <a:latin typeface="Consolas" panose="020B0609020204030204" pitchFamily="49" charset="0"/>
              </a:rPr>
              <a:t>:</a:t>
            </a:r>
          </a:p>
          <a:p>
            <a:r>
              <a:rPr lang="en-US" sz="2400" dirty="0">
                <a:solidFill>
                  <a:srgbClr val="D4D4D4"/>
                </a:solidFill>
                <a:latin typeface="Consolas" panose="020B0609020204030204" pitchFamily="49" charset="0"/>
              </a:rPr>
              <a:t>    </a:t>
            </a:r>
            <a:r>
              <a:rPr lang="en-US" sz="2400" dirty="0">
                <a:solidFill>
                  <a:srgbClr val="569CD6"/>
                </a:solidFill>
                <a:latin typeface="Consolas" panose="020B0609020204030204" pitchFamily="49" charset="0"/>
              </a:rPr>
              <a:t>pass</a:t>
            </a:r>
            <a:endParaRPr lang="en-US" sz="2400" dirty="0">
              <a:solidFill>
                <a:srgbClr val="D4D4D4"/>
              </a:solidFill>
              <a:latin typeface="Consolas" panose="020B0609020204030204" pitchFamily="49" charset="0"/>
            </a:endParaRPr>
          </a:p>
          <a:p>
            <a:r>
              <a:rPr lang="en-US" sz="2400" dirty="0">
                <a:solidFill>
                  <a:srgbClr val="D4D4D4"/>
                </a:solidFill>
                <a:latin typeface="Consolas" panose="020B0609020204030204" pitchFamily="49" charset="0"/>
              </a:rPr>
              <a:t/>
            </a:r>
            <a:br>
              <a:rPr lang="en-US" sz="2400" dirty="0">
                <a:solidFill>
                  <a:srgbClr val="D4D4D4"/>
                </a:solidFill>
                <a:latin typeface="Consolas" panose="020B0609020204030204" pitchFamily="49" charset="0"/>
              </a:rPr>
            </a:br>
            <a:r>
              <a:rPr lang="en-US" sz="2400" dirty="0">
                <a:solidFill>
                  <a:srgbClr val="569CD6"/>
                </a:solidFill>
                <a:latin typeface="Consolas" panose="020B0609020204030204" pitchFamily="49" charset="0"/>
              </a:rPr>
              <a:t>if</a:t>
            </a:r>
            <a:r>
              <a:rPr lang="en-US" sz="2400" dirty="0">
                <a:solidFill>
                  <a:srgbClr val="D4D4D4"/>
                </a:solidFill>
                <a:latin typeface="Consolas" panose="020B0609020204030204" pitchFamily="49" charset="0"/>
              </a:rPr>
              <a:t> </a:t>
            </a:r>
            <a:r>
              <a:rPr lang="en-US" sz="2400" dirty="0">
                <a:solidFill>
                  <a:srgbClr val="C8C8C8"/>
                </a:solidFill>
                <a:latin typeface="Consolas" panose="020B0609020204030204" pitchFamily="49" charset="0"/>
              </a:rPr>
              <a:t>__name__</a:t>
            </a:r>
            <a:r>
              <a:rPr lang="en-US" sz="2400" dirty="0">
                <a:solidFill>
                  <a:srgbClr val="D4D4D4"/>
                </a:solidFill>
                <a:latin typeface="Consolas" panose="020B0609020204030204" pitchFamily="49" charset="0"/>
              </a:rPr>
              <a:t> == </a:t>
            </a:r>
            <a:r>
              <a:rPr lang="en-US" sz="2400" dirty="0">
                <a:solidFill>
                  <a:srgbClr val="CE9178"/>
                </a:solidFill>
                <a:latin typeface="Consolas" panose="020B0609020204030204" pitchFamily="49" charset="0"/>
              </a:rPr>
              <a:t>"__main__"</a:t>
            </a:r>
            <a:r>
              <a:rPr lang="en-US" sz="2400" dirty="0">
                <a:solidFill>
                  <a:srgbClr val="D4D4D4"/>
                </a:solidFill>
                <a:latin typeface="Consolas" panose="020B0609020204030204" pitchFamily="49" charset="0"/>
              </a:rPr>
              <a:t>:</a:t>
            </a:r>
          </a:p>
          <a:p>
            <a:r>
              <a:rPr lang="en-US" sz="2400" dirty="0">
                <a:solidFill>
                  <a:srgbClr val="D4D4D4"/>
                </a:solidFill>
                <a:latin typeface="Consolas" panose="020B0609020204030204" pitchFamily="49" charset="0"/>
              </a:rPr>
              <a:t>    </a:t>
            </a:r>
            <a:r>
              <a:rPr lang="en-US" sz="2400" dirty="0">
                <a:solidFill>
                  <a:srgbClr val="C8C8C8"/>
                </a:solidFill>
                <a:latin typeface="Consolas" panose="020B0609020204030204" pitchFamily="49" charset="0"/>
              </a:rPr>
              <a:t>x</a:t>
            </a:r>
            <a:r>
              <a:rPr lang="en-US" sz="2400" dirty="0">
                <a:solidFill>
                  <a:srgbClr val="D4D4D4"/>
                </a:solidFill>
                <a:latin typeface="Consolas" panose="020B0609020204030204" pitchFamily="49" charset="0"/>
              </a:rPr>
              <a:t> = </a:t>
            </a:r>
            <a:r>
              <a:rPr lang="en-US" sz="2400" dirty="0">
                <a:solidFill>
                  <a:srgbClr val="4EC9B0"/>
                </a:solidFill>
                <a:latin typeface="Consolas" panose="020B0609020204030204" pitchFamily="49" charset="0"/>
              </a:rPr>
              <a:t>Robot</a:t>
            </a:r>
            <a:r>
              <a:rPr lang="en-US" sz="2400" dirty="0">
                <a:solidFill>
                  <a:srgbClr val="D4D4D4"/>
                </a:solidFill>
                <a:latin typeface="Consolas" panose="020B0609020204030204" pitchFamily="49" charset="0"/>
              </a:rPr>
              <a:t>()</a:t>
            </a:r>
          </a:p>
          <a:p>
            <a:r>
              <a:rPr lang="en-US" sz="2400" dirty="0">
                <a:solidFill>
                  <a:srgbClr val="D4D4D4"/>
                </a:solidFill>
                <a:latin typeface="Consolas" panose="020B0609020204030204" pitchFamily="49" charset="0"/>
              </a:rPr>
              <a:t>    </a:t>
            </a:r>
            <a:r>
              <a:rPr lang="en-US" sz="2400" dirty="0">
                <a:solidFill>
                  <a:srgbClr val="C8C8C8"/>
                </a:solidFill>
                <a:latin typeface="Consolas" panose="020B0609020204030204" pitchFamily="49" charset="0"/>
              </a:rPr>
              <a:t>y</a:t>
            </a:r>
            <a:r>
              <a:rPr lang="en-US" sz="2400" dirty="0">
                <a:solidFill>
                  <a:srgbClr val="D4D4D4"/>
                </a:solidFill>
                <a:latin typeface="Consolas" panose="020B0609020204030204" pitchFamily="49" charset="0"/>
              </a:rPr>
              <a:t> = </a:t>
            </a:r>
            <a:r>
              <a:rPr lang="en-US" sz="2400" dirty="0">
                <a:solidFill>
                  <a:srgbClr val="4EC9B0"/>
                </a:solidFill>
                <a:latin typeface="Consolas" panose="020B0609020204030204" pitchFamily="49" charset="0"/>
              </a:rPr>
              <a:t>Robot</a:t>
            </a:r>
            <a:r>
              <a:rPr lang="en-US" sz="2400" dirty="0">
                <a:solidFill>
                  <a:srgbClr val="D4D4D4"/>
                </a:solidFill>
                <a:latin typeface="Consolas" panose="020B0609020204030204" pitchFamily="49" charset="0"/>
              </a:rPr>
              <a:t>()</a:t>
            </a:r>
          </a:p>
          <a:p>
            <a:r>
              <a:rPr lang="en-US" sz="2400" dirty="0">
                <a:solidFill>
                  <a:srgbClr val="D4D4D4"/>
                </a:solidFill>
                <a:latin typeface="Consolas" panose="020B0609020204030204" pitchFamily="49" charset="0"/>
              </a:rPr>
              <a:t>    </a:t>
            </a:r>
            <a:r>
              <a:rPr lang="en-US" sz="2400" dirty="0">
                <a:solidFill>
                  <a:srgbClr val="C8C8C8"/>
                </a:solidFill>
                <a:latin typeface="Consolas" panose="020B0609020204030204" pitchFamily="49" charset="0"/>
              </a:rPr>
              <a:t>y2</a:t>
            </a:r>
            <a:r>
              <a:rPr lang="en-US" sz="2400" dirty="0">
                <a:solidFill>
                  <a:srgbClr val="D4D4D4"/>
                </a:solidFill>
                <a:latin typeface="Consolas" panose="020B0609020204030204" pitchFamily="49" charset="0"/>
              </a:rPr>
              <a:t> = </a:t>
            </a:r>
            <a:r>
              <a:rPr lang="en-US" sz="2400" dirty="0">
                <a:solidFill>
                  <a:srgbClr val="C8C8C8"/>
                </a:solidFill>
                <a:latin typeface="Consolas" panose="020B0609020204030204" pitchFamily="49" charset="0"/>
              </a:rPr>
              <a:t>y</a:t>
            </a:r>
            <a:endParaRPr lang="en-US" sz="2400" dirty="0">
              <a:solidFill>
                <a:srgbClr val="D4D4D4"/>
              </a:solidFill>
              <a:latin typeface="Consolas" panose="020B0609020204030204" pitchFamily="49" charset="0"/>
            </a:endParaRPr>
          </a:p>
          <a:p>
            <a:r>
              <a:rPr lang="en-US" sz="2400" dirty="0">
                <a:solidFill>
                  <a:srgbClr val="D4D4D4"/>
                </a:solidFill>
                <a:latin typeface="Consolas" panose="020B0609020204030204" pitchFamily="49" charset="0"/>
              </a:rPr>
              <a:t>    </a:t>
            </a:r>
            <a:r>
              <a:rPr lang="en-US" sz="2400" dirty="0">
                <a:solidFill>
                  <a:srgbClr val="C8C8C8"/>
                </a:solidFill>
                <a:latin typeface="Consolas" panose="020B0609020204030204" pitchFamily="49" charset="0"/>
              </a:rPr>
              <a:t>print</a:t>
            </a:r>
            <a:r>
              <a:rPr lang="en-US" sz="2400" dirty="0">
                <a:solidFill>
                  <a:srgbClr val="D4D4D4"/>
                </a:solidFill>
                <a:latin typeface="Consolas" panose="020B0609020204030204" pitchFamily="49" charset="0"/>
              </a:rPr>
              <a:t>(</a:t>
            </a:r>
            <a:r>
              <a:rPr lang="en-US" sz="2400" dirty="0">
                <a:solidFill>
                  <a:srgbClr val="C8C8C8"/>
                </a:solidFill>
                <a:latin typeface="Consolas" panose="020B0609020204030204" pitchFamily="49" charset="0"/>
              </a:rPr>
              <a:t>y</a:t>
            </a:r>
            <a:r>
              <a:rPr lang="en-US" sz="2400" dirty="0">
                <a:solidFill>
                  <a:srgbClr val="D4D4D4"/>
                </a:solidFill>
                <a:latin typeface="Consolas" panose="020B0609020204030204" pitchFamily="49" charset="0"/>
              </a:rPr>
              <a:t> == </a:t>
            </a:r>
            <a:r>
              <a:rPr lang="en-US" sz="2400" dirty="0">
                <a:solidFill>
                  <a:srgbClr val="C8C8C8"/>
                </a:solidFill>
                <a:latin typeface="Consolas" panose="020B0609020204030204" pitchFamily="49" charset="0"/>
              </a:rPr>
              <a:t>y2</a:t>
            </a:r>
            <a:r>
              <a:rPr lang="en-US" sz="2400" dirty="0">
                <a:solidFill>
                  <a:srgbClr val="D4D4D4"/>
                </a:solidFill>
                <a:latin typeface="Consolas" panose="020B0609020204030204" pitchFamily="49" charset="0"/>
              </a:rPr>
              <a:t>)</a:t>
            </a:r>
          </a:p>
          <a:p>
            <a:r>
              <a:rPr lang="en-US" sz="2400" dirty="0">
                <a:solidFill>
                  <a:srgbClr val="D4D4D4"/>
                </a:solidFill>
                <a:latin typeface="Consolas" panose="020B0609020204030204" pitchFamily="49" charset="0"/>
              </a:rPr>
              <a:t>    </a:t>
            </a:r>
            <a:r>
              <a:rPr lang="en-US" sz="2400" dirty="0">
                <a:solidFill>
                  <a:srgbClr val="C8C8C8"/>
                </a:solidFill>
                <a:latin typeface="Consolas" panose="020B0609020204030204" pitchFamily="49" charset="0"/>
              </a:rPr>
              <a:t>print</a:t>
            </a:r>
            <a:r>
              <a:rPr lang="en-US" sz="2400" dirty="0">
                <a:solidFill>
                  <a:srgbClr val="D4D4D4"/>
                </a:solidFill>
                <a:latin typeface="Consolas" panose="020B0609020204030204" pitchFamily="49" charset="0"/>
              </a:rPr>
              <a:t>(</a:t>
            </a:r>
            <a:r>
              <a:rPr lang="en-US" sz="2400" dirty="0">
                <a:solidFill>
                  <a:srgbClr val="C8C8C8"/>
                </a:solidFill>
                <a:latin typeface="Consolas" panose="020B0609020204030204" pitchFamily="49" charset="0"/>
              </a:rPr>
              <a:t>y</a:t>
            </a:r>
            <a:r>
              <a:rPr lang="en-US" sz="2400" dirty="0">
                <a:solidFill>
                  <a:srgbClr val="D4D4D4"/>
                </a:solidFill>
                <a:latin typeface="Consolas" panose="020B0609020204030204" pitchFamily="49" charset="0"/>
              </a:rPr>
              <a:t> == </a:t>
            </a:r>
            <a:r>
              <a:rPr lang="en-US" sz="2400" dirty="0">
                <a:solidFill>
                  <a:srgbClr val="C8C8C8"/>
                </a:solidFill>
                <a:latin typeface="Consolas" panose="020B0609020204030204" pitchFamily="49" charset="0"/>
              </a:rPr>
              <a:t>x</a:t>
            </a:r>
            <a:r>
              <a:rPr lang="en-US" sz="2400" dirty="0">
                <a:solidFill>
                  <a:srgbClr val="D4D4D4"/>
                </a:solidFill>
                <a:latin typeface="Consolas" panose="020B0609020204030204" pitchFamily="49" charset="0"/>
              </a:rPr>
              <a:t>)</a:t>
            </a:r>
            <a:endParaRPr lang="en-US" sz="2400" b="0" dirty="0">
              <a:solidFill>
                <a:srgbClr val="D4D4D4"/>
              </a:solidFill>
              <a:effectLst/>
              <a:latin typeface="Consolas" panose="020B0609020204030204" pitchFamily="49" charset="0"/>
            </a:endParaRPr>
          </a:p>
        </p:txBody>
      </p:sp>
      <p:pic>
        <p:nvPicPr>
          <p:cNvPr id="5" name="Picture 4"/>
          <p:cNvPicPr>
            <a:picLocks noChangeAspect="1"/>
          </p:cNvPicPr>
          <p:nvPr/>
        </p:nvPicPr>
        <p:blipFill>
          <a:blip r:embed="rId2"/>
          <a:stretch>
            <a:fillRect/>
          </a:stretch>
        </p:blipFill>
        <p:spPr>
          <a:xfrm>
            <a:off x="9789062" y="3669302"/>
            <a:ext cx="2048161" cy="1371791"/>
          </a:xfrm>
          <a:prstGeom prst="rect">
            <a:avLst/>
          </a:prstGeom>
        </p:spPr>
      </p:pic>
    </p:spTree>
    <p:extLst>
      <p:ext uri="{BB962C8B-B14F-4D97-AF65-F5344CB8AC3E}">
        <p14:creationId xmlns:p14="http://schemas.microsoft.com/office/powerpoint/2010/main" val="25724322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p:cNvSpPr/>
          <p:nvPr/>
        </p:nvSpPr>
        <p:spPr>
          <a:xfrm>
            <a:off x="2544187" y="2802409"/>
            <a:ext cx="6980067" cy="1200329"/>
          </a:xfrm>
          <a:prstGeom prst="rect">
            <a:avLst/>
          </a:prstGeom>
          <a:ln>
            <a:solidFill>
              <a:schemeClr val="bg1"/>
            </a:solidFill>
          </a:ln>
        </p:spPr>
        <p:txBody>
          <a:bodyPr wrap="square">
            <a:spAutoFit/>
          </a:bodyPr>
          <a:lstStyle/>
          <a:p>
            <a:pPr algn="ctr"/>
            <a:r>
              <a:rPr lang="en-US" sz="2400" dirty="0">
                <a:solidFill>
                  <a:srgbClr val="D4D4D4"/>
                </a:solidFill>
                <a:latin typeface="Consolas" panose="020B0609020204030204" pitchFamily="49" charset="0"/>
              </a:rPr>
              <a:t/>
            </a:r>
            <a:br>
              <a:rPr lang="en-US" sz="2400" dirty="0">
                <a:solidFill>
                  <a:srgbClr val="D4D4D4"/>
                </a:solidFill>
                <a:latin typeface="Consolas" panose="020B0609020204030204" pitchFamily="49" charset="0"/>
              </a:rPr>
            </a:br>
            <a:r>
              <a:rPr lang="en-US" sz="2400" dirty="0">
                <a:solidFill>
                  <a:srgbClr val="569CD6"/>
                </a:solidFill>
                <a:latin typeface="Consolas" panose="020B0609020204030204" pitchFamily="49" charset="0"/>
              </a:rPr>
              <a:t>if</a:t>
            </a:r>
            <a:r>
              <a:rPr lang="en-US" sz="2400" dirty="0">
                <a:solidFill>
                  <a:srgbClr val="D4D4D4"/>
                </a:solidFill>
                <a:latin typeface="Consolas" panose="020B0609020204030204" pitchFamily="49" charset="0"/>
              </a:rPr>
              <a:t> </a:t>
            </a:r>
            <a:r>
              <a:rPr lang="en-US" sz="2400" dirty="0">
                <a:solidFill>
                  <a:srgbClr val="C8C8C8"/>
                </a:solidFill>
                <a:latin typeface="Consolas" panose="020B0609020204030204" pitchFamily="49" charset="0"/>
              </a:rPr>
              <a:t>__name__</a:t>
            </a:r>
            <a:r>
              <a:rPr lang="en-US" sz="2400" dirty="0">
                <a:solidFill>
                  <a:srgbClr val="D4D4D4"/>
                </a:solidFill>
                <a:latin typeface="Consolas" panose="020B0609020204030204" pitchFamily="49" charset="0"/>
              </a:rPr>
              <a:t> == </a:t>
            </a:r>
            <a:r>
              <a:rPr lang="en-US" sz="2400" dirty="0">
                <a:solidFill>
                  <a:srgbClr val="CE9178"/>
                </a:solidFill>
                <a:latin typeface="Consolas" panose="020B0609020204030204" pitchFamily="49" charset="0"/>
              </a:rPr>
              <a:t>"__main__"</a:t>
            </a:r>
            <a:r>
              <a:rPr lang="en-US" sz="2400" dirty="0">
                <a:solidFill>
                  <a:srgbClr val="D4D4D4"/>
                </a:solidFill>
                <a:latin typeface="Consolas" panose="020B0609020204030204" pitchFamily="49" charset="0"/>
              </a:rPr>
              <a:t>:</a:t>
            </a:r>
          </a:p>
          <a:p>
            <a:pPr algn="ctr"/>
            <a:r>
              <a:rPr lang="en-US" sz="2400" dirty="0">
                <a:solidFill>
                  <a:srgbClr val="D4D4D4"/>
                </a:solidFill>
                <a:latin typeface="Consolas" panose="020B0609020204030204" pitchFamily="49" charset="0"/>
              </a:rPr>
              <a:t>   </a:t>
            </a:r>
            <a:endParaRPr lang="en-US" sz="2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733514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84589" y="2866963"/>
            <a:ext cx="6040436" cy="523220"/>
          </a:xfrm>
          <a:prstGeom prst="rect">
            <a:avLst/>
          </a:prstGeom>
        </p:spPr>
        <p:txBody>
          <a:bodyPr wrap="none">
            <a:spAutoFit/>
          </a:bodyPr>
          <a:lstStyle/>
          <a:p>
            <a:r>
              <a:rPr lang="fa-IR" sz="2800" dirty="0" smtClean="0">
                <a:latin typeface="+mj-lt"/>
              </a:rPr>
              <a:t>در اسلاید قبل دو نمونه متفاوت ایجاد نمودیم</a:t>
            </a:r>
            <a:endParaRPr lang="en-US" sz="2800" i="0" dirty="0">
              <a:effectLst/>
              <a:latin typeface="+mj-lt"/>
            </a:endParaRPr>
          </a:p>
        </p:txBody>
      </p:sp>
      <p:sp>
        <p:nvSpPr>
          <p:cNvPr id="3" name="Rectangle 2"/>
          <p:cNvSpPr/>
          <p:nvPr/>
        </p:nvSpPr>
        <p:spPr>
          <a:xfrm>
            <a:off x="5110370" y="3390183"/>
            <a:ext cx="1903085" cy="523220"/>
          </a:xfrm>
          <a:prstGeom prst="rect">
            <a:avLst/>
          </a:prstGeom>
        </p:spPr>
        <p:txBody>
          <a:bodyPr wrap="none">
            <a:spAutoFit/>
          </a:bodyPr>
          <a:lstStyle/>
          <a:p>
            <a:r>
              <a:rPr lang="en-US" sz="2800" dirty="0" smtClean="0">
                <a:latin typeface="+mj-lt"/>
              </a:rPr>
              <a:t>instance</a:t>
            </a:r>
            <a:endParaRPr lang="en-US" sz="2800" i="0" dirty="0">
              <a:effectLst/>
              <a:latin typeface="+mj-lt"/>
            </a:endParaRPr>
          </a:p>
        </p:txBody>
      </p:sp>
    </p:spTree>
    <p:extLst>
      <p:ext uri="{BB962C8B-B14F-4D97-AF65-F5344CB8AC3E}">
        <p14:creationId xmlns:p14="http://schemas.microsoft.com/office/powerpoint/2010/main" val="13931296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24049" y="1021080"/>
            <a:ext cx="9144000" cy="1255136"/>
          </a:xfrm>
        </p:spPr>
        <p:txBody>
          <a:bodyPr/>
          <a:lstStyle/>
          <a:p>
            <a:r>
              <a:rPr lang="en-US" dirty="0" smtClean="0"/>
              <a:t>OOP</a:t>
            </a:r>
            <a:endParaRPr lang="en-US" dirty="0"/>
          </a:p>
        </p:txBody>
      </p:sp>
      <p:sp>
        <p:nvSpPr>
          <p:cNvPr id="5" name="Title 1"/>
          <p:cNvSpPr txBox="1">
            <a:spLocks/>
          </p:cNvSpPr>
          <p:nvPr/>
        </p:nvSpPr>
        <p:spPr>
          <a:xfrm>
            <a:off x="1224049" y="2442471"/>
            <a:ext cx="10300161" cy="125513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rtl="1"/>
            <a:r>
              <a:rPr lang="fa-IR" sz="2800" dirty="0" smtClean="0"/>
              <a:t>پارادایم برنامه‌نویسی بر پایه </a:t>
            </a:r>
            <a:r>
              <a:rPr lang="en-US" sz="2800" dirty="0" smtClean="0"/>
              <a:t>object</a:t>
            </a:r>
            <a:r>
              <a:rPr lang="fa-IR" sz="2800" dirty="0" smtClean="0"/>
              <a:t> که در آن اشیا داده+کد دارند.</a:t>
            </a:r>
            <a:endParaRPr lang="en-US" sz="2800" dirty="0"/>
          </a:p>
        </p:txBody>
      </p:sp>
    </p:spTree>
    <p:extLst>
      <p:ext uri="{BB962C8B-B14F-4D97-AF65-F5344CB8AC3E}">
        <p14:creationId xmlns:p14="http://schemas.microsoft.com/office/powerpoint/2010/main" val="25627031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08308" y="2343743"/>
            <a:ext cx="5554726" cy="523220"/>
          </a:xfrm>
          <a:prstGeom prst="rect">
            <a:avLst/>
          </a:prstGeom>
        </p:spPr>
        <p:txBody>
          <a:bodyPr wrap="none">
            <a:spAutoFit/>
          </a:bodyPr>
          <a:lstStyle/>
          <a:p>
            <a:r>
              <a:rPr lang="en-US" sz="2800" dirty="0">
                <a:solidFill>
                  <a:srgbClr val="000000"/>
                </a:solidFill>
                <a:latin typeface="+mj-lt"/>
              </a:rPr>
              <a:t>properties and attributes</a:t>
            </a:r>
            <a:endParaRPr lang="en-US" sz="2800" dirty="0">
              <a:latin typeface="+mj-lt"/>
            </a:endParaRPr>
          </a:p>
        </p:txBody>
      </p:sp>
      <p:sp>
        <p:nvSpPr>
          <p:cNvPr id="3" name="Rectangle 2"/>
          <p:cNvSpPr/>
          <p:nvPr/>
        </p:nvSpPr>
        <p:spPr>
          <a:xfrm>
            <a:off x="3859741" y="2866963"/>
            <a:ext cx="4451860" cy="523220"/>
          </a:xfrm>
          <a:prstGeom prst="rect">
            <a:avLst/>
          </a:prstGeom>
        </p:spPr>
        <p:txBody>
          <a:bodyPr wrap="none">
            <a:spAutoFit/>
          </a:bodyPr>
          <a:lstStyle/>
          <a:p>
            <a:r>
              <a:rPr lang="fa-IR" sz="2800" dirty="0" smtClean="0">
                <a:solidFill>
                  <a:srgbClr val="000000"/>
                </a:solidFill>
                <a:latin typeface="+mj-lt"/>
              </a:rPr>
              <a:t>در پایتون دو چیز متفاوت هستند</a:t>
            </a:r>
            <a:endParaRPr lang="en-US" sz="2800" dirty="0">
              <a:latin typeface="+mj-lt"/>
            </a:endParaRPr>
          </a:p>
        </p:txBody>
      </p:sp>
      <p:sp>
        <p:nvSpPr>
          <p:cNvPr id="4" name="Rectangle 3"/>
          <p:cNvSpPr/>
          <p:nvPr/>
        </p:nvSpPr>
        <p:spPr>
          <a:xfrm>
            <a:off x="4318202" y="6062484"/>
            <a:ext cx="7608173" cy="523220"/>
          </a:xfrm>
          <a:prstGeom prst="rect">
            <a:avLst/>
          </a:prstGeom>
        </p:spPr>
        <p:txBody>
          <a:bodyPr wrap="none">
            <a:spAutoFit/>
          </a:bodyPr>
          <a:lstStyle/>
          <a:p>
            <a:pPr algn="r" rtl="1"/>
            <a:r>
              <a:rPr lang="en-US" sz="2800" dirty="0" smtClean="0">
                <a:solidFill>
                  <a:schemeClr val="accent2"/>
                </a:solidFill>
                <a:latin typeface="+mj-lt"/>
              </a:rPr>
              <a:t>property</a:t>
            </a:r>
            <a:r>
              <a:rPr lang="fa-IR" sz="2800" dirty="0" smtClean="0">
                <a:solidFill>
                  <a:schemeClr val="accent2"/>
                </a:solidFill>
                <a:latin typeface="+mj-lt"/>
              </a:rPr>
              <a:t> </a:t>
            </a:r>
            <a:r>
              <a:rPr lang="en-US" sz="2800" dirty="0" smtClean="0">
                <a:solidFill>
                  <a:schemeClr val="accent2"/>
                </a:solidFill>
                <a:latin typeface="+mj-lt"/>
              </a:rPr>
              <a:t>&lt;--</a:t>
            </a:r>
            <a:r>
              <a:rPr lang="fa-IR" sz="2800" dirty="0" smtClean="0">
                <a:solidFill>
                  <a:schemeClr val="accent2"/>
                </a:solidFill>
                <a:latin typeface="+mj-lt"/>
              </a:rPr>
              <a:t> </a:t>
            </a:r>
            <a:r>
              <a:rPr lang="en-US" sz="2800" dirty="0" smtClean="0">
                <a:solidFill>
                  <a:schemeClr val="accent2"/>
                </a:solidFill>
                <a:latin typeface="+mj-lt"/>
              </a:rPr>
              <a:t> </a:t>
            </a:r>
            <a:r>
              <a:rPr lang="fa-IR" sz="2800" dirty="0" smtClean="0">
                <a:solidFill>
                  <a:schemeClr val="accent2"/>
                </a:solidFill>
                <a:latin typeface="+mj-lt"/>
              </a:rPr>
              <a:t>متدی که مانند </a:t>
            </a:r>
            <a:r>
              <a:rPr lang="en-US" sz="2800" dirty="0" smtClean="0">
                <a:solidFill>
                  <a:schemeClr val="accent2"/>
                </a:solidFill>
                <a:latin typeface="+mj-lt"/>
              </a:rPr>
              <a:t>attr</a:t>
            </a:r>
            <a:r>
              <a:rPr lang="fa-IR" sz="2800" dirty="0" smtClean="0">
                <a:solidFill>
                  <a:schemeClr val="accent2"/>
                </a:solidFill>
                <a:latin typeface="+mj-lt"/>
              </a:rPr>
              <a:t> اجرا می‌شود</a:t>
            </a:r>
            <a:endParaRPr lang="en-US" sz="2800" dirty="0">
              <a:solidFill>
                <a:schemeClr val="accent2"/>
              </a:solidFill>
              <a:latin typeface="+mj-lt"/>
            </a:endParaRPr>
          </a:p>
        </p:txBody>
      </p:sp>
    </p:spTree>
    <p:extLst>
      <p:ext uri="{BB962C8B-B14F-4D97-AF65-F5344CB8AC3E}">
        <p14:creationId xmlns:p14="http://schemas.microsoft.com/office/powerpoint/2010/main" val="18365987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22926" y="2563436"/>
            <a:ext cx="3070071" cy="523220"/>
          </a:xfrm>
          <a:prstGeom prst="rect">
            <a:avLst/>
          </a:prstGeom>
        </p:spPr>
        <p:txBody>
          <a:bodyPr wrap="none">
            <a:spAutoFit/>
          </a:bodyPr>
          <a:lstStyle/>
          <a:p>
            <a:r>
              <a:rPr lang="en-US" sz="2800" dirty="0" smtClean="0">
                <a:solidFill>
                  <a:srgbClr val="000000"/>
                </a:solidFill>
                <a:latin typeface="+mj-lt"/>
              </a:rPr>
              <a:t>attributes</a:t>
            </a:r>
            <a:r>
              <a:rPr lang="fa-IR" sz="2800" dirty="0" smtClean="0">
                <a:solidFill>
                  <a:srgbClr val="000000"/>
                </a:solidFill>
                <a:latin typeface="+mj-lt"/>
              </a:rPr>
              <a:t>ایجاد </a:t>
            </a:r>
            <a:endParaRPr lang="en-US" sz="2800" dirty="0">
              <a:latin typeface="+mj-lt"/>
            </a:endParaRPr>
          </a:p>
        </p:txBody>
      </p:sp>
      <p:sp>
        <p:nvSpPr>
          <p:cNvPr id="3" name="Rectangle 2"/>
          <p:cNvSpPr/>
          <p:nvPr/>
        </p:nvSpPr>
        <p:spPr>
          <a:xfrm>
            <a:off x="5057526" y="3188256"/>
            <a:ext cx="2000869" cy="523220"/>
          </a:xfrm>
          <a:prstGeom prst="rect">
            <a:avLst/>
          </a:prstGeom>
        </p:spPr>
        <p:txBody>
          <a:bodyPr wrap="none">
            <a:spAutoFit/>
          </a:bodyPr>
          <a:lstStyle/>
          <a:p>
            <a:r>
              <a:rPr lang="fa-IR" sz="2800" dirty="0" smtClean="0">
                <a:solidFill>
                  <a:srgbClr val="000000"/>
                </a:solidFill>
                <a:latin typeface="+mj-lt"/>
              </a:rPr>
              <a:t>به صورت پویا</a:t>
            </a:r>
            <a:endParaRPr lang="en-US" sz="2800" dirty="0">
              <a:latin typeface="+mj-lt"/>
            </a:endParaRPr>
          </a:p>
        </p:txBody>
      </p:sp>
    </p:spTree>
    <p:extLst>
      <p:ext uri="{BB962C8B-B14F-4D97-AF65-F5344CB8AC3E}">
        <p14:creationId xmlns:p14="http://schemas.microsoft.com/office/powerpoint/2010/main" val="6643265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p:cNvSpPr/>
          <p:nvPr/>
        </p:nvSpPr>
        <p:spPr>
          <a:xfrm>
            <a:off x="1132115" y="1207425"/>
            <a:ext cx="6096000" cy="4524315"/>
          </a:xfrm>
          <a:prstGeom prst="rect">
            <a:avLst/>
          </a:prstGeom>
        </p:spPr>
        <p:txBody>
          <a:bodyPr>
            <a:spAutoFit/>
          </a:bodyPr>
          <a:lstStyle/>
          <a:p>
            <a:r>
              <a:rPr lang="en-US" sz="3200" dirty="0">
                <a:solidFill>
                  <a:srgbClr val="569CD6"/>
                </a:solidFill>
                <a:latin typeface="Consolas" panose="020B0609020204030204" pitchFamily="49" charset="0"/>
              </a:rPr>
              <a:t>class</a:t>
            </a:r>
            <a:r>
              <a:rPr lang="en-US" sz="3200" dirty="0">
                <a:solidFill>
                  <a:srgbClr val="D4D4D4"/>
                </a:solidFill>
                <a:latin typeface="Consolas" panose="020B0609020204030204" pitchFamily="49" charset="0"/>
              </a:rPr>
              <a:t> </a:t>
            </a:r>
            <a:r>
              <a:rPr lang="en-US" sz="3200" dirty="0">
                <a:solidFill>
                  <a:srgbClr val="4EC9B0"/>
                </a:solidFill>
                <a:latin typeface="Consolas" panose="020B0609020204030204" pitchFamily="49" charset="0"/>
              </a:rPr>
              <a:t>Robot</a:t>
            </a:r>
            <a:r>
              <a:rPr lang="en-US" sz="3200" dirty="0">
                <a:solidFill>
                  <a:srgbClr val="D4D4D4"/>
                </a:solidFill>
                <a:latin typeface="Consolas" panose="020B0609020204030204" pitchFamily="49" charset="0"/>
              </a:rPr>
              <a:t>:</a:t>
            </a:r>
          </a:p>
          <a:p>
            <a:r>
              <a:rPr lang="en-US" sz="3200" dirty="0">
                <a:solidFill>
                  <a:srgbClr val="D4D4D4"/>
                </a:solidFill>
                <a:latin typeface="Consolas" panose="020B0609020204030204" pitchFamily="49" charset="0"/>
              </a:rPr>
              <a:t>    </a:t>
            </a:r>
            <a:r>
              <a:rPr lang="en-US" sz="3200" dirty="0">
                <a:solidFill>
                  <a:srgbClr val="569CD6"/>
                </a:solidFill>
                <a:latin typeface="Consolas" panose="020B0609020204030204" pitchFamily="49" charset="0"/>
              </a:rPr>
              <a:t>pass</a:t>
            </a:r>
            <a:endParaRPr lang="en-US" sz="3200" dirty="0">
              <a:solidFill>
                <a:srgbClr val="D4D4D4"/>
              </a:solidFill>
              <a:latin typeface="Consolas" panose="020B0609020204030204" pitchFamily="49" charset="0"/>
            </a:endParaRPr>
          </a:p>
          <a:p>
            <a:r>
              <a:rPr lang="en-US" sz="3200" dirty="0">
                <a:solidFill>
                  <a:srgbClr val="C8C8C8"/>
                </a:solidFill>
                <a:latin typeface="Consolas" panose="020B0609020204030204" pitchFamily="49" charset="0"/>
              </a:rPr>
              <a:t>x</a:t>
            </a:r>
            <a:r>
              <a:rPr lang="en-US" sz="3200" dirty="0">
                <a:solidFill>
                  <a:srgbClr val="D4D4D4"/>
                </a:solidFill>
                <a:latin typeface="Consolas" panose="020B0609020204030204" pitchFamily="49" charset="0"/>
              </a:rPr>
              <a:t> = </a:t>
            </a:r>
            <a:r>
              <a:rPr lang="en-US" sz="3200" dirty="0">
                <a:solidFill>
                  <a:srgbClr val="4EC9B0"/>
                </a:solidFill>
                <a:latin typeface="Consolas" panose="020B0609020204030204" pitchFamily="49" charset="0"/>
              </a:rPr>
              <a:t>Robot</a:t>
            </a:r>
            <a:r>
              <a:rPr lang="en-US" sz="3200" dirty="0">
                <a:solidFill>
                  <a:srgbClr val="D4D4D4"/>
                </a:solidFill>
                <a:latin typeface="Consolas" panose="020B0609020204030204" pitchFamily="49" charset="0"/>
              </a:rPr>
              <a:t>()</a:t>
            </a:r>
          </a:p>
          <a:p>
            <a:r>
              <a:rPr lang="en-US" sz="3200" dirty="0">
                <a:solidFill>
                  <a:srgbClr val="C8C8C8"/>
                </a:solidFill>
                <a:latin typeface="Consolas" panose="020B0609020204030204" pitchFamily="49" charset="0"/>
              </a:rPr>
              <a:t>y</a:t>
            </a:r>
            <a:r>
              <a:rPr lang="en-US" sz="3200" dirty="0">
                <a:solidFill>
                  <a:srgbClr val="D4D4D4"/>
                </a:solidFill>
                <a:latin typeface="Consolas" panose="020B0609020204030204" pitchFamily="49" charset="0"/>
              </a:rPr>
              <a:t> = </a:t>
            </a:r>
            <a:r>
              <a:rPr lang="en-US" sz="3200" dirty="0">
                <a:solidFill>
                  <a:srgbClr val="4EC9B0"/>
                </a:solidFill>
                <a:latin typeface="Consolas" panose="020B0609020204030204" pitchFamily="49" charset="0"/>
              </a:rPr>
              <a:t>Robot</a:t>
            </a:r>
            <a:r>
              <a:rPr lang="en-US" sz="3200" dirty="0">
                <a:solidFill>
                  <a:srgbClr val="D4D4D4"/>
                </a:solidFill>
                <a:latin typeface="Consolas" panose="020B0609020204030204" pitchFamily="49" charset="0"/>
              </a:rPr>
              <a:t>()</a:t>
            </a:r>
          </a:p>
          <a:p>
            <a:r>
              <a:rPr lang="en-US" sz="3200" dirty="0">
                <a:solidFill>
                  <a:srgbClr val="C8C8C8"/>
                </a:solidFill>
                <a:latin typeface="Consolas" panose="020B0609020204030204" pitchFamily="49" charset="0"/>
              </a:rPr>
              <a:t>x</a:t>
            </a:r>
            <a:r>
              <a:rPr lang="en-US" sz="3200" dirty="0">
                <a:solidFill>
                  <a:srgbClr val="D4D4D4"/>
                </a:solidFill>
                <a:latin typeface="Consolas" panose="020B0609020204030204" pitchFamily="49" charset="0"/>
              </a:rPr>
              <a:t>.name = </a:t>
            </a:r>
            <a:r>
              <a:rPr lang="en-US" sz="3200" dirty="0">
                <a:solidFill>
                  <a:srgbClr val="CE9178"/>
                </a:solidFill>
                <a:latin typeface="Consolas" panose="020B0609020204030204" pitchFamily="49" charset="0"/>
              </a:rPr>
              <a:t>"Marvin"</a:t>
            </a:r>
            <a:endParaRPr lang="en-US" sz="3200" dirty="0">
              <a:solidFill>
                <a:srgbClr val="D4D4D4"/>
              </a:solidFill>
              <a:latin typeface="Consolas" panose="020B0609020204030204" pitchFamily="49" charset="0"/>
            </a:endParaRPr>
          </a:p>
          <a:p>
            <a:r>
              <a:rPr lang="en-US" sz="3200" dirty="0">
                <a:solidFill>
                  <a:srgbClr val="C8C8C8"/>
                </a:solidFill>
                <a:latin typeface="Consolas" panose="020B0609020204030204" pitchFamily="49" charset="0"/>
              </a:rPr>
              <a:t>x</a:t>
            </a:r>
            <a:r>
              <a:rPr lang="en-US" sz="3200" dirty="0">
                <a:solidFill>
                  <a:srgbClr val="D4D4D4"/>
                </a:solidFill>
                <a:latin typeface="Consolas" panose="020B0609020204030204" pitchFamily="49" charset="0"/>
              </a:rPr>
              <a:t>.build_year = </a:t>
            </a:r>
            <a:r>
              <a:rPr lang="en-US" sz="3200" dirty="0">
                <a:solidFill>
                  <a:srgbClr val="CE9178"/>
                </a:solidFill>
                <a:latin typeface="Consolas" panose="020B0609020204030204" pitchFamily="49" charset="0"/>
              </a:rPr>
              <a:t>"1979"</a:t>
            </a:r>
            <a:endParaRPr lang="en-US" sz="3200" dirty="0">
              <a:solidFill>
                <a:srgbClr val="D4D4D4"/>
              </a:solidFill>
              <a:latin typeface="Consolas" panose="020B0609020204030204" pitchFamily="49" charset="0"/>
            </a:endParaRPr>
          </a:p>
          <a:p>
            <a:r>
              <a:rPr lang="en-US" sz="3200" dirty="0">
                <a:solidFill>
                  <a:srgbClr val="C8C8C8"/>
                </a:solidFill>
                <a:latin typeface="Consolas" panose="020B0609020204030204" pitchFamily="49" charset="0"/>
              </a:rPr>
              <a:t>y</a:t>
            </a:r>
            <a:r>
              <a:rPr lang="en-US" sz="3200" dirty="0">
                <a:solidFill>
                  <a:srgbClr val="D4D4D4"/>
                </a:solidFill>
                <a:latin typeface="Consolas" panose="020B0609020204030204" pitchFamily="49" charset="0"/>
              </a:rPr>
              <a:t>.name = </a:t>
            </a:r>
            <a:r>
              <a:rPr lang="en-US" sz="3200" dirty="0">
                <a:solidFill>
                  <a:srgbClr val="CE9178"/>
                </a:solidFill>
                <a:latin typeface="Consolas" panose="020B0609020204030204" pitchFamily="49" charset="0"/>
              </a:rPr>
              <a:t>"Caliban"</a:t>
            </a:r>
            <a:endParaRPr lang="en-US" sz="3200" dirty="0">
              <a:solidFill>
                <a:srgbClr val="D4D4D4"/>
              </a:solidFill>
              <a:latin typeface="Consolas" panose="020B0609020204030204" pitchFamily="49" charset="0"/>
            </a:endParaRPr>
          </a:p>
          <a:p>
            <a:r>
              <a:rPr lang="en-US" sz="3200" dirty="0">
                <a:solidFill>
                  <a:srgbClr val="C8C8C8"/>
                </a:solidFill>
                <a:latin typeface="Consolas" panose="020B0609020204030204" pitchFamily="49" charset="0"/>
              </a:rPr>
              <a:t>y</a:t>
            </a:r>
            <a:r>
              <a:rPr lang="en-US" sz="3200" dirty="0">
                <a:solidFill>
                  <a:srgbClr val="D4D4D4"/>
                </a:solidFill>
                <a:latin typeface="Consolas" panose="020B0609020204030204" pitchFamily="49" charset="0"/>
              </a:rPr>
              <a:t>.build_year = </a:t>
            </a:r>
            <a:r>
              <a:rPr lang="en-US" sz="3200" dirty="0">
                <a:solidFill>
                  <a:srgbClr val="CE9178"/>
                </a:solidFill>
                <a:latin typeface="Consolas" panose="020B0609020204030204" pitchFamily="49" charset="0"/>
              </a:rPr>
              <a:t>"1993"</a:t>
            </a:r>
            <a:endParaRPr lang="en-US" sz="3200" dirty="0">
              <a:solidFill>
                <a:srgbClr val="D4D4D4"/>
              </a:solidFill>
              <a:latin typeface="Consolas" panose="020B0609020204030204" pitchFamily="49" charset="0"/>
            </a:endParaRPr>
          </a:p>
          <a:p>
            <a:r>
              <a:rPr lang="en-US" sz="3200" dirty="0">
                <a:solidFill>
                  <a:srgbClr val="C8C8C8"/>
                </a:solidFill>
                <a:latin typeface="Consolas" panose="020B0609020204030204" pitchFamily="49" charset="0"/>
              </a:rPr>
              <a:t>print</a:t>
            </a:r>
            <a:r>
              <a:rPr lang="en-US" sz="3200" dirty="0">
                <a:solidFill>
                  <a:srgbClr val="D4D4D4"/>
                </a:solidFill>
                <a:latin typeface="Consolas" panose="020B0609020204030204" pitchFamily="49" charset="0"/>
              </a:rPr>
              <a:t>(</a:t>
            </a:r>
            <a:r>
              <a:rPr lang="en-US" sz="3200" dirty="0">
                <a:solidFill>
                  <a:srgbClr val="C8C8C8"/>
                </a:solidFill>
                <a:latin typeface="Consolas" panose="020B0609020204030204" pitchFamily="49" charset="0"/>
              </a:rPr>
              <a:t>x</a:t>
            </a:r>
            <a:r>
              <a:rPr lang="en-US" sz="3200" dirty="0">
                <a:solidFill>
                  <a:srgbClr val="D4D4D4"/>
                </a:solidFill>
                <a:latin typeface="Consolas" panose="020B0609020204030204" pitchFamily="49" charset="0"/>
              </a:rPr>
              <a:t>.name)</a:t>
            </a:r>
            <a:endParaRPr lang="en-US" sz="3200" b="0" dirty="0">
              <a:solidFill>
                <a:srgbClr val="D4D4D4"/>
              </a:solidFill>
              <a:effectLst/>
              <a:latin typeface="Consolas" panose="020B0609020204030204" pitchFamily="49" charset="0"/>
            </a:endParaRPr>
          </a:p>
        </p:txBody>
      </p:sp>
      <p:pic>
        <p:nvPicPr>
          <p:cNvPr id="5" name="Picture 4"/>
          <p:cNvPicPr>
            <a:picLocks noChangeAspect="1"/>
          </p:cNvPicPr>
          <p:nvPr/>
        </p:nvPicPr>
        <p:blipFill rotWithShape="1">
          <a:blip r:embed="rId2"/>
          <a:srcRect r="4672"/>
          <a:stretch/>
        </p:blipFill>
        <p:spPr>
          <a:xfrm>
            <a:off x="8053686" y="2981013"/>
            <a:ext cx="3383572" cy="1344243"/>
          </a:xfrm>
          <a:prstGeom prst="rect">
            <a:avLst/>
          </a:prstGeom>
        </p:spPr>
      </p:pic>
      <p:pic>
        <p:nvPicPr>
          <p:cNvPr id="6" name="Picture 5"/>
          <p:cNvPicPr>
            <a:picLocks noChangeAspect="1"/>
          </p:cNvPicPr>
          <p:nvPr/>
        </p:nvPicPr>
        <p:blipFill rotWithShape="1">
          <a:blip r:embed="rId3"/>
          <a:srcRect r="13127"/>
          <a:stretch/>
        </p:blipFill>
        <p:spPr>
          <a:xfrm>
            <a:off x="8053685" y="4735875"/>
            <a:ext cx="3383572" cy="1693954"/>
          </a:xfrm>
          <a:prstGeom prst="rect">
            <a:avLst/>
          </a:prstGeom>
        </p:spPr>
      </p:pic>
    </p:spTree>
    <p:extLst>
      <p:ext uri="{BB962C8B-B14F-4D97-AF65-F5344CB8AC3E}">
        <p14:creationId xmlns:p14="http://schemas.microsoft.com/office/powerpoint/2010/main" val="22699347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98612" y="918419"/>
            <a:ext cx="2890535" cy="769441"/>
          </a:xfrm>
          <a:prstGeom prst="rect">
            <a:avLst/>
          </a:prstGeom>
        </p:spPr>
        <p:txBody>
          <a:bodyPr wrap="none">
            <a:spAutoFit/>
          </a:bodyPr>
          <a:lstStyle/>
          <a:p>
            <a:r>
              <a:rPr lang="en-US" sz="4400" dirty="0">
                <a:solidFill>
                  <a:srgbClr val="000000"/>
                </a:solidFill>
                <a:latin typeface="+mj-lt"/>
              </a:rPr>
              <a:t>__dict__</a:t>
            </a:r>
            <a:endParaRPr lang="en-US" sz="4400" dirty="0">
              <a:latin typeface="+mj-lt"/>
            </a:endParaRPr>
          </a:p>
        </p:txBody>
      </p:sp>
      <p:sp>
        <p:nvSpPr>
          <p:cNvPr id="3" name="Rectangle 2"/>
          <p:cNvSpPr/>
          <p:nvPr/>
        </p:nvSpPr>
        <p:spPr>
          <a:xfrm>
            <a:off x="1971051" y="2354610"/>
            <a:ext cx="8145656" cy="1077218"/>
          </a:xfrm>
          <a:prstGeom prst="rect">
            <a:avLst/>
          </a:prstGeom>
        </p:spPr>
        <p:txBody>
          <a:bodyPr wrap="square">
            <a:spAutoFit/>
          </a:bodyPr>
          <a:lstStyle/>
          <a:p>
            <a:pPr algn="ctr" rtl="1"/>
            <a:r>
              <a:rPr lang="fa-IR" sz="3200" dirty="0" smtClean="0">
                <a:solidFill>
                  <a:srgbClr val="000000"/>
                </a:solidFill>
                <a:latin typeface="+mj-lt"/>
              </a:rPr>
              <a:t>نمونه‌ها دیکشنری دارند که </a:t>
            </a:r>
            <a:r>
              <a:rPr lang="en-US" sz="3200" dirty="0" smtClean="0">
                <a:solidFill>
                  <a:srgbClr val="000000"/>
                </a:solidFill>
                <a:latin typeface="+mj-lt"/>
              </a:rPr>
              <a:t>attribute</a:t>
            </a:r>
            <a:r>
              <a:rPr lang="fa-IR" sz="3200" dirty="0" smtClean="0">
                <a:solidFill>
                  <a:srgbClr val="000000"/>
                </a:solidFill>
                <a:latin typeface="+mj-lt"/>
              </a:rPr>
              <a:t>ها را در خود ذخیره می‌کنند</a:t>
            </a:r>
            <a:endParaRPr lang="en-US" sz="3200" dirty="0">
              <a:latin typeface="+mj-lt"/>
            </a:endParaRPr>
          </a:p>
        </p:txBody>
      </p:sp>
    </p:spTree>
    <p:extLst>
      <p:ext uri="{BB962C8B-B14F-4D97-AF65-F5344CB8AC3E}">
        <p14:creationId xmlns:p14="http://schemas.microsoft.com/office/powerpoint/2010/main" val="1416289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54369" y="1085850"/>
            <a:ext cx="6727691" cy="1962243"/>
          </a:xfrm>
          <a:prstGeom prst="rect">
            <a:avLst/>
          </a:prstGeom>
        </p:spPr>
      </p:pic>
      <p:pic>
        <p:nvPicPr>
          <p:cNvPr id="3" name="Picture 2"/>
          <p:cNvPicPr>
            <a:picLocks noChangeAspect="1"/>
          </p:cNvPicPr>
          <p:nvPr/>
        </p:nvPicPr>
        <p:blipFill>
          <a:blip r:embed="rId3"/>
          <a:stretch>
            <a:fillRect/>
          </a:stretch>
        </p:blipFill>
        <p:spPr>
          <a:xfrm>
            <a:off x="2207078" y="3600450"/>
            <a:ext cx="6874982" cy="2105130"/>
          </a:xfrm>
          <a:prstGeom prst="rect">
            <a:avLst/>
          </a:prstGeom>
        </p:spPr>
      </p:pic>
    </p:spTree>
    <p:extLst>
      <p:ext uri="{BB962C8B-B14F-4D97-AF65-F5344CB8AC3E}">
        <p14:creationId xmlns:p14="http://schemas.microsoft.com/office/powerpoint/2010/main" val="2201728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713144" y="367784"/>
            <a:ext cx="3826689" cy="584775"/>
          </a:xfrm>
          <a:prstGeom prst="rect">
            <a:avLst/>
          </a:prstGeom>
        </p:spPr>
        <p:txBody>
          <a:bodyPr wrap="none">
            <a:spAutoFit/>
          </a:bodyPr>
          <a:lstStyle/>
          <a:p>
            <a:r>
              <a:rPr lang="fa-IR" sz="3200" dirty="0" smtClean="0">
                <a:solidFill>
                  <a:srgbClr val="000000"/>
                </a:solidFill>
                <a:latin typeface="+mj-lt"/>
              </a:rPr>
              <a:t> کلاس</a:t>
            </a:r>
            <a:r>
              <a:rPr lang="en-US" sz="3200" dirty="0" smtClean="0">
                <a:solidFill>
                  <a:srgbClr val="000000"/>
                </a:solidFill>
                <a:latin typeface="+mj-lt"/>
              </a:rPr>
              <a:t>Attributes</a:t>
            </a:r>
            <a:r>
              <a:rPr lang="en-US" sz="3200" dirty="0">
                <a:solidFill>
                  <a:srgbClr val="000000"/>
                </a:solidFill>
                <a:latin typeface="+mj-lt"/>
              </a:rPr>
              <a:t> </a:t>
            </a:r>
            <a:endParaRPr lang="en-US" sz="3200" dirty="0">
              <a:latin typeface="+mj-lt"/>
            </a:endParaRPr>
          </a:p>
        </p:txBody>
      </p:sp>
      <p:pic>
        <p:nvPicPr>
          <p:cNvPr id="5" name="Picture 4"/>
          <p:cNvPicPr>
            <a:picLocks noChangeAspect="1"/>
          </p:cNvPicPr>
          <p:nvPr/>
        </p:nvPicPr>
        <p:blipFill>
          <a:blip r:embed="rId2"/>
          <a:stretch>
            <a:fillRect/>
          </a:stretch>
        </p:blipFill>
        <p:spPr>
          <a:xfrm>
            <a:off x="257210" y="952559"/>
            <a:ext cx="7455934" cy="5569179"/>
          </a:xfrm>
          <a:prstGeom prst="rect">
            <a:avLst/>
          </a:prstGeom>
        </p:spPr>
      </p:pic>
    </p:spTree>
    <p:extLst>
      <p:ext uri="{BB962C8B-B14F-4D97-AF65-F5344CB8AC3E}">
        <p14:creationId xmlns:p14="http://schemas.microsoft.com/office/powerpoint/2010/main" val="22638813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90223" y="233022"/>
            <a:ext cx="5329527" cy="6260663"/>
          </a:xfrm>
          <a:prstGeom prst="rect">
            <a:avLst/>
          </a:prstGeom>
        </p:spPr>
      </p:pic>
      <p:pic>
        <p:nvPicPr>
          <p:cNvPr id="3" name="Picture 2"/>
          <p:cNvPicPr>
            <a:picLocks noChangeAspect="1"/>
          </p:cNvPicPr>
          <p:nvPr/>
        </p:nvPicPr>
        <p:blipFill>
          <a:blip r:embed="rId3"/>
          <a:stretch>
            <a:fillRect/>
          </a:stretch>
        </p:blipFill>
        <p:spPr>
          <a:xfrm>
            <a:off x="7019735" y="233022"/>
            <a:ext cx="4540440" cy="2286095"/>
          </a:xfrm>
          <a:prstGeom prst="rect">
            <a:avLst/>
          </a:prstGeom>
        </p:spPr>
      </p:pic>
    </p:spTree>
    <p:extLst>
      <p:ext uri="{BB962C8B-B14F-4D97-AF65-F5344CB8AC3E}">
        <p14:creationId xmlns:p14="http://schemas.microsoft.com/office/powerpoint/2010/main" val="16927003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90163" y="313956"/>
            <a:ext cx="8460054" cy="6086844"/>
          </a:xfrm>
          <a:prstGeom prst="rect">
            <a:avLst/>
          </a:prstGeom>
        </p:spPr>
      </p:pic>
    </p:spTree>
    <p:extLst>
      <p:ext uri="{BB962C8B-B14F-4D97-AF65-F5344CB8AC3E}">
        <p14:creationId xmlns:p14="http://schemas.microsoft.com/office/powerpoint/2010/main" val="13786619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4457" y="2467429"/>
            <a:ext cx="10377713" cy="954107"/>
          </a:xfrm>
          <a:prstGeom prst="rect">
            <a:avLst/>
          </a:prstGeom>
        </p:spPr>
        <p:txBody>
          <a:bodyPr wrap="square">
            <a:spAutoFit/>
          </a:bodyPr>
          <a:lstStyle/>
          <a:p>
            <a:pPr algn="r" rtl="1"/>
            <a:r>
              <a:rPr lang="fa-IR" sz="2800" dirty="0" smtClean="0">
                <a:solidFill>
                  <a:srgbClr val="000000"/>
                </a:solidFill>
                <a:latin typeface="+mj-lt"/>
              </a:rPr>
              <a:t> </a:t>
            </a:r>
            <a:r>
              <a:rPr lang="fa-IR" sz="2800" dirty="0">
                <a:solidFill>
                  <a:srgbClr val="000000"/>
                </a:solidFill>
                <a:latin typeface="+mj-lt"/>
              </a:rPr>
              <a:t>وقتی </a:t>
            </a:r>
            <a:r>
              <a:rPr lang="en-US" sz="2800" dirty="0">
                <a:solidFill>
                  <a:srgbClr val="000000"/>
                </a:solidFill>
                <a:latin typeface="+mj-lt"/>
              </a:rPr>
              <a:t>y.brand </a:t>
            </a:r>
            <a:r>
              <a:rPr lang="fa-IR" sz="2800" dirty="0" smtClean="0">
                <a:solidFill>
                  <a:srgbClr val="000000"/>
                </a:solidFill>
                <a:latin typeface="+mj-lt"/>
              </a:rPr>
              <a:t> را درخواست می‌کنیم، پایتون دیکشنری</a:t>
            </a:r>
            <a:r>
              <a:rPr lang="en-US" sz="2800" dirty="0">
                <a:solidFill>
                  <a:srgbClr val="000000"/>
                </a:solidFill>
                <a:latin typeface="+mj-lt"/>
              </a:rPr>
              <a:t>y</a:t>
            </a:r>
            <a:r>
              <a:rPr lang="en-US" sz="2800" dirty="0" smtClean="0">
                <a:solidFill>
                  <a:srgbClr val="000000"/>
                </a:solidFill>
                <a:latin typeface="+mj-lt"/>
              </a:rPr>
              <a:t>.__</a:t>
            </a:r>
            <a:r>
              <a:rPr lang="en-US" sz="2800" dirty="0">
                <a:solidFill>
                  <a:srgbClr val="000000"/>
                </a:solidFill>
                <a:latin typeface="+mj-lt"/>
              </a:rPr>
              <a:t>dict</a:t>
            </a:r>
            <a:r>
              <a:rPr lang="en-US" sz="2800" dirty="0" smtClean="0">
                <a:solidFill>
                  <a:srgbClr val="000000"/>
                </a:solidFill>
                <a:latin typeface="+mj-lt"/>
              </a:rPr>
              <a:t>__ </a:t>
            </a:r>
            <a:r>
              <a:rPr lang="fa-IR" sz="2800" dirty="0" smtClean="0">
                <a:solidFill>
                  <a:srgbClr val="000000"/>
                </a:solidFill>
                <a:latin typeface="+mj-lt"/>
              </a:rPr>
              <a:t> و سپس </a:t>
            </a:r>
            <a:r>
              <a:rPr lang="en-US" sz="2800" dirty="0">
                <a:solidFill>
                  <a:srgbClr val="000000"/>
                </a:solidFill>
                <a:latin typeface="+mj-lt"/>
              </a:rPr>
              <a:t> Robot</a:t>
            </a:r>
            <a:r>
              <a:rPr lang="en-US" sz="2800" dirty="0" smtClean="0">
                <a:solidFill>
                  <a:srgbClr val="000000"/>
                </a:solidFill>
                <a:latin typeface="+mj-lt"/>
              </a:rPr>
              <a:t>.__</a:t>
            </a:r>
            <a:r>
              <a:rPr lang="en-US" sz="2800" dirty="0">
                <a:solidFill>
                  <a:srgbClr val="000000"/>
                </a:solidFill>
                <a:latin typeface="+mj-lt"/>
              </a:rPr>
              <a:t>dict</a:t>
            </a:r>
            <a:r>
              <a:rPr lang="en-US" sz="2800" dirty="0" smtClean="0">
                <a:solidFill>
                  <a:srgbClr val="000000"/>
                </a:solidFill>
                <a:latin typeface="+mj-lt"/>
              </a:rPr>
              <a:t>__ </a:t>
            </a:r>
            <a:r>
              <a:rPr lang="fa-IR" sz="2800" dirty="0" smtClean="0">
                <a:solidFill>
                  <a:srgbClr val="000000"/>
                </a:solidFill>
                <a:latin typeface="+mj-lt"/>
              </a:rPr>
              <a:t> را بررسی می‌کند. </a:t>
            </a:r>
            <a:endParaRPr lang="en-US" sz="2800" dirty="0">
              <a:latin typeface="+mj-lt"/>
            </a:endParaRPr>
          </a:p>
        </p:txBody>
      </p:sp>
    </p:spTree>
    <p:extLst>
      <p:ext uri="{BB962C8B-B14F-4D97-AF65-F5344CB8AC3E}">
        <p14:creationId xmlns:p14="http://schemas.microsoft.com/office/powerpoint/2010/main" val="1985545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90135" y="1596571"/>
            <a:ext cx="7995075" cy="4934856"/>
          </a:xfrm>
          <a:prstGeom prst="rect">
            <a:avLst/>
          </a:prstGeom>
        </p:spPr>
      </p:pic>
      <p:sp>
        <p:nvSpPr>
          <p:cNvPr id="3" name="Rectangle 2"/>
          <p:cNvSpPr/>
          <p:nvPr/>
        </p:nvSpPr>
        <p:spPr>
          <a:xfrm>
            <a:off x="4924722" y="544677"/>
            <a:ext cx="2125903" cy="646331"/>
          </a:xfrm>
          <a:prstGeom prst="rect">
            <a:avLst/>
          </a:prstGeom>
        </p:spPr>
        <p:txBody>
          <a:bodyPr wrap="none">
            <a:spAutoFit/>
          </a:bodyPr>
          <a:lstStyle/>
          <a:p>
            <a:r>
              <a:rPr lang="en-US" sz="3600" dirty="0">
                <a:solidFill>
                  <a:srgbClr val="000000"/>
                </a:solidFill>
                <a:latin typeface="+mj-lt"/>
              </a:rPr>
              <a:t>getattr</a:t>
            </a:r>
            <a:endParaRPr lang="en-US" sz="3600" dirty="0">
              <a:latin typeface="+mj-lt"/>
            </a:endParaRPr>
          </a:p>
        </p:txBody>
      </p:sp>
    </p:spTree>
    <p:extLst>
      <p:ext uri="{BB962C8B-B14F-4D97-AF65-F5344CB8AC3E}">
        <p14:creationId xmlns:p14="http://schemas.microsoft.com/office/powerpoint/2010/main" val="12345412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055" y="2239962"/>
            <a:ext cx="10515600" cy="1325563"/>
          </a:xfrm>
        </p:spPr>
        <p:txBody>
          <a:bodyPr/>
          <a:lstStyle/>
          <a:p>
            <a:pPr algn="ctr" rtl="1"/>
            <a:r>
              <a:rPr lang="fa-IR" dirty="0" smtClean="0"/>
              <a:t>داده: </a:t>
            </a:r>
            <a:r>
              <a:rPr lang="en-US" dirty="0" smtClean="0"/>
              <a:t>attributes</a:t>
            </a:r>
            <a:endParaRPr lang="en-US" dirty="0"/>
          </a:p>
        </p:txBody>
      </p:sp>
      <p:sp>
        <p:nvSpPr>
          <p:cNvPr id="4" name="Title 1"/>
          <p:cNvSpPr txBox="1">
            <a:spLocks/>
          </p:cNvSpPr>
          <p:nvPr/>
        </p:nvSpPr>
        <p:spPr>
          <a:xfrm>
            <a:off x="852055" y="33161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1"/>
            <a:r>
              <a:rPr lang="fa-IR" dirty="0" smtClean="0"/>
              <a:t>تابع: </a:t>
            </a:r>
            <a:r>
              <a:rPr lang="en-US" dirty="0" smtClean="0"/>
              <a:t>methods</a:t>
            </a:r>
            <a:endParaRPr lang="en-US" dirty="0"/>
          </a:p>
        </p:txBody>
      </p:sp>
    </p:spTree>
    <p:extLst>
      <p:ext uri="{BB962C8B-B14F-4D97-AF65-F5344CB8AC3E}">
        <p14:creationId xmlns:p14="http://schemas.microsoft.com/office/powerpoint/2010/main" val="21435048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9256" y="2929208"/>
            <a:ext cx="10421257" cy="461665"/>
          </a:xfrm>
          <a:prstGeom prst="rect">
            <a:avLst/>
          </a:prstGeom>
        </p:spPr>
        <p:txBody>
          <a:bodyPr wrap="square">
            <a:spAutoFit/>
          </a:bodyPr>
          <a:lstStyle/>
          <a:p>
            <a:pPr algn="r" rtl="1"/>
            <a:r>
              <a:rPr lang="fa-IR" sz="2400" dirty="0" smtClean="0">
                <a:solidFill>
                  <a:srgbClr val="000000"/>
                </a:solidFill>
                <a:latin typeface="+mj-lt"/>
              </a:rPr>
              <a:t>متصل کردن </a:t>
            </a:r>
            <a:r>
              <a:rPr lang="en-US" sz="2400" dirty="0" smtClean="0">
                <a:solidFill>
                  <a:srgbClr val="000000"/>
                </a:solidFill>
                <a:latin typeface="+mj-lt"/>
              </a:rPr>
              <a:t>attribute </a:t>
            </a:r>
            <a:r>
              <a:rPr lang="fa-IR" sz="2400" dirty="0">
                <a:solidFill>
                  <a:srgbClr val="000000"/>
                </a:solidFill>
                <a:latin typeface="+mj-lt"/>
              </a:rPr>
              <a:t> </a:t>
            </a:r>
            <a:r>
              <a:rPr lang="fa-IR" sz="2400" dirty="0" smtClean="0">
                <a:solidFill>
                  <a:srgbClr val="000000"/>
                </a:solidFill>
                <a:latin typeface="+mj-lt"/>
              </a:rPr>
              <a:t>به اشیا کار معمولی می‌باشد که برای تابع نیز می‌توان انجام داد</a:t>
            </a:r>
            <a:endParaRPr lang="en-US" sz="2400" dirty="0">
              <a:latin typeface="+mj-lt"/>
            </a:endParaRPr>
          </a:p>
        </p:txBody>
      </p:sp>
    </p:spTree>
    <p:extLst>
      <p:ext uri="{BB962C8B-B14F-4D97-AF65-F5344CB8AC3E}">
        <p14:creationId xmlns:p14="http://schemas.microsoft.com/office/powerpoint/2010/main" val="26748054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76463" y="1640115"/>
            <a:ext cx="6865510" cy="2967410"/>
          </a:xfrm>
          <a:prstGeom prst="rect">
            <a:avLst/>
          </a:prstGeom>
        </p:spPr>
      </p:pic>
    </p:spTree>
    <p:extLst>
      <p:ext uri="{BB962C8B-B14F-4D97-AF65-F5344CB8AC3E}">
        <p14:creationId xmlns:p14="http://schemas.microsoft.com/office/powerpoint/2010/main" val="6776283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276206" y="2200103"/>
            <a:ext cx="5639587" cy="2457793"/>
          </a:xfrm>
          <a:prstGeom prst="rect">
            <a:avLst/>
          </a:prstGeom>
        </p:spPr>
      </p:pic>
    </p:spTree>
    <p:extLst>
      <p:ext uri="{BB962C8B-B14F-4D97-AF65-F5344CB8AC3E}">
        <p14:creationId xmlns:p14="http://schemas.microsoft.com/office/powerpoint/2010/main" val="2776673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80092" y="2389805"/>
            <a:ext cx="2552302" cy="830997"/>
          </a:xfrm>
          <a:prstGeom prst="rect">
            <a:avLst/>
          </a:prstGeom>
        </p:spPr>
        <p:txBody>
          <a:bodyPr wrap="none">
            <a:spAutoFit/>
          </a:bodyPr>
          <a:lstStyle/>
          <a:p>
            <a:r>
              <a:rPr lang="en-US" sz="4800" b="1" dirty="0">
                <a:solidFill>
                  <a:srgbClr val="FF0000"/>
                </a:solidFill>
                <a:latin typeface="Consolas" panose="020B0609020204030204" pitchFamily="49" charset="0"/>
              </a:rPr>
              <a:t>Methods</a:t>
            </a:r>
            <a:endParaRPr lang="en-US" sz="4800" b="1" i="0" dirty="0">
              <a:solidFill>
                <a:srgbClr val="FF0000"/>
              </a:solidFill>
              <a:effectLst/>
              <a:latin typeface="Consolas" panose="020B0609020204030204" pitchFamily="49" charset="0"/>
            </a:endParaRPr>
          </a:p>
        </p:txBody>
      </p:sp>
      <p:pic>
        <p:nvPicPr>
          <p:cNvPr id="4" name="Picture 3"/>
          <p:cNvPicPr>
            <a:picLocks noChangeAspect="1"/>
          </p:cNvPicPr>
          <p:nvPr/>
        </p:nvPicPr>
        <p:blipFill>
          <a:blip r:embed="rId2"/>
          <a:stretch>
            <a:fillRect/>
          </a:stretch>
        </p:blipFill>
        <p:spPr>
          <a:xfrm>
            <a:off x="742310" y="3006436"/>
            <a:ext cx="2709640" cy="3136562"/>
          </a:xfrm>
          <a:prstGeom prst="rect">
            <a:avLst/>
          </a:prstGeom>
        </p:spPr>
      </p:pic>
    </p:spTree>
    <p:extLst>
      <p:ext uri="{BB962C8B-B14F-4D97-AF65-F5344CB8AC3E}">
        <p14:creationId xmlns:p14="http://schemas.microsoft.com/office/powerpoint/2010/main" val="8713690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1863" y="2806184"/>
            <a:ext cx="9225602" cy="584775"/>
          </a:xfrm>
          <a:prstGeom prst="rect">
            <a:avLst/>
          </a:prstGeom>
        </p:spPr>
        <p:txBody>
          <a:bodyPr wrap="none">
            <a:spAutoFit/>
          </a:bodyPr>
          <a:lstStyle/>
          <a:p>
            <a:r>
              <a:rPr lang="en-US" sz="3200" dirty="0">
                <a:solidFill>
                  <a:srgbClr val="000000"/>
                </a:solidFill>
                <a:latin typeface="Consolas" panose="020B0609020204030204" pitchFamily="49" charset="0"/>
              </a:rPr>
              <a:t>Guido's saying "first-class everything".</a:t>
            </a:r>
            <a:endParaRPr lang="en-US" sz="3200" dirty="0">
              <a:latin typeface="Consolas" panose="020B0609020204030204" pitchFamily="49" charset="0"/>
            </a:endParaRPr>
          </a:p>
        </p:txBody>
      </p:sp>
      <p:sp>
        <p:nvSpPr>
          <p:cNvPr id="3" name="Rectangle 2"/>
          <p:cNvSpPr/>
          <p:nvPr/>
        </p:nvSpPr>
        <p:spPr>
          <a:xfrm>
            <a:off x="1481863" y="2344519"/>
            <a:ext cx="7661072" cy="461665"/>
          </a:xfrm>
          <a:prstGeom prst="rect">
            <a:avLst/>
          </a:prstGeom>
        </p:spPr>
        <p:txBody>
          <a:bodyPr wrap="none">
            <a:spAutoFit/>
          </a:bodyPr>
          <a:lstStyle/>
          <a:p>
            <a:r>
              <a:rPr lang="en-US" sz="2400" dirty="0">
                <a:solidFill>
                  <a:srgbClr val="FF0000"/>
                </a:solidFill>
                <a:latin typeface="Consolas" panose="020B0609020204030204" pitchFamily="49" charset="0"/>
              </a:rPr>
              <a:t>Methods in Python are essentially functions </a:t>
            </a:r>
          </a:p>
        </p:txBody>
      </p:sp>
    </p:spTree>
    <p:extLst>
      <p:ext uri="{BB962C8B-B14F-4D97-AF65-F5344CB8AC3E}">
        <p14:creationId xmlns:p14="http://schemas.microsoft.com/office/powerpoint/2010/main" val="16321870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23685" y="1352364"/>
            <a:ext cx="7941766" cy="4057836"/>
          </a:xfrm>
          <a:prstGeom prst="rect">
            <a:avLst/>
          </a:prstGeom>
        </p:spPr>
      </p:pic>
    </p:spTree>
    <p:extLst>
      <p:ext uri="{BB962C8B-B14F-4D97-AF65-F5344CB8AC3E}">
        <p14:creationId xmlns:p14="http://schemas.microsoft.com/office/powerpoint/2010/main" val="22081964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33500" y="1137277"/>
            <a:ext cx="8517267" cy="4501523"/>
          </a:xfrm>
          <a:prstGeom prst="rect">
            <a:avLst/>
          </a:prstGeom>
        </p:spPr>
      </p:pic>
    </p:spTree>
    <p:extLst>
      <p:ext uri="{BB962C8B-B14F-4D97-AF65-F5344CB8AC3E}">
        <p14:creationId xmlns:p14="http://schemas.microsoft.com/office/powerpoint/2010/main" val="79009815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19300" y="2295436"/>
            <a:ext cx="8896350" cy="1754326"/>
          </a:xfrm>
          <a:prstGeom prst="rect">
            <a:avLst/>
          </a:prstGeom>
        </p:spPr>
        <p:txBody>
          <a:bodyPr wrap="square">
            <a:spAutoFit/>
          </a:bodyPr>
          <a:lstStyle/>
          <a:p>
            <a:r>
              <a:rPr lang="en-US" sz="3600" dirty="0"/>
              <a:t>"say_hi" is called a method. </a:t>
            </a:r>
            <a:endParaRPr lang="en-US" sz="3600" dirty="0" smtClean="0"/>
          </a:p>
          <a:p>
            <a:endParaRPr lang="en-US" sz="3600" dirty="0"/>
          </a:p>
          <a:p>
            <a:r>
              <a:rPr lang="en-US" sz="3600" dirty="0"/>
              <a:t>x.say_hi()</a:t>
            </a:r>
          </a:p>
        </p:txBody>
      </p:sp>
    </p:spTree>
    <p:extLst>
      <p:ext uri="{BB962C8B-B14F-4D97-AF65-F5344CB8AC3E}">
        <p14:creationId xmlns:p14="http://schemas.microsoft.com/office/powerpoint/2010/main" val="235860403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62150" y="2219236"/>
            <a:ext cx="8896350" cy="646331"/>
          </a:xfrm>
          <a:prstGeom prst="rect">
            <a:avLst/>
          </a:prstGeom>
        </p:spPr>
        <p:txBody>
          <a:bodyPr wrap="square">
            <a:spAutoFit/>
          </a:bodyPr>
          <a:lstStyle/>
          <a:p>
            <a:pPr algn="r" rtl="1"/>
            <a:r>
              <a:rPr lang="fa-IR" sz="3600" dirty="0" smtClean="0">
                <a:cs typeface="+mj-cs"/>
              </a:rPr>
              <a:t>می‌توان اینگونه متد تعریف کرد، ولی:</a:t>
            </a:r>
          </a:p>
        </p:txBody>
      </p:sp>
      <p:sp>
        <p:nvSpPr>
          <p:cNvPr id="3" name="Rectangle 2"/>
          <p:cNvSpPr/>
          <p:nvPr/>
        </p:nvSpPr>
        <p:spPr>
          <a:xfrm>
            <a:off x="1962150" y="3057615"/>
            <a:ext cx="8896350" cy="2246769"/>
          </a:xfrm>
          <a:prstGeom prst="rect">
            <a:avLst/>
          </a:prstGeom>
        </p:spPr>
        <p:txBody>
          <a:bodyPr wrap="square">
            <a:spAutoFit/>
          </a:bodyPr>
          <a:lstStyle/>
          <a:p>
            <a:pPr marL="571500" indent="-571500" algn="r" rtl="1">
              <a:buFont typeface="Arial" panose="020B0604020202020204" pitchFamily="34" charset="0"/>
              <a:buChar char="•"/>
            </a:pPr>
            <a:r>
              <a:rPr lang="fa-IR" sz="2800" dirty="0" smtClean="0"/>
              <a:t>درون خود کلاس تعریف کنید</a:t>
            </a:r>
          </a:p>
          <a:p>
            <a:pPr marL="571500" indent="-571500" algn="r" rtl="1">
              <a:buFont typeface="Arial" panose="020B0604020202020204" pitchFamily="34" charset="0"/>
              <a:buChar char="•"/>
            </a:pPr>
            <a:r>
              <a:rPr lang="fa-IR" sz="2800" dirty="0" smtClean="0"/>
              <a:t>یک متد فقط یک تابع درون کلاس است</a:t>
            </a:r>
          </a:p>
          <a:p>
            <a:pPr marL="571500" indent="-571500" algn="r" rtl="1">
              <a:buFont typeface="Arial" panose="020B0604020202020204" pitchFamily="34" charset="0"/>
              <a:buChar char="•"/>
            </a:pPr>
            <a:r>
              <a:rPr lang="fa-IR" sz="2800" dirty="0" smtClean="0"/>
              <a:t>اولین پارامتر آن برای ارجاع به نمونه خواهد بود</a:t>
            </a:r>
          </a:p>
          <a:p>
            <a:pPr marL="571500" indent="-571500" algn="r" rtl="1">
              <a:buFont typeface="Arial" panose="020B0604020202020204" pitchFamily="34" charset="0"/>
              <a:buChar char="•"/>
            </a:pPr>
            <a:r>
              <a:rPr lang="fa-IR" sz="2800" dirty="0" smtClean="0"/>
              <a:t>این پارامتر معمولا </a:t>
            </a:r>
            <a:r>
              <a:rPr lang="en-US" sz="2800" dirty="0" smtClean="0"/>
              <a:t>self </a:t>
            </a:r>
            <a:r>
              <a:rPr lang="fa-IR" sz="2800" dirty="0" smtClean="0"/>
              <a:t> است</a:t>
            </a:r>
          </a:p>
          <a:p>
            <a:pPr marL="571500" indent="-571500" algn="r" rtl="1">
              <a:buFont typeface="Arial" panose="020B0604020202020204" pitchFamily="34" charset="0"/>
              <a:buChar char="•"/>
            </a:pPr>
            <a:r>
              <a:rPr lang="en-US" sz="2800" dirty="0" smtClean="0"/>
              <a:t>self</a:t>
            </a:r>
            <a:r>
              <a:rPr lang="fa-IR" sz="2800" dirty="0" smtClean="0"/>
              <a:t> به شی </a:t>
            </a:r>
            <a:r>
              <a:rPr lang="en-US" sz="2800" dirty="0" smtClean="0"/>
              <a:t>Robot</a:t>
            </a:r>
            <a:r>
              <a:rPr lang="fa-IR" sz="2800" dirty="0" smtClean="0"/>
              <a:t> اشاره می‌کند</a:t>
            </a:r>
          </a:p>
        </p:txBody>
      </p:sp>
    </p:spTree>
    <p:extLst>
      <p:ext uri="{BB962C8B-B14F-4D97-AF65-F5344CB8AC3E}">
        <p14:creationId xmlns:p14="http://schemas.microsoft.com/office/powerpoint/2010/main" val="40825814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62150" y="2219236"/>
            <a:ext cx="8896350" cy="646331"/>
          </a:xfrm>
          <a:prstGeom prst="rect">
            <a:avLst/>
          </a:prstGeom>
        </p:spPr>
        <p:txBody>
          <a:bodyPr wrap="square">
            <a:spAutoFit/>
          </a:bodyPr>
          <a:lstStyle/>
          <a:p>
            <a:pPr algn="r" rtl="1"/>
            <a:r>
              <a:rPr lang="fa-IR" sz="3600" dirty="0" smtClean="0">
                <a:cs typeface="+mj-cs"/>
              </a:rPr>
              <a:t>بنابراین:</a:t>
            </a:r>
          </a:p>
        </p:txBody>
      </p:sp>
      <p:sp>
        <p:nvSpPr>
          <p:cNvPr id="3" name="Rectangle 2"/>
          <p:cNvSpPr/>
          <p:nvPr/>
        </p:nvSpPr>
        <p:spPr>
          <a:xfrm>
            <a:off x="1962150" y="3057615"/>
            <a:ext cx="8896350" cy="954107"/>
          </a:xfrm>
          <a:prstGeom prst="rect">
            <a:avLst/>
          </a:prstGeom>
        </p:spPr>
        <p:txBody>
          <a:bodyPr wrap="square">
            <a:spAutoFit/>
          </a:bodyPr>
          <a:lstStyle/>
          <a:p>
            <a:pPr marL="571500" indent="-571500" algn="r" rtl="1">
              <a:buFont typeface="Arial" panose="020B0604020202020204" pitchFamily="34" charset="0"/>
              <a:buChar char="•"/>
            </a:pPr>
            <a:r>
              <a:rPr lang="fa-IR" sz="2800" dirty="0" smtClean="0"/>
              <a:t>متد یک تابع درون کلاس است</a:t>
            </a:r>
          </a:p>
          <a:p>
            <a:pPr marL="571500" indent="-571500" algn="r" rtl="1">
              <a:buFont typeface="Arial" panose="020B0604020202020204" pitchFamily="34" charset="0"/>
              <a:buChar char="•"/>
            </a:pPr>
            <a:r>
              <a:rPr lang="fa-IR" sz="2800" dirty="0" smtClean="0"/>
              <a:t>اولین پارامتر آن مقدار نمونه خواهد بود</a:t>
            </a:r>
          </a:p>
        </p:txBody>
      </p:sp>
    </p:spTree>
    <p:extLst>
      <p:ext uri="{BB962C8B-B14F-4D97-AF65-F5344CB8AC3E}">
        <p14:creationId xmlns:p14="http://schemas.microsoft.com/office/powerpoint/2010/main" val="19595749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998" y="2590800"/>
            <a:ext cx="9144000" cy="1551708"/>
          </a:xfr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noAutofit/>
          </a:bodyPr>
          <a:lstStyle/>
          <a:p>
            <a:pPr algn="just"/>
            <a:r>
              <a:rPr lang="en-US" sz="2000" dirty="0" smtClean="0"/>
              <a:t>The first </a:t>
            </a:r>
            <a:r>
              <a:rPr lang="en-US" sz="2000" dirty="0"/>
              <a:t>programming language to use </a:t>
            </a:r>
            <a:r>
              <a:rPr lang="en-US" sz="2000" dirty="0" smtClean="0"/>
              <a:t>objects </a:t>
            </a:r>
            <a:r>
              <a:rPr lang="en-US" sz="2000" dirty="0"/>
              <a:t>was Simula 67. As the name implies, Simula 67 was introduced in the year 1967. A major breakthrough for object-oriented programming came with the programming language Smalltalk in the 1970s.</a:t>
            </a:r>
          </a:p>
        </p:txBody>
      </p:sp>
    </p:spTree>
    <p:extLst>
      <p:ext uri="{BB962C8B-B14F-4D97-AF65-F5344CB8AC3E}">
        <p14:creationId xmlns:p14="http://schemas.microsoft.com/office/powerpoint/2010/main" val="12753399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40563" y="1862343"/>
            <a:ext cx="1537600" cy="769441"/>
          </a:xfrm>
          <a:prstGeom prst="rect">
            <a:avLst/>
          </a:prstGeom>
        </p:spPr>
        <p:txBody>
          <a:bodyPr wrap="none">
            <a:spAutoFit/>
          </a:bodyPr>
          <a:lstStyle/>
          <a:p>
            <a:r>
              <a:rPr lang="en-US" sz="4400" dirty="0">
                <a:solidFill>
                  <a:srgbClr val="000000"/>
                </a:solidFill>
                <a:latin typeface="+mj-lt"/>
              </a:rPr>
              <a:t>self</a:t>
            </a:r>
            <a:endParaRPr lang="en-US" sz="4400" dirty="0">
              <a:latin typeface="+mj-lt"/>
            </a:endParaRPr>
          </a:p>
        </p:txBody>
      </p:sp>
      <p:sp>
        <p:nvSpPr>
          <p:cNvPr id="3" name="Rectangle 2"/>
          <p:cNvSpPr/>
          <p:nvPr/>
        </p:nvSpPr>
        <p:spPr>
          <a:xfrm>
            <a:off x="852774" y="2825234"/>
            <a:ext cx="10421443" cy="646331"/>
          </a:xfrm>
          <a:prstGeom prst="rect">
            <a:avLst/>
          </a:prstGeom>
        </p:spPr>
        <p:txBody>
          <a:bodyPr wrap="none">
            <a:spAutoFit/>
          </a:bodyPr>
          <a:lstStyle/>
          <a:p>
            <a:pPr algn="r" rtl="1"/>
            <a:r>
              <a:rPr lang="fa-IR" sz="3600" dirty="0" smtClean="0"/>
              <a:t>می‌توان هر نامی گذاشت، ولی قرار داد است که </a:t>
            </a:r>
            <a:r>
              <a:rPr lang="en-US" sz="3600" dirty="0" smtClean="0"/>
              <a:t>self</a:t>
            </a:r>
            <a:r>
              <a:rPr lang="fa-IR" sz="3600" dirty="0" smtClean="0"/>
              <a:t> باشد</a:t>
            </a:r>
            <a:endParaRPr lang="en-US" sz="3600" dirty="0"/>
          </a:p>
        </p:txBody>
      </p:sp>
    </p:spTree>
    <p:extLst>
      <p:ext uri="{BB962C8B-B14F-4D97-AF65-F5344CB8AC3E}">
        <p14:creationId xmlns:p14="http://schemas.microsoft.com/office/powerpoint/2010/main" val="35007198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27262" y="1557546"/>
            <a:ext cx="3986989" cy="769441"/>
          </a:xfrm>
          <a:prstGeom prst="rect">
            <a:avLst/>
          </a:prstGeom>
        </p:spPr>
        <p:txBody>
          <a:bodyPr wrap="none">
            <a:spAutoFit/>
          </a:bodyPr>
          <a:lstStyle/>
          <a:p>
            <a:r>
              <a:rPr lang="en-US" sz="4400" dirty="0" smtClean="0"/>
              <a:t>__</a:t>
            </a:r>
            <a:r>
              <a:rPr lang="en-US" sz="4400" dirty="0"/>
              <a:t>init__ </a:t>
            </a:r>
            <a:r>
              <a:rPr lang="fa-IR" sz="4400" dirty="0" smtClean="0"/>
              <a:t>متد</a:t>
            </a:r>
            <a:endParaRPr lang="en-US" sz="4400" dirty="0"/>
          </a:p>
        </p:txBody>
      </p:sp>
      <p:sp>
        <p:nvSpPr>
          <p:cNvPr id="4" name="Rectangle 3"/>
          <p:cNvSpPr/>
          <p:nvPr/>
        </p:nvSpPr>
        <p:spPr>
          <a:xfrm>
            <a:off x="2127704" y="2596634"/>
            <a:ext cx="7786106" cy="584775"/>
          </a:xfrm>
          <a:prstGeom prst="rect">
            <a:avLst/>
          </a:prstGeom>
        </p:spPr>
        <p:txBody>
          <a:bodyPr wrap="none">
            <a:spAutoFit/>
          </a:bodyPr>
          <a:lstStyle/>
          <a:p>
            <a:r>
              <a:rPr lang="fa-IR" sz="3200" dirty="0" smtClean="0"/>
              <a:t>اولین متدی که بعد از ایجاد کلاس فراخوانی می‌شود</a:t>
            </a:r>
            <a:endParaRPr lang="en-US" sz="3200" dirty="0"/>
          </a:p>
        </p:txBody>
      </p:sp>
      <p:sp>
        <p:nvSpPr>
          <p:cNvPr id="5" name="Rectangle 4"/>
          <p:cNvSpPr/>
          <p:nvPr/>
        </p:nvSpPr>
        <p:spPr>
          <a:xfrm>
            <a:off x="2788012" y="3135927"/>
            <a:ext cx="6739345" cy="584775"/>
          </a:xfrm>
          <a:prstGeom prst="rect">
            <a:avLst/>
          </a:prstGeom>
        </p:spPr>
        <p:txBody>
          <a:bodyPr wrap="none">
            <a:spAutoFit/>
          </a:bodyPr>
          <a:lstStyle/>
          <a:p>
            <a:r>
              <a:rPr lang="en-US" sz="3200" dirty="0" smtClean="0">
                <a:solidFill>
                  <a:schemeClr val="accent2"/>
                </a:solidFill>
                <a:latin typeface="Consolas" panose="020B0609020204030204" pitchFamily="49" charset="0"/>
              </a:rPr>
              <a:t>immediately</a:t>
            </a:r>
            <a:r>
              <a:rPr lang="en-US" sz="3200" dirty="0" smtClean="0">
                <a:solidFill>
                  <a:srgbClr val="000000"/>
                </a:solidFill>
                <a:latin typeface="Consolas" panose="020B0609020204030204" pitchFamily="49" charset="0"/>
              </a:rPr>
              <a:t> </a:t>
            </a:r>
            <a:r>
              <a:rPr lang="en-US" sz="3200" dirty="0">
                <a:solidFill>
                  <a:srgbClr val="000000"/>
                </a:solidFill>
                <a:latin typeface="Consolas" panose="020B0609020204030204" pitchFamily="49" charset="0"/>
              </a:rPr>
              <a:t>and </a:t>
            </a:r>
            <a:r>
              <a:rPr lang="en-US" sz="3200" dirty="0" smtClean="0">
                <a:solidFill>
                  <a:schemeClr val="accent2"/>
                </a:solidFill>
                <a:latin typeface="Consolas" panose="020B0609020204030204" pitchFamily="49" charset="0"/>
              </a:rPr>
              <a:t>automatically</a:t>
            </a:r>
            <a:endParaRPr lang="en-US" sz="3200" dirty="0">
              <a:solidFill>
                <a:schemeClr val="accent2"/>
              </a:solidFill>
              <a:latin typeface="Consolas" panose="020B0609020204030204" pitchFamily="49" charset="0"/>
            </a:endParaRPr>
          </a:p>
        </p:txBody>
      </p:sp>
    </p:spTree>
    <p:extLst>
      <p:ext uri="{BB962C8B-B14F-4D97-AF65-F5344CB8AC3E}">
        <p14:creationId xmlns:p14="http://schemas.microsoft.com/office/powerpoint/2010/main" val="391503650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27262" y="1301234"/>
            <a:ext cx="3986989" cy="769441"/>
          </a:xfrm>
          <a:prstGeom prst="rect">
            <a:avLst/>
          </a:prstGeom>
        </p:spPr>
        <p:txBody>
          <a:bodyPr wrap="none">
            <a:spAutoFit/>
          </a:bodyPr>
          <a:lstStyle/>
          <a:p>
            <a:r>
              <a:rPr lang="en-US" sz="4400" dirty="0" smtClean="0"/>
              <a:t>__</a:t>
            </a:r>
            <a:r>
              <a:rPr lang="en-US" sz="4400" dirty="0"/>
              <a:t>init__ </a:t>
            </a:r>
            <a:r>
              <a:rPr lang="fa-IR" sz="4400" dirty="0" smtClean="0"/>
              <a:t>متد</a:t>
            </a:r>
            <a:endParaRPr lang="en-US" sz="4400" dirty="0"/>
          </a:p>
        </p:txBody>
      </p:sp>
      <p:sp>
        <p:nvSpPr>
          <p:cNvPr id="4" name="Rectangle 3"/>
          <p:cNvSpPr/>
          <p:nvPr/>
        </p:nvSpPr>
        <p:spPr>
          <a:xfrm>
            <a:off x="2560514" y="2551152"/>
            <a:ext cx="6920484" cy="584775"/>
          </a:xfrm>
          <a:prstGeom prst="rect">
            <a:avLst/>
          </a:prstGeom>
        </p:spPr>
        <p:txBody>
          <a:bodyPr wrap="none">
            <a:spAutoFit/>
          </a:bodyPr>
          <a:lstStyle/>
          <a:p>
            <a:pPr algn="r" rtl="1"/>
            <a:r>
              <a:rPr lang="fa-IR" sz="3200" dirty="0" smtClean="0"/>
              <a:t>نام این متد </a:t>
            </a:r>
            <a:r>
              <a:rPr lang="en-US" sz="3200" dirty="0" smtClean="0"/>
              <a:t>fix</a:t>
            </a:r>
            <a:r>
              <a:rPr lang="fa-IR" sz="3200" dirty="0" smtClean="0"/>
              <a:t>  است و نمی‌توان تغییر داد</a:t>
            </a:r>
            <a:endParaRPr lang="en-US" sz="3200" dirty="0"/>
          </a:p>
        </p:txBody>
      </p:sp>
      <p:sp>
        <p:nvSpPr>
          <p:cNvPr id="5" name="Rectangle 4"/>
          <p:cNvSpPr/>
          <p:nvPr/>
        </p:nvSpPr>
        <p:spPr>
          <a:xfrm>
            <a:off x="4253286" y="3324016"/>
            <a:ext cx="4224233" cy="584775"/>
          </a:xfrm>
          <a:prstGeom prst="rect">
            <a:avLst/>
          </a:prstGeom>
        </p:spPr>
        <p:txBody>
          <a:bodyPr wrap="none">
            <a:spAutoFit/>
          </a:bodyPr>
          <a:lstStyle/>
          <a:p>
            <a:pPr algn="r" rtl="1"/>
            <a:r>
              <a:rPr lang="fa-IR" sz="3200" dirty="0" smtClean="0">
                <a:solidFill>
                  <a:srgbClr val="000000"/>
                </a:solidFill>
                <a:latin typeface="Consolas" panose="020B0609020204030204" pitchFamily="49" charset="0"/>
              </a:rPr>
              <a:t>یکی از </a:t>
            </a:r>
            <a:r>
              <a:rPr lang="en-US" sz="3200" dirty="0" smtClean="0">
                <a:solidFill>
                  <a:srgbClr val="000000"/>
                </a:solidFill>
                <a:latin typeface="Consolas" panose="020B0609020204030204" pitchFamily="49" charset="0"/>
              </a:rPr>
              <a:t>magic </a:t>
            </a:r>
            <a:r>
              <a:rPr lang="fa-IR" sz="3200" dirty="0" smtClean="0">
                <a:solidFill>
                  <a:srgbClr val="000000"/>
                </a:solidFill>
                <a:latin typeface="Consolas" panose="020B0609020204030204" pitchFamily="49" charset="0"/>
              </a:rPr>
              <a:t> متدهاست</a:t>
            </a:r>
            <a:endParaRPr lang="en-US" sz="3200" dirty="0">
              <a:latin typeface="Consolas" panose="020B0609020204030204" pitchFamily="49" charset="0"/>
            </a:endParaRPr>
          </a:p>
        </p:txBody>
      </p:sp>
      <p:sp>
        <p:nvSpPr>
          <p:cNvPr id="6" name="Rectangle 5"/>
          <p:cNvSpPr/>
          <p:nvPr/>
        </p:nvSpPr>
        <p:spPr>
          <a:xfrm>
            <a:off x="2009080" y="4129711"/>
            <a:ext cx="8486619" cy="461665"/>
          </a:xfrm>
          <a:prstGeom prst="rect">
            <a:avLst/>
          </a:prstGeom>
        </p:spPr>
        <p:txBody>
          <a:bodyPr wrap="none">
            <a:spAutoFit/>
          </a:bodyPr>
          <a:lstStyle/>
          <a:p>
            <a:pPr algn="r" rtl="1"/>
            <a:r>
              <a:rPr lang="fa-IR" sz="2400" dirty="0" smtClean="0">
                <a:solidFill>
                  <a:srgbClr val="000000"/>
                </a:solidFill>
                <a:latin typeface="Consolas" panose="020B0609020204030204" pitchFamily="49" charset="0"/>
              </a:rPr>
              <a:t>می‌توان در هر جایی از کلاس تعریف شود ولی عموما در ابتدا تعریف می‌شود</a:t>
            </a:r>
            <a:endParaRPr lang="en-US" sz="2400" dirty="0">
              <a:latin typeface="Consolas" panose="020B0609020204030204" pitchFamily="49" charset="0"/>
            </a:endParaRPr>
          </a:p>
        </p:txBody>
      </p:sp>
    </p:spTree>
    <p:extLst>
      <p:ext uri="{BB962C8B-B14F-4D97-AF65-F5344CB8AC3E}">
        <p14:creationId xmlns:p14="http://schemas.microsoft.com/office/powerpoint/2010/main" val="393419832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66177" y="2176287"/>
            <a:ext cx="9459645" cy="2505425"/>
          </a:xfrm>
          <a:prstGeom prst="rect">
            <a:avLst/>
          </a:prstGeom>
        </p:spPr>
      </p:pic>
    </p:spTree>
    <p:extLst>
      <p:ext uri="{BB962C8B-B14F-4D97-AF65-F5344CB8AC3E}">
        <p14:creationId xmlns:p14="http://schemas.microsoft.com/office/powerpoint/2010/main" val="361618605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70940" y="980733"/>
            <a:ext cx="9450119" cy="4896533"/>
          </a:xfrm>
          <a:prstGeom prst="rect">
            <a:avLst/>
          </a:prstGeom>
        </p:spPr>
      </p:pic>
    </p:spTree>
    <p:extLst>
      <p:ext uri="{BB962C8B-B14F-4D97-AF65-F5344CB8AC3E}">
        <p14:creationId xmlns:p14="http://schemas.microsoft.com/office/powerpoint/2010/main" val="291395276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6580" y="2092037"/>
            <a:ext cx="11083637" cy="2062103"/>
          </a:xfrm>
          <a:prstGeom prst="rect">
            <a:avLst/>
          </a:prstGeom>
        </p:spPr>
        <p:txBody>
          <a:bodyPr wrap="square">
            <a:spAutoFit/>
          </a:bodyPr>
          <a:lstStyle/>
          <a:p>
            <a:pPr algn="ctr"/>
            <a:r>
              <a:rPr lang="en-US" sz="3200" dirty="0">
                <a:solidFill>
                  <a:srgbClr val="FF0000"/>
                </a:solidFill>
                <a:latin typeface="+mj-lt"/>
              </a:rPr>
              <a:t>Data Abstraction, Data Encapsulation, and Information Hiding</a:t>
            </a:r>
          </a:p>
          <a:p>
            <a:pPr algn="ctr"/>
            <a:r>
              <a:rPr lang="en-US" sz="3200" dirty="0">
                <a:solidFill>
                  <a:srgbClr val="FF0000"/>
                </a:solidFill>
                <a:latin typeface="+mj-lt"/>
              </a:rPr>
              <a:t/>
            </a:r>
            <a:br>
              <a:rPr lang="en-US" sz="3200" dirty="0">
                <a:solidFill>
                  <a:srgbClr val="FF0000"/>
                </a:solidFill>
                <a:latin typeface="+mj-lt"/>
              </a:rPr>
            </a:br>
            <a:endParaRPr lang="en-US" sz="3200" dirty="0">
              <a:solidFill>
                <a:srgbClr val="FF0000"/>
              </a:solidFill>
              <a:latin typeface="+mj-lt"/>
            </a:endParaRPr>
          </a:p>
        </p:txBody>
      </p:sp>
    </p:spTree>
    <p:extLst>
      <p:ext uri="{BB962C8B-B14F-4D97-AF65-F5344CB8AC3E}">
        <p14:creationId xmlns:p14="http://schemas.microsoft.com/office/powerpoint/2010/main" val="414129343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2728" y="944571"/>
            <a:ext cx="6096000" cy="584775"/>
          </a:xfrm>
          <a:prstGeom prst="rect">
            <a:avLst/>
          </a:prstGeom>
        </p:spPr>
        <p:txBody>
          <a:bodyPr>
            <a:spAutoFit/>
          </a:bodyPr>
          <a:lstStyle/>
          <a:p>
            <a:r>
              <a:rPr lang="en-US" sz="3200" dirty="0">
                <a:solidFill>
                  <a:srgbClr val="3777AD"/>
                </a:solidFill>
                <a:latin typeface="+mj-lt"/>
              </a:rPr>
              <a:t>Definitions of </a:t>
            </a:r>
            <a:r>
              <a:rPr lang="en-US" sz="3200" dirty="0" smtClean="0">
                <a:solidFill>
                  <a:srgbClr val="3777AD"/>
                </a:solidFill>
                <a:latin typeface="+mj-lt"/>
              </a:rPr>
              <a:t>Terms</a:t>
            </a:r>
            <a:endParaRPr lang="en-US" sz="3200" dirty="0">
              <a:solidFill>
                <a:srgbClr val="3777AD"/>
              </a:solidFill>
              <a:latin typeface="+mj-lt"/>
            </a:endParaRPr>
          </a:p>
        </p:txBody>
      </p:sp>
      <p:pic>
        <p:nvPicPr>
          <p:cNvPr id="3" name="Picture 2"/>
          <p:cNvPicPr>
            <a:picLocks noChangeAspect="1"/>
          </p:cNvPicPr>
          <p:nvPr/>
        </p:nvPicPr>
        <p:blipFill>
          <a:blip r:embed="rId2"/>
          <a:stretch>
            <a:fillRect/>
          </a:stretch>
        </p:blipFill>
        <p:spPr>
          <a:xfrm>
            <a:off x="3740728" y="2164978"/>
            <a:ext cx="7578271" cy="4000294"/>
          </a:xfrm>
          <a:prstGeom prst="rect">
            <a:avLst/>
          </a:prstGeom>
        </p:spPr>
      </p:pic>
    </p:spTree>
    <p:extLst>
      <p:ext uri="{BB962C8B-B14F-4D97-AF65-F5344CB8AC3E}">
        <p14:creationId xmlns:p14="http://schemas.microsoft.com/office/powerpoint/2010/main" val="22786848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0327" y="2620926"/>
            <a:ext cx="11277600" cy="954107"/>
          </a:xfrm>
          <a:prstGeom prst="rect">
            <a:avLst/>
          </a:prstGeom>
        </p:spPr>
        <p:txBody>
          <a:bodyPr wrap="square">
            <a:spAutoFit/>
          </a:bodyPr>
          <a:lstStyle/>
          <a:p>
            <a:r>
              <a:rPr lang="en-US" sz="2800" dirty="0" smtClean="0">
                <a:solidFill>
                  <a:srgbClr val="000000"/>
                </a:solidFill>
                <a:latin typeface="+mj-lt"/>
              </a:rPr>
              <a:t>Encapsulation </a:t>
            </a:r>
            <a:r>
              <a:rPr lang="en-US" sz="2800" dirty="0">
                <a:solidFill>
                  <a:srgbClr val="000000"/>
                </a:solidFill>
                <a:latin typeface="+mj-lt"/>
              </a:rPr>
              <a:t>is seen as the bundling of data with the methods that operate on that data.</a:t>
            </a:r>
            <a:endParaRPr lang="en-US" sz="2800" dirty="0">
              <a:latin typeface="+mj-lt"/>
            </a:endParaRPr>
          </a:p>
        </p:txBody>
      </p:sp>
    </p:spTree>
    <p:extLst>
      <p:ext uri="{BB962C8B-B14F-4D97-AF65-F5344CB8AC3E}">
        <p14:creationId xmlns:p14="http://schemas.microsoft.com/office/powerpoint/2010/main" val="400199506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2617" y="2385444"/>
            <a:ext cx="11388437" cy="1200329"/>
          </a:xfrm>
          <a:prstGeom prst="rect">
            <a:avLst/>
          </a:prstGeom>
        </p:spPr>
        <p:txBody>
          <a:bodyPr wrap="square">
            <a:spAutoFit/>
          </a:bodyPr>
          <a:lstStyle/>
          <a:p>
            <a:r>
              <a:rPr lang="en-US" sz="2400" dirty="0">
                <a:solidFill>
                  <a:srgbClr val="000000"/>
                </a:solidFill>
                <a:latin typeface="+mj-lt"/>
              </a:rPr>
              <a:t>Information hiding on the other hand is the principle that some internal information or data is "hidden", so that it can't be accidentally changed</a:t>
            </a:r>
            <a:endParaRPr lang="en-US" sz="2400" dirty="0">
              <a:latin typeface="+mj-lt"/>
            </a:endParaRPr>
          </a:p>
        </p:txBody>
      </p:sp>
    </p:spTree>
    <p:extLst>
      <p:ext uri="{BB962C8B-B14F-4D97-AF65-F5344CB8AC3E}">
        <p14:creationId xmlns:p14="http://schemas.microsoft.com/office/powerpoint/2010/main" val="344634387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8036" y="2260800"/>
            <a:ext cx="11055928" cy="1815882"/>
          </a:xfrm>
          <a:prstGeom prst="rect">
            <a:avLst/>
          </a:prstGeom>
        </p:spPr>
        <p:txBody>
          <a:bodyPr wrap="square">
            <a:spAutoFit/>
          </a:bodyPr>
          <a:lstStyle/>
          <a:p>
            <a:r>
              <a:rPr lang="en-US" sz="2800" dirty="0" smtClean="0">
                <a:solidFill>
                  <a:srgbClr val="000000"/>
                </a:solidFill>
                <a:latin typeface="+mj-lt"/>
              </a:rPr>
              <a:t>Data </a:t>
            </a:r>
            <a:r>
              <a:rPr lang="en-US" sz="2800" dirty="0">
                <a:solidFill>
                  <a:srgbClr val="000000"/>
                </a:solidFill>
                <a:latin typeface="+mj-lt"/>
              </a:rPr>
              <a:t>encapsulation via methods </a:t>
            </a:r>
            <a:r>
              <a:rPr lang="en-US" sz="2800" dirty="0" smtClean="0">
                <a:solidFill>
                  <a:srgbClr val="000000"/>
                </a:solidFill>
                <a:latin typeface="+mj-lt"/>
              </a:rPr>
              <a:t>doesn't necessarily </a:t>
            </a:r>
            <a:r>
              <a:rPr lang="en-US" sz="2800" dirty="0">
                <a:solidFill>
                  <a:srgbClr val="000000"/>
                </a:solidFill>
                <a:latin typeface="+mj-lt"/>
              </a:rPr>
              <a:t>mean that the data is hidden. You might </a:t>
            </a:r>
            <a:r>
              <a:rPr lang="en-US" sz="2800" dirty="0" smtClean="0">
                <a:solidFill>
                  <a:srgbClr val="000000"/>
                </a:solidFill>
                <a:latin typeface="+mj-lt"/>
              </a:rPr>
              <a:t>be capable </a:t>
            </a:r>
            <a:r>
              <a:rPr lang="en-US" sz="2800" dirty="0">
                <a:solidFill>
                  <a:srgbClr val="000000"/>
                </a:solidFill>
                <a:latin typeface="+mj-lt"/>
              </a:rPr>
              <a:t>of accessing and seeing the data anyway, but using the methods is recommended. </a:t>
            </a:r>
            <a:endParaRPr lang="en-US" sz="2800" dirty="0">
              <a:latin typeface="+mj-lt"/>
            </a:endParaRPr>
          </a:p>
        </p:txBody>
      </p:sp>
    </p:spTree>
    <p:extLst>
      <p:ext uri="{BB962C8B-B14F-4D97-AF65-F5344CB8AC3E}">
        <p14:creationId xmlns:p14="http://schemas.microsoft.com/office/powerpoint/2010/main" val="38340545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71707"/>
            <a:ext cx="10515600" cy="1325563"/>
          </a:xfrm>
        </p:spPr>
        <p:txBody>
          <a:bodyPr/>
          <a:lstStyle/>
          <a:p>
            <a:pPr algn="r"/>
            <a:r>
              <a:rPr lang="fa-IR" dirty="0" smtClean="0"/>
              <a:t>اصول اساسی شی گرایی</a:t>
            </a:r>
            <a:endParaRPr lang="en-US" dirty="0"/>
          </a:p>
        </p:txBody>
      </p:sp>
      <p:sp>
        <p:nvSpPr>
          <p:cNvPr id="3" name="Content Placeholder 2"/>
          <p:cNvSpPr>
            <a:spLocks noGrp="1"/>
          </p:cNvSpPr>
          <p:nvPr>
            <p:ph idx="1"/>
          </p:nvPr>
        </p:nvSpPr>
        <p:spPr>
          <a:xfrm>
            <a:off x="838200" y="2729344"/>
            <a:ext cx="10515600" cy="2630199"/>
          </a:xfrm>
        </p:spPr>
        <p:txBody>
          <a:bodyPr/>
          <a:lstStyle/>
          <a:p>
            <a:r>
              <a:rPr lang="en-US" dirty="0"/>
              <a:t>Encapsulation</a:t>
            </a:r>
          </a:p>
          <a:p>
            <a:r>
              <a:rPr lang="en-US" dirty="0"/>
              <a:t>Data Abstraction</a:t>
            </a:r>
          </a:p>
          <a:p>
            <a:r>
              <a:rPr lang="en-US" dirty="0"/>
              <a:t>Polymorphism</a:t>
            </a:r>
          </a:p>
          <a:p>
            <a:r>
              <a:rPr lang="en-US" dirty="0"/>
              <a:t>Inheritance</a:t>
            </a:r>
          </a:p>
          <a:p>
            <a:endParaRPr lang="en-US" dirty="0"/>
          </a:p>
        </p:txBody>
      </p:sp>
    </p:spTree>
    <p:extLst>
      <p:ext uri="{BB962C8B-B14F-4D97-AF65-F5344CB8AC3E}">
        <p14:creationId xmlns:p14="http://schemas.microsoft.com/office/powerpoint/2010/main" val="77393676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828836"/>
            <a:ext cx="6096000" cy="1200329"/>
          </a:xfrm>
          <a:prstGeom prst="rect">
            <a:avLst/>
          </a:prstGeom>
        </p:spPr>
        <p:txBody>
          <a:bodyPr>
            <a:spAutoFit/>
          </a:bodyPr>
          <a:lstStyle/>
          <a:p>
            <a:r>
              <a:rPr lang="en-US" dirty="0">
                <a:solidFill>
                  <a:srgbClr val="000000"/>
                </a:solidFill>
                <a:latin typeface="arial" panose="020B0604020202020204" pitchFamily="34" charset="0"/>
              </a:rPr>
              <a:t>data abstraction is present, if both data hiding and data encapsulation is used. In other words, data abstraction is the broader term:</a:t>
            </a:r>
          </a:p>
          <a:p>
            <a:r>
              <a:rPr lang="en-US" i="1" dirty="0">
                <a:solidFill>
                  <a:srgbClr val="000000"/>
                </a:solidFill>
                <a:latin typeface="arial" panose="020B0604020202020204" pitchFamily="34" charset="0"/>
              </a:rPr>
              <a:t>Data Abstraction = Data Encapsulation + Data Hiding</a:t>
            </a:r>
            <a:endParaRPr lang="en-US"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301918586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231" y="875207"/>
            <a:ext cx="3943708" cy="646331"/>
          </a:xfrm>
          <a:prstGeom prst="rect">
            <a:avLst/>
          </a:prstGeom>
        </p:spPr>
        <p:txBody>
          <a:bodyPr wrap="none">
            <a:spAutoFit/>
          </a:bodyPr>
          <a:lstStyle/>
          <a:p>
            <a:r>
              <a:rPr lang="en-US" sz="3600" dirty="0">
                <a:solidFill>
                  <a:schemeClr val="accent2"/>
                </a:solidFill>
                <a:latin typeface="+mj-lt"/>
              </a:rPr>
              <a:t>Encapsulation</a:t>
            </a:r>
            <a:r>
              <a:rPr lang="en-US" sz="2400" dirty="0">
                <a:solidFill>
                  <a:schemeClr val="accent2"/>
                </a:solidFill>
                <a:latin typeface="+mj-lt"/>
              </a:rPr>
              <a:t> </a:t>
            </a:r>
          </a:p>
        </p:txBody>
      </p:sp>
      <p:sp>
        <p:nvSpPr>
          <p:cNvPr id="5" name="Rectangle 4"/>
          <p:cNvSpPr/>
          <p:nvPr/>
        </p:nvSpPr>
        <p:spPr>
          <a:xfrm>
            <a:off x="4570625" y="1521538"/>
            <a:ext cx="3131127" cy="246610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 name="Rectangle 2"/>
          <p:cNvSpPr/>
          <p:nvPr/>
        </p:nvSpPr>
        <p:spPr>
          <a:xfrm>
            <a:off x="5399449" y="1997425"/>
            <a:ext cx="1473480" cy="523220"/>
          </a:xfrm>
          <a:prstGeom prst="rect">
            <a:avLst/>
          </a:prstGeom>
        </p:spPr>
        <p:txBody>
          <a:bodyPr wrap="none">
            <a:spAutoFit/>
          </a:bodyPr>
          <a:lstStyle/>
          <a:p>
            <a:r>
              <a:rPr lang="en-US" sz="2800" dirty="0" smtClean="0">
                <a:solidFill>
                  <a:srgbClr val="000000"/>
                </a:solidFill>
                <a:latin typeface="+mj-lt"/>
              </a:rPr>
              <a:t>setter</a:t>
            </a:r>
            <a:endParaRPr lang="en-US" dirty="0">
              <a:latin typeface="+mj-lt"/>
            </a:endParaRPr>
          </a:p>
        </p:txBody>
      </p:sp>
      <p:sp>
        <p:nvSpPr>
          <p:cNvPr id="4" name="Rectangle 3"/>
          <p:cNvSpPr/>
          <p:nvPr/>
        </p:nvSpPr>
        <p:spPr>
          <a:xfrm>
            <a:off x="5399449" y="2884115"/>
            <a:ext cx="1473480" cy="523220"/>
          </a:xfrm>
          <a:prstGeom prst="rect">
            <a:avLst/>
          </a:prstGeom>
        </p:spPr>
        <p:txBody>
          <a:bodyPr wrap="none">
            <a:spAutoFit/>
          </a:bodyPr>
          <a:lstStyle/>
          <a:p>
            <a:r>
              <a:rPr lang="en-US" sz="2800" dirty="0" smtClean="0">
                <a:solidFill>
                  <a:srgbClr val="000000"/>
                </a:solidFill>
                <a:latin typeface="+mj-lt"/>
              </a:rPr>
              <a:t>getter</a:t>
            </a:r>
            <a:endParaRPr lang="en-US" dirty="0">
              <a:latin typeface="+mj-lt"/>
            </a:endParaRPr>
          </a:p>
        </p:txBody>
      </p:sp>
    </p:spTree>
    <p:extLst>
      <p:ext uri="{BB962C8B-B14F-4D97-AF65-F5344CB8AC3E}">
        <p14:creationId xmlns:p14="http://schemas.microsoft.com/office/powerpoint/2010/main" val="51774832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tangle 2"/>
          <p:cNvSpPr/>
          <p:nvPr/>
        </p:nvSpPr>
        <p:spPr>
          <a:xfrm>
            <a:off x="459544" y="737277"/>
            <a:ext cx="8698524" cy="5632311"/>
          </a:xfrm>
          <a:prstGeom prst="rect">
            <a:avLst/>
          </a:prstGeom>
        </p:spPr>
        <p:txBody>
          <a:bodyPr wrap="square">
            <a:spAutoFit/>
          </a:bodyPr>
          <a:lstStyle/>
          <a:p>
            <a:r>
              <a:rPr lang="en-US" sz="2000" dirty="0">
                <a:solidFill>
                  <a:srgbClr val="569CD6"/>
                </a:solidFill>
                <a:latin typeface="Consolas" panose="020B0609020204030204" pitchFamily="49" charset="0"/>
              </a:rPr>
              <a:t>class</a:t>
            </a:r>
            <a:r>
              <a:rPr lang="en-US" sz="2000" dirty="0">
                <a:solidFill>
                  <a:srgbClr val="D4D4D4"/>
                </a:solidFill>
                <a:latin typeface="Consolas" panose="020B0609020204030204" pitchFamily="49" charset="0"/>
              </a:rPr>
              <a:t> </a:t>
            </a:r>
            <a:r>
              <a:rPr lang="en-US" sz="2000" dirty="0">
                <a:solidFill>
                  <a:srgbClr val="4EC9B0"/>
                </a:solidFill>
                <a:latin typeface="Consolas" panose="020B0609020204030204" pitchFamily="49" charset="0"/>
              </a:rPr>
              <a:t>Robot</a:t>
            </a:r>
            <a:r>
              <a:rPr lang="en-US" sz="2000" dirty="0">
                <a:solidFill>
                  <a:srgbClr val="D4D4D4"/>
                </a:solidFill>
                <a:latin typeface="Consolas" panose="020B0609020204030204" pitchFamily="49" charset="0"/>
              </a:rPr>
              <a:t>:</a:t>
            </a:r>
          </a:p>
          <a:p>
            <a:r>
              <a:rPr lang="en-US" sz="2000" dirty="0">
                <a:solidFill>
                  <a:srgbClr val="D4D4D4"/>
                </a:solidFill>
                <a:latin typeface="Consolas" panose="020B0609020204030204" pitchFamily="49" charset="0"/>
              </a:rPr>
              <a:t>    </a:t>
            </a:r>
            <a:r>
              <a:rPr lang="en-US" sz="2000" dirty="0">
                <a:solidFill>
                  <a:srgbClr val="569CD6"/>
                </a:solidFill>
                <a:latin typeface="Consolas" panose="020B0609020204030204" pitchFamily="49" charset="0"/>
              </a:rPr>
              <a:t>def</a:t>
            </a:r>
            <a:r>
              <a:rPr lang="en-US" sz="2000" dirty="0">
                <a:solidFill>
                  <a:srgbClr val="D4D4D4"/>
                </a:solidFill>
                <a:latin typeface="Consolas" panose="020B0609020204030204" pitchFamily="49" charset="0"/>
              </a:rPr>
              <a:t> </a:t>
            </a:r>
            <a:r>
              <a:rPr lang="en-US" sz="2000" dirty="0">
                <a:solidFill>
                  <a:srgbClr val="C8C8C8"/>
                </a:solidFill>
                <a:latin typeface="Consolas" panose="020B0609020204030204" pitchFamily="49" charset="0"/>
              </a:rPr>
              <a:t>__init__</a:t>
            </a:r>
            <a:r>
              <a:rPr lang="en-US" sz="2000" dirty="0">
                <a:solidFill>
                  <a:srgbClr val="D4D4D4"/>
                </a:solidFill>
                <a:latin typeface="Consolas" panose="020B0609020204030204" pitchFamily="49" charset="0"/>
              </a:rPr>
              <a:t>(</a:t>
            </a:r>
            <a:r>
              <a:rPr lang="en-US" sz="2000" dirty="0">
                <a:solidFill>
                  <a:srgbClr val="7F7F7F"/>
                </a:solidFill>
                <a:latin typeface="Consolas" panose="020B0609020204030204" pitchFamily="49" charset="0"/>
              </a:rPr>
              <a:t>self</a:t>
            </a:r>
            <a:r>
              <a:rPr lang="en-US" sz="2000" dirty="0">
                <a:solidFill>
                  <a:srgbClr val="D4D4D4"/>
                </a:solidFill>
                <a:latin typeface="Consolas" panose="020B0609020204030204" pitchFamily="49" charset="0"/>
              </a:rPr>
              <a:t>, </a:t>
            </a:r>
            <a:r>
              <a:rPr lang="en-US" sz="2000" dirty="0">
                <a:solidFill>
                  <a:srgbClr val="7F7F7F"/>
                </a:solidFill>
                <a:latin typeface="Consolas" panose="020B0609020204030204" pitchFamily="49" charset="0"/>
              </a:rPr>
              <a:t>name</a:t>
            </a:r>
            <a:r>
              <a:rPr lang="en-US" sz="2000" dirty="0">
                <a:solidFill>
                  <a:srgbClr val="D4D4D4"/>
                </a:solidFill>
                <a:latin typeface="Consolas" panose="020B0609020204030204" pitchFamily="49" charset="0"/>
              </a:rPr>
              <a:t>=</a:t>
            </a:r>
            <a:r>
              <a:rPr lang="en-US" sz="2000" dirty="0">
                <a:solidFill>
                  <a:srgbClr val="569CD6"/>
                </a:solidFill>
                <a:latin typeface="Consolas" panose="020B0609020204030204" pitchFamily="49" charset="0"/>
              </a:rPr>
              <a:t>None</a:t>
            </a:r>
            <a:r>
              <a:rPr lang="en-US" sz="2000" dirty="0">
                <a:solidFill>
                  <a:srgbClr val="D4D4D4"/>
                </a:solidFill>
                <a:latin typeface="Consolas" panose="020B0609020204030204" pitchFamily="49" charset="0"/>
              </a:rPr>
              <a:t>):</a:t>
            </a:r>
          </a:p>
          <a:p>
            <a:r>
              <a:rPr lang="en-US" sz="2000" dirty="0">
                <a:solidFill>
                  <a:srgbClr val="D4D4D4"/>
                </a:solidFill>
                <a:latin typeface="Consolas" panose="020B0609020204030204" pitchFamily="49" charset="0"/>
              </a:rPr>
              <a:t>        </a:t>
            </a:r>
            <a:r>
              <a:rPr lang="en-US" sz="2000" dirty="0">
                <a:solidFill>
                  <a:srgbClr val="7F7F7F"/>
                </a:solidFill>
                <a:latin typeface="Consolas" panose="020B0609020204030204" pitchFamily="49" charset="0"/>
              </a:rPr>
              <a:t>self</a:t>
            </a:r>
            <a:r>
              <a:rPr lang="en-US" sz="2000" dirty="0">
                <a:solidFill>
                  <a:srgbClr val="D4D4D4"/>
                </a:solidFill>
                <a:latin typeface="Consolas" panose="020B0609020204030204" pitchFamily="49" charset="0"/>
              </a:rPr>
              <a:t>.</a:t>
            </a:r>
            <a:r>
              <a:rPr lang="en-US" sz="2000" dirty="0">
                <a:solidFill>
                  <a:srgbClr val="DADADA"/>
                </a:solidFill>
                <a:latin typeface="Consolas" panose="020B0609020204030204" pitchFamily="49" charset="0"/>
              </a:rPr>
              <a:t>name</a:t>
            </a:r>
            <a:r>
              <a:rPr lang="en-US" sz="2000" dirty="0">
                <a:solidFill>
                  <a:srgbClr val="D4D4D4"/>
                </a:solidFill>
                <a:latin typeface="Consolas" panose="020B0609020204030204" pitchFamily="49" charset="0"/>
              </a:rPr>
              <a:t> = </a:t>
            </a:r>
            <a:r>
              <a:rPr lang="en-US" sz="2000" dirty="0">
                <a:solidFill>
                  <a:srgbClr val="7F7F7F"/>
                </a:solidFill>
                <a:latin typeface="Consolas" panose="020B0609020204030204" pitchFamily="49" charset="0"/>
              </a:rPr>
              <a:t>name</a:t>
            </a:r>
            <a:r>
              <a:rPr lang="en-US" sz="2000" dirty="0">
                <a:solidFill>
                  <a:srgbClr val="D4D4D4"/>
                </a:solidFill>
                <a:latin typeface="Consolas" panose="020B0609020204030204" pitchFamily="49" charset="0"/>
              </a:rPr>
              <a:t>   </a:t>
            </a:r>
          </a:p>
          <a:p>
            <a:r>
              <a:rPr lang="en-US" sz="2000" dirty="0">
                <a:solidFill>
                  <a:srgbClr val="D4D4D4"/>
                </a:solidFill>
                <a:latin typeface="Consolas" panose="020B0609020204030204" pitchFamily="49" charset="0"/>
              </a:rPr>
              <a:t>    </a:t>
            </a:r>
            <a:r>
              <a:rPr lang="en-US" sz="2000" dirty="0">
                <a:solidFill>
                  <a:srgbClr val="569CD6"/>
                </a:solidFill>
                <a:latin typeface="Consolas" panose="020B0609020204030204" pitchFamily="49" charset="0"/>
              </a:rPr>
              <a:t>def</a:t>
            </a:r>
            <a:r>
              <a:rPr lang="en-US" sz="2000" dirty="0">
                <a:solidFill>
                  <a:srgbClr val="D4D4D4"/>
                </a:solidFill>
                <a:latin typeface="Consolas" panose="020B0609020204030204" pitchFamily="49" charset="0"/>
              </a:rPr>
              <a:t> </a:t>
            </a:r>
            <a:r>
              <a:rPr lang="en-US" sz="2000" dirty="0">
                <a:solidFill>
                  <a:srgbClr val="C8C8C8"/>
                </a:solidFill>
                <a:latin typeface="Consolas" panose="020B0609020204030204" pitchFamily="49" charset="0"/>
              </a:rPr>
              <a:t>say_hi</a:t>
            </a:r>
            <a:r>
              <a:rPr lang="en-US" sz="2000" dirty="0">
                <a:solidFill>
                  <a:srgbClr val="D4D4D4"/>
                </a:solidFill>
                <a:latin typeface="Consolas" panose="020B0609020204030204" pitchFamily="49" charset="0"/>
              </a:rPr>
              <a:t>(</a:t>
            </a:r>
            <a:r>
              <a:rPr lang="en-US" sz="2000" dirty="0">
                <a:solidFill>
                  <a:srgbClr val="7F7F7F"/>
                </a:solidFill>
                <a:latin typeface="Consolas" panose="020B0609020204030204" pitchFamily="49" charset="0"/>
              </a:rPr>
              <a:t>self</a:t>
            </a:r>
            <a:r>
              <a:rPr lang="en-US" sz="2000" dirty="0">
                <a:solidFill>
                  <a:srgbClr val="D4D4D4"/>
                </a:solidFill>
                <a:latin typeface="Consolas" panose="020B0609020204030204" pitchFamily="49" charset="0"/>
              </a:rPr>
              <a:t>):</a:t>
            </a:r>
          </a:p>
          <a:p>
            <a:r>
              <a:rPr lang="en-US" sz="2000" dirty="0">
                <a:solidFill>
                  <a:srgbClr val="D4D4D4"/>
                </a:solidFill>
                <a:latin typeface="Consolas" panose="020B0609020204030204" pitchFamily="49" charset="0"/>
              </a:rPr>
              <a:t>        </a:t>
            </a:r>
            <a:r>
              <a:rPr lang="en-US" sz="2000" dirty="0">
                <a:solidFill>
                  <a:srgbClr val="569CD6"/>
                </a:solidFill>
                <a:latin typeface="Consolas" panose="020B0609020204030204" pitchFamily="49" charset="0"/>
              </a:rPr>
              <a:t>if</a:t>
            </a:r>
            <a:r>
              <a:rPr lang="en-US" sz="2000" dirty="0">
                <a:solidFill>
                  <a:srgbClr val="D4D4D4"/>
                </a:solidFill>
                <a:latin typeface="Consolas" panose="020B0609020204030204" pitchFamily="49" charset="0"/>
              </a:rPr>
              <a:t> </a:t>
            </a:r>
            <a:r>
              <a:rPr lang="en-US" sz="2000" dirty="0">
                <a:solidFill>
                  <a:srgbClr val="7F7F7F"/>
                </a:solidFill>
                <a:latin typeface="Consolas" panose="020B0609020204030204" pitchFamily="49" charset="0"/>
              </a:rPr>
              <a:t>self</a:t>
            </a:r>
            <a:r>
              <a:rPr lang="en-US" sz="2000" dirty="0">
                <a:solidFill>
                  <a:srgbClr val="D4D4D4"/>
                </a:solidFill>
                <a:latin typeface="Consolas" panose="020B0609020204030204" pitchFamily="49" charset="0"/>
              </a:rPr>
              <a:t>.</a:t>
            </a:r>
            <a:r>
              <a:rPr lang="en-US" sz="2000" dirty="0">
                <a:solidFill>
                  <a:srgbClr val="DADADA"/>
                </a:solidFill>
                <a:latin typeface="Consolas" panose="020B0609020204030204" pitchFamily="49" charset="0"/>
              </a:rPr>
              <a:t>name</a:t>
            </a:r>
            <a:r>
              <a:rPr lang="en-US" sz="2000" dirty="0">
                <a:solidFill>
                  <a:srgbClr val="D4D4D4"/>
                </a:solidFill>
                <a:latin typeface="Consolas" panose="020B0609020204030204" pitchFamily="49" charset="0"/>
              </a:rPr>
              <a:t>:</a:t>
            </a:r>
          </a:p>
          <a:p>
            <a:r>
              <a:rPr lang="en-US" sz="2000" dirty="0">
                <a:solidFill>
                  <a:srgbClr val="D4D4D4"/>
                </a:solidFill>
                <a:latin typeface="Consolas" panose="020B0609020204030204" pitchFamily="49" charset="0"/>
              </a:rPr>
              <a:t>            </a:t>
            </a:r>
            <a:r>
              <a:rPr lang="en-US" sz="2000" dirty="0">
                <a:solidFill>
                  <a:srgbClr val="C8C8C8"/>
                </a:solidFill>
                <a:latin typeface="Consolas" panose="020B0609020204030204" pitchFamily="49" charset="0"/>
              </a:rPr>
              <a:t>print</a:t>
            </a:r>
            <a:r>
              <a:rPr lang="en-US" sz="2000" dirty="0">
                <a:solidFill>
                  <a:srgbClr val="D4D4D4"/>
                </a:solidFill>
                <a:latin typeface="Consolas" panose="020B0609020204030204" pitchFamily="49" charset="0"/>
              </a:rPr>
              <a:t>(</a:t>
            </a:r>
            <a:r>
              <a:rPr lang="en-US" sz="2000" dirty="0">
                <a:solidFill>
                  <a:srgbClr val="CE9178"/>
                </a:solidFill>
                <a:latin typeface="Consolas" panose="020B0609020204030204" pitchFamily="49" charset="0"/>
              </a:rPr>
              <a:t>"Hi, I am "</a:t>
            </a:r>
            <a:r>
              <a:rPr lang="en-US" sz="2000" dirty="0">
                <a:solidFill>
                  <a:srgbClr val="D4D4D4"/>
                </a:solidFill>
                <a:latin typeface="Consolas" panose="020B0609020204030204" pitchFamily="49" charset="0"/>
              </a:rPr>
              <a:t> + </a:t>
            </a:r>
            <a:r>
              <a:rPr lang="en-US" sz="2000" dirty="0">
                <a:solidFill>
                  <a:srgbClr val="7F7F7F"/>
                </a:solidFill>
                <a:latin typeface="Consolas" panose="020B0609020204030204" pitchFamily="49" charset="0"/>
              </a:rPr>
              <a:t>self</a:t>
            </a:r>
            <a:r>
              <a:rPr lang="en-US" sz="2000" dirty="0">
                <a:solidFill>
                  <a:srgbClr val="D4D4D4"/>
                </a:solidFill>
                <a:latin typeface="Consolas" panose="020B0609020204030204" pitchFamily="49" charset="0"/>
              </a:rPr>
              <a:t>.</a:t>
            </a:r>
            <a:r>
              <a:rPr lang="en-US" sz="2000" dirty="0">
                <a:solidFill>
                  <a:srgbClr val="DADADA"/>
                </a:solidFill>
                <a:latin typeface="Consolas" panose="020B0609020204030204" pitchFamily="49" charset="0"/>
              </a:rPr>
              <a:t>name</a:t>
            </a:r>
            <a:r>
              <a:rPr lang="en-US" sz="2000" dirty="0">
                <a:solidFill>
                  <a:srgbClr val="D4D4D4"/>
                </a:solidFill>
                <a:latin typeface="Consolas" panose="020B0609020204030204" pitchFamily="49" charset="0"/>
              </a:rPr>
              <a:t>)</a:t>
            </a:r>
          </a:p>
          <a:p>
            <a:r>
              <a:rPr lang="en-US" sz="2000" dirty="0">
                <a:solidFill>
                  <a:srgbClr val="D4D4D4"/>
                </a:solidFill>
                <a:latin typeface="Consolas" panose="020B0609020204030204" pitchFamily="49" charset="0"/>
              </a:rPr>
              <a:t>        </a:t>
            </a:r>
            <a:r>
              <a:rPr lang="en-US" sz="2000" dirty="0">
                <a:solidFill>
                  <a:srgbClr val="569CD6"/>
                </a:solidFill>
                <a:latin typeface="Consolas" panose="020B0609020204030204" pitchFamily="49" charset="0"/>
              </a:rPr>
              <a:t>else</a:t>
            </a:r>
            <a:r>
              <a:rPr lang="en-US" sz="2000" dirty="0">
                <a:solidFill>
                  <a:srgbClr val="D4D4D4"/>
                </a:solidFill>
                <a:latin typeface="Consolas" panose="020B0609020204030204" pitchFamily="49" charset="0"/>
              </a:rPr>
              <a:t>:</a:t>
            </a:r>
          </a:p>
          <a:p>
            <a:r>
              <a:rPr lang="en-US" sz="2000" dirty="0">
                <a:solidFill>
                  <a:srgbClr val="D4D4D4"/>
                </a:solidFill>
                <a:latin typeface="Consolas" panose="020B0609020204030204" pitchFamily="49" charset="0"/>
              </a:rPr>
              <a:t>            </a:t>
            </a:r>
            <a:r>
              <a:rPr lang="en-US" sz="2000" dirty="0">
                <a:solidFill>
                  <a:srgbClr val="C8C8C8"/>
                </a:solidFill>
                <a:latin typeface="Consolas" panose="020B0609020204030204" pitchFamily="49" charset="0"/>
              </a:rPr>
              <a:t>print</a:t>
            </a:r>
            <a:r>
              <a:rPr lang="en-US" sz="2000" dirty="0">
                <a:solidFill>
                  <a:srgbClr val="D4D4D4"/>
                </a:solidFill>
                <a:latin typeface="Consolas" panose="020B0609020204030204" pitchFamily="49" charset="0"/>
              </a:rPr>
              <a:t>(</a:t>
            </a:r>
            <a:r>
              <a:rPr lang="en-US" sz="2000" dirty="0">
                <a:solidFill>
                  <a:srgbClr val="CE9178"/>
                </a:solidFill>
                <a:latin typeface="Consolas" panose="020B0609020204030204" pitchFamily="49" charset="0"/>
              </a:rPr>
              <a:t>"Hi, I am a robot without a name"</a:t>
            </a:r>
            <a:r>
              <a:rPr lang="en-US" sz="2000" dirty="0">
                <a:solidFill>
                  <a:srgbClr val="D4D4D4"/>
                </a:solidFill>
                <a:latin typeface="Consolas" panose="020B0609020204030204" pitchFamily="49" charset="0"/>
              </a:rPr>
              <a:t>)</a:t>
            </a:r>
          </a:p>
          <a:p>
            <a:r>
              <a:rPr lang="en-US" sz="2000" dirty="0">
                <a:solidFill>
                  <a:srgbClr val="D4D4D4"/>
                </a:solidFill>
                <a:latin typeface="Consolas" panose="020B0609020204030204" pitchFamily="49" charset="0"/>
              </a:rPr>
              <a:t>    </a:t>
            </a:r>
            <a:r>
              <a:rPr lang="en-US" sz="2000" dirty="0">
                <a:solidFill>
                  <a:srgbClr val="569CD6"/>
                </a:solidFill>
                <a:latin typeface="Consolas" panose="020B0609020204030204" pitchFamily="49" charset="0"/>
              </a:rPr>
              <a:t>def</a:t>
            </a:r>
            <a:r>
              <a:rPr lang="en-US" sz="2000" dirty="0">
                <a:solidFill>
                  <a:srgbClr val="D4D4D4"/>
                </a:solidFill>
                <a:latin typeface="Consolas" panose="020B0609020204030204" pitchFamily="49" charset="0"/>
              </a:rPr>
              <a:t> </a:t>
            </a:r>
            <a:r>
              <a:rPr lang="en-US" sz="2000" dirty="0">
                <a:solidFill>
                  <a:srgbClr val="C8C8C8"/>
                </a:solidFill>
                <a:latin typeface="Consolas" panose="020B0609020204030204" pitchFamily="49" charset="0"/>
              </a:rPr>
              <a:t>set_name</a:t>
            </a:r>
            <a:r>
              <a:rPr lang="en-US" sz="2000" dirty="0">
                <a:solidFill>
                  <a:srgbClr val="D4D4D4"/>
                </a:solidFill>
                <a:latin typeface="Consolas" panose="020B0609020204030204" pitchFamily="49" charset="0"/>
              </a:rPr>
              <a:t>(</a:t>
            </a:r>
            <a:r>
              <a:rPr lang="en-US" sz="2000" dirty="0">
                <a:solidFill>
                  <a:srgbClr val="7F7F7F"/>
                </a:solidFill>
                <a:latin typeface="Consolas" panose="020B0609020204030204" pitchFamily="49" charset="0"/>
              </a:rPr>
              <a:t>self</a:t>
            </a:r>
            <a:r>
              <a:rPr lang="en-US" sz="2000" dirty="0">
                <a:solidFill>
                  <a:srgbClr val="D4D4D4"/>
                </a:solidFill>
                <a:latin typeface="Consolas" panose="020B0609020204030204" pitchFamily="49" charset="0"/>
              </a:rPr>
              <a:t>, </a:t>
            </a:r>
            <a:r>
              <a:rPr lang="en-US" sz="2000" dirty="0">
                <a:solidFill>
                  <a:srgbClr val="7F7F7F"/>
                </a:solidFill>
                <a:latin typeface="Consolas" panose="020B0609020204030204" pitchFamily="49" charset="0"/>
              </a:rPr>
              <a:t>name</a:t>
            </a:r>
            <a:r>
              <a:rPr lang="en-US" sz="2000" dirty="0">
                <a:solidFill>
                  <a:srgbClr val="D4D4D4"/>
                </a:solidFill>
                <a:latin typeface="Consolas" panose="020B0609020204030204" pitchFamily="49" charset="0"/>
              </a:rPr>
              <a:t>):</a:t>
            </a:r>
          </a:p>
          <a:p>
            <a:r>
              <a:rPr lang="en-US" sz="2000" dirty="0">
                <a:solidFill>
                  <a:srgbClr val="D4D4D4"/>
                </a:solidFill>
                <a:latin typeface="Consolas" panose="020B0609020204030204" pitchFamily="49" charset="0"/>
              </a:rPr>
              <a:t>        </a:t>
            </a:r>
            <a:r>
              <a:rPr lang="en-US" sz="2000" dirty="0">
                <a:solidFill>
                  <a:srgbClr val="7F7F7F"/>
                </a:solidFill>
                <a:latin typeface="Consolas" panose="020B0609020204030204" pitchFamily="49" charset="0"/>
              </a:rPr>
              <a:t>self</a:t>
            </a:r>
            <a:r>
              <a:rPr lang="en-US" sz="2000" dirty="0">
                <a:solidFill>
                  <a:srgbClr val="D4D4D4"/>
                </a:solidFill>
                <a:latin typeface="Consolas" panose="020B0609020204030204" pitchFamily="49" charset="0"/>
              </a:rPr>
              <a:t>.</a:t>
            </a:r>
            <a:r>
              <a:rPr lang="en-US" sz="2000" dirty="0">
                <a:solidFill>
                  <a:srgbClr val="DADADA"/>
                </a:solidFill>
                <a:latin typeface="Consolas" panose="020B0609020204030204" pitchFamily="49" charset="0"/>
              </a:rPr>
              <a:t>name</a:t>
            </a:r>
            <a:r>
              <a:rPr lang="en-US" sz="2000" dirty="0">
                <a:solidFill>
                  <a:srgbClr val="D4D4D4"/>
                </a:solidFill>
                <a:latin typeface="Consolas" panose="020B0609020204030204" pitchFamily="49" charset="0"/>
              </a:rPr>
              <a:t> = </a:t>
            </a:r>
            <a:r>
              <a:rPr lang="en-US" sz="2000" dirty="0">
                <a:solidFill>
                  <a:srgbClr val="7F7F7F"/>
                </a:solidFill>
                <a:latin typeface="Consolas" panose="020B0609020204030204" pitchFamily="49" charset="0"/>
              </a:rPr>
              <a:t>name</a:t>
            </a:r>
            <a:endParaRPr lang="en-US" sz="2000" dirty="0">
              <a:solidFill>
                <a:srgbClr val="D4D4D4"/>
              </a:solidFill>
              <a:latin typeface="Consolas" panose="020B0609020204030204" pitchFamily="49" charset="0"/>
            </a:endParaRPr>
          </a:p>
          <a:p>
            <a:r>
              <a:rPr lang="en-US" sz="2000" dirty="0">
                <a:solidFill>
                  <a:srgbClr val="D4D4D4"/>
                </a:solidFill>
                <a:latin typeface="Consolas" panose="020B0609020204030204" pitchFamily="49" charset="0"/>
              </a:rPr>
              <a:t>    </a:t>
            </a:r>
            <a:r>
              <a:rPr lang="en-US" sz="2000" dirty="0">
                <a:solidFill>
                  <a:srgbClr val="569CD6"/>
                </a:solidFill>
                <a:latin typeface="Consolas" panose="020B0609020204030204" pitchFamily="49" charset="0"/>
              </a:rPr>
              <a:t>def</a:t>
            </a:r>
            <a:r>
              <a:rPr lang="en-US" sz="2000" dirty="0">
                <a:solidFill>
                  <a:srgbClr val="D4D4D4"/>
                </a:solidFill>
                <a:latin typeface="Consolas" panose="020B0609020204030204" pitchFamily="49" charset="0"/>
              </a:rPr>
              <a:t> </a:t>
            </a:r>
            <a:r>
              <a:rPr lang="en-US" sz="2000" dirty="0">
                <a:solidFill>
                  <a:srgbClr val="C8C8C8"/>
                </a:solidFill>
                <a:latin typeface="Consolas" panose="020B0609020204030204" pitchFamily="49" charset="0"/>
              </a:rPr>
              <a:t>get_name</a:t>
            </a:r>
            <a:r>
              <a:rPr lang="en-US" sz="2000" dirty="0">
                <a:solidFill>
                  <a:srgbClr val="D4D4D4"/>
                </a:solidFill>
                <a:latin typeface="Consolas" panose="020B0609020204030204" pitchFamily="49" charset="0"/>
              </a:rPr>
              <a:t>(</a:t>
            </a:r>
            <a:r>
              <a:rPr lang="en-US" sz="2000" dirty="0">
                <a:solidFill>
                  <a:srgbClr val="7F7F7F"/>
                </a:solidFill>
                <a:latin typeface="Consolas" panose="020B0609020204030204" pitchFamily="49" charset="0"/>
              </a:rPr>
              <a:t>self</a:t>
            </a:r>
            <a:r>
              <a:rPr lang="en-US" sz="2000" dirty="0">
                <a:solidFill>
                  <a:srgbClr val="D4D4D4"/>
                </a:solidFill>
                <a:latin typeface="Consolas" panose="020B0609020204030204" pitchFamily="49" charset="0"/>
              </a:rPr>
              <a:t>):</a:t>
            </a:r>
          </a:p>
          <a:p>
            <a:r>
              <a:rPr lang="en-US" sz="2000" dirty="0">
                <a:solidFill>
                  <a:srgbClr val="D4D4D4"/>
                </a:solidFill>
                <a:latin typeface="Consolas" panose="020B0609020204030204" pitchFamily="49" charset="0"/>
              </a:rPr>
              <a:t>        </a:t>
            </a:r>
            <a:r>
              <a:rPr lang="en-US" sz="2000" dirty="0">
                <a:solidFill>
                  <a:srgbClr val="569CD6"/>
                </a:solidFill>
                <a:latin typeface="Consolas" panose="020B0609020204030204" pitchFamily="49" charset="0"/>
              </a:rPr>
              <a:t>return</a:t>
            </a:r>
            <a:r>
              <a:rPr lang="en-US" sz="2000" dirty="0">
                <a:solidFill>
                  <a:srgbClr val="D4D4D4"/>
                </a:solidFill>
                <a:latin typeface="Consolas" panose="020B0609020204030204" pitchFamily="49" charset="0"/>
              </a:rPr>
              <a:t> </a:t>
            </a:r>
            <a:r>
              <a:rPr lang="en-US" sz="2000" dirty="0">
                <a:solidFill>
                  <a:srgbClr val="7F7F7F"/>
                </a:solidFill>
                <a:latin typeface="Consolas" panose="020B0609020204030204" pitchFamily="49" charset="0"/>
              </a:rPr>
              <a:t>self</a:t>
            </a:r>
            <a:r>
              <a:rPr lang="en-US" sz="2000" dirty="0">
                <a:solidFill>
                  <a:srgbClr val="D4D4D4"/>
                </a:solidFill>
                <a:latin typeface="Consolas" panose="020B0609020204030204" pitchFamily="49" charset="0"/>
              </a:rPr>
              <a:t>.</a:t>
            </a:r>
            <a:r>
              <a:rPr lang="en-US" sz="2000" dirty="0">
                <a:solidFill>
                  <a:srgbClr val="DADADA"/>
                </a:solidFill>
                <a:latin typeface="Consolas" panose="020B0609020204030204" pitchFamily="49" charset="0"/>
              </a:rPr>
              <a:t>name</a:t>
            </a:r>
            <a:endParaRPr lang="en-US" sz="2000" dirty="0">
              <a:solidFill>
                <a:srgbClr val="D4D4D4"/>
              </a:solidFill>
              <a:latin typeface="Consolas" panose="020B0609020204030204" pitchFamily="49" charset="0"/>
            </a:endParaRPr>
          </a:p>
          <a:p>
            <a:r>
              <a:rPr lang="en-US" sz="2000" dirty="0">
                <a:solidFill>
                  <a:srgbClr val="C8C8C8"/>
                </a:solidFill>
                <a:latin typeface="Consolas" panose="020B0609020204030204" pitchFamily="49" charset="0"/>
              </a:rPr>
              <a:t>x</a:t>
            </a:r>
            <a:r>
              <a:rPr lang="en-US" sz="2000" dirty="0">
                <a:solidFill>
                  <a:srgbClr val="D4D4D4"/>
                </a:solidFill>
                <a:latin typeface="Consolas" panose="020B0609020204030204" pitchFamily="49" charset="0"/>
              </a:rPr>
              <a:t> = </a:t>
            </a:r>
            <a:r>
              <a:rPr lang="en-US" sz="2000" dirty="0">
                <a:solidFill>
                  <a:srgbClr val="4EC9B0"/>
                </a:solidFill>
                <a:latin typeface="Consolas" panose="020B0609020204030204" pitchFamily="49" charset="0"/>
              </a:rPr>
              <a:t>Robot</a:t>
            </a:r>
            <a:r>
              <a:rPr lang="en-US" sz="2000" dirty="0">
                <a:solidFill>
                  <a:srgbClr val="D4D4D4"/>
                </a:solidFill>
                <a:latin typeface="Consolas" panose="020B0609020204030204" pitchFamily="49" charset="0"/>
              </a:rPr>
              <a:t>()</a:t>
            </a:r>
          </a:p>
          <a:p>
            <a:r>
              <a:rPr lang="en-US" sz="2000" dirty="0">
                <a:solidFill>
                  <a:srgbClr val="C8C8C8"/>
                </a:solidFill>
                <a:latin typeface="Consolas" panose="020B0609020204030204" pitchFamily="49" charset="0"/>
              </a:rPr>
              <a:t>x</a:t>
            </a:r>
            <a:r>
              <a:rPr lang="en-US" sz="2000" dirty="0">
                <a:solidFill>
                  <a:srgbClr val="D4D4D4"/>
                </a:solidFill>
                <a:latin typeface="Consolas" panose="020B0609020204030204" pitchFamily="49" charset="0"/>
              </a:rPr>
              <a:t>.</a:t>
            </a:r>
            <a:r>
              <a:rPr lang="en-US" sz="2000" dirty="0">
                <a:solidFill>
                  <a:srgbClr val="C8C8C8"/>
                </a:solidFill>
                <a:latin typeface="Consolas" panose="020B0609020204030204" pitchFamily="49" charset="0"/>
              </a:rPr>
              <a:t>set_name</a:t>
            </a:r>
            <a:r>
              <a:rPr lang="en-US" sz="2000" dirty="0">
                <a:solidFill>
                  <a:srgbClr val="D4D4D4"/>
                </a:solidFill>
                <a:latin typeface="Consolas" panose="020B0609020204030204" pitchFamily="49" charset="0"/>
              </a:rPr>
              <a:t>(</a:t>
            </a:r>
            <a:r>
              <a:rPr lang="en-US" sz="2000" dirty="0">
                <a:solidFill>
                  <a:srgbClr val="CE9178"/>
                </a:solidFill>
                <a:latin typeface="Consolas" panose="020B0609020204030204" pitchFamily="49" charset="0"/>
              </a:rPr>
              <a:t>"Henry"</a:t>
            </a:r>
            <a:r>
              <a:rPr lang="en-US" sz="2000" dirty="0">
                <a:solidFill>
                  <a:srgbClr val="D4D4D4"/>
                </a:solidFill>
                <a:latin typeface="Consolas" panose="020B0609020204030204" pitchFamily="49" charset="0"/>
              </a:rPr>
              <a:t>)</a:t>
            </a:r>
          </a:p>
          <a:p>
            <a:r>
              <a:rPr lang="en-US" sz="2000" dirty="0">
                <a:solidFill>
                  <a:srgbClr val="C8C8C8"/>
                </a:solidFill>
                <a:latin typeface="Consolas" panose="020B0609020204030204" pitchFamily="49" charset="0"/>
              </a:rPr>
              <a:t>x</a:t>
            </a:r>
            <a:r>
              <a:rPr lang="en-US" sz="2000" dirty="0">
                <a:solidFill>
                  <a:srgbClr val="D4D4D4"/>
                </a:solidFill>
                <a:latin typeface="Consolas" panose="020B0609020204030204" pitchFamily="49" charset="0"/>
              </a:rPr>
              <a:t>.</a:t>
            </a:r>
            <a:r>
              <a:rPr lang="en-US" sz="2000" dirty="0">
                <a:solidFill>
                  <a:srgbClr val="C8C8C8"/>
                </a:solidFill>
                <a:latin typeface="Consolas" panose="020B0609020204030204" pitchFamily="49" charset="0"/>
              </a:rPr>
              <a:t>say_hi</a:t>
            </a:r>
            <a:r>
              <a:rPr lang="en-US" sz="2000" dirty="0">
                <a:solidFill>
                  <a:srgbClr val="D4D4D4"/>
                </a:solidFill>
                <a:latin typeface="Consolas" panose="020B0609020204030204" pitchFamily="49" charset="0"/>
              </a:rPr>
              <a:t>()</a:t>
            </a:r>
          </a:p>
          <a:p>
            <a:r>
              <a:rPr lang="en-US" sz="2000" dirty="0">
                <a:solidFill>
                  <a:srgbClr val="C8C8C8"/>
                </a:solidFill>
                <a:latin typeface="Consolas" panose="020B0609020204030204" pitchFamily="49" charset="0"/>
              </a:rPr>
              <a:t>y</a:t>
            </a:r>
            <a:r>
              <a:rPr lang="en-US" sz="2000" dirty="0">
                <a:solidFill>
                  <a:srgbClr val="D4D4D4"/>
                </a:solidFill>
                <a:latin typeface="Consolas" panose="020B0609020204030204" pitchFamily="49" charset="0"/>
              </a:rPr>
              <a:t> = </a:t>
            </a:r>
            <a:r>
              <a:rPr lang="en-US" sz="2000" dirty="0">
                <a:solidFill>
                  <a:srgbClr val="4EC9B0"/>
                </a:solidFill>
                <a:latin typeface="Consolas" panose="020B0609020204030204" pitchFamily="49" charset="0"/>
              </a:rPr>
              <a:t>Robot</a:t>
            </a:r>
            <a:r>
              <a:rPr lang="en-US" sz="2000" dirty="0">
                <a:solidFill>
                  <a:srgbClr val="D4D4D4"/>
                </a:solidFill>
                <a:latin typeface="Consolas" panose="020B0609020204030204" pitchFamily="49" charset="0"/>
              </a:rPr>
              <a:t>()</a:t>
            </a:r>
          </a:p>
          <a:p>
            <a:r>
              <a:rPr lang="en-US" sz="2000" dirty="0">
                <a:solidFill>
                  <a:srgbClr val="C8C8C8"/>
                </a:solidFill>
                <a:latin typeface="Consolas" panose="020B0609020204030204" pitchFamily="49" charset="0"/>
              </a:rPr>
              <a:t>y</a:t>
            </a:r>
            <a:r>
              <a:rPr lang="en-US" sz="2000" dirty="0">
                <a:solidFill>
                  <a:srgbClr val="D4D4D4"/>
                </a:solidFill>
                <a:latin typeface="Consolas" panose="020B0609020204030204" pitchFamily="49" charset="0"/>
              </a:rPr>
              <a:t>.</a:t>
            </a:r>
            <a:r>
              <a:rPr lang="en-US" sz="2000" dirty="0">
                <a:solidFill>
                  <a:srgbClr val="C8C8C8"/>
                </a:solidFill>
                <a:latin typeface="Consolas" panose="020B0609020204030204" pitchFamily="49" charset="0"/>
              </a:rPr>
              <a:t>set_name</a:t>
            </a:r>
            <a:r>
              <a:rPr lang="en-US" sz="2000" dirty="0">
                <a:solidFill>
                  <a:srgbClr val="D4D4D4"/>
                </a:solidFill>
                <a:latin typeface="Consolas" panose="020B0609020204030204" pitchFamily="49" charset="0"/>
              </a:rPr>
              <a:t>(</a:t>
            </a:r>
            <a:r>
              <a:rPr lang="en-US" sz="2000" dirty="0">
                <a:solidFill>
                  <a:srgbClr val="C8C8C8"/>
                </a:solidFill>
                <a:latin typeface="Consolas" panose="020B0609020204030204" pitchFamily="49" charset="0"/>
              </a:rPr>
              <a:t>x</a:t>
            </a:r>
            <a:r>
              <a:rPr lang="en-US" sz="2000" dirty="0">
                <a:solidFill>
                  <a:srgbClr val="D4D4D4"/>
                </a:solidFill>
                <a:latin typeface="Consolas" panose="020B0609020204030204" pitchFamily="49" charset="0"/>
              </a:rPr>
              <a:t>.</a:t>
            </a:r>
            <a:r>
              <a:rPr lang="en-US" sz="2000" dirty="0">
                <a:solidFill>
                  <a:srgbClr val="C8C8C8"/>
                </a:solidFill>
                <a:latin typeface="Consolas" panose="020B0609020204030204" pitchFamily="49" charset="0"/>
              </a:rPr>
              <a:t>get_name</a:t>
            </a:r>
            <a:r>
              <a:rPr lang="en-US" sz="2000" dirty="0">
                <a:solidFill>
                  <a:srgbClr val="D4D4D4"/>
                </a:solidFill>
                <a:latin typeface="Consolas" panose="020B0609020204030204" pitchFamily="49" charset="0"/>
              </a:rPr>
              <a:t>())</a:t>
            </a:r>
          </a:p>
          <a:p>
            <a:r>
              <a:rPr lang="en-US" sz="2000" dirty="0">
                <a:solidFill>
                  <a:srgbClr val="C8C8C8"/>
                </a:solidFill>
                <a:latin typeface="Consolas" panose="020B0609020204030204" pitchFamily="49" charset="0"/>
              </a:rPr>
              <a:t>print</a:t>
            </a:r>
            <a:r>
              <a:rPr lang="en-US" sz="2000" dirty="0">
                <a:solidFill>
                  <a:srgbClr val="D4D4D4"/>
                </a:solidFill>
                <a:latin typeface="Consolas" panose="020B0609020204030204" pitchFamily="49" charset="0"/>
              </a:rPr>
              <a:t>(</a:t>
            </a:r>
            <a:r>
              <a:rPr lang="en-US" sz="2000" dirty="0">
                <a:solidFill>
                  <a:srgbClr val="C8C8C8"/>
                </a:solidFill>
                <a:latin typeface="Consolas" panose="020B0609020204030204" pitchFamily="49" charset="0"/>
              </a:rPr>
              <a:t>y</a:t>
            </a:r>
            <a:r>
              <a:rPr lang="en-US" sz="2000" dirty="0">
                <a:solidFill>
                  <a:srgbClr val="D4D4D4"/>
                </a:solidFill>
                <a:latin typeface="Consolas" panose="020B0609020204030204" pitchFamily="49" charset="0"/>
              </a:rPr>
              <a:t>.</a:t>
            </a:r>
            <a:r>
              <a:rPr lang="en-US" sz="2000" dirty="0">
                <a:solidFill>
                  <a:srgbClr val="C8C8C8"/>
                </a:solidFill>
                <a:latin typeface="Consolas" panose="020B0609020204030204" pitchFamily="49" charset="0"/>
              </a:rPr>
              <a:t>get_name</a:t>
            </a:r>
            <a:r>
              <a:rPr lang="en-US" sz="2000" dirty="0">
                <a:solidFill>
                  <a:srgbClr val="D4D4D4"/>
                </a:solidFill>
                <a:latin typeface="Consolas" panose="020B0609020204030204" pitchFamily="49" charset="0"/>
              </a:rPr>
              <a:t>())</a:t>
            </a:r>
            <a:endParaRPr lang="en-US" sz="2000" b="0" dirty="0">
              <a:solidFill>
                <a:srgbClr val="D4D4D4"/>
              </a:solidFill>
              <a:effectLst/>
              <a:latin typeface="Consolas" panose="020B0609020204030204" pitchFamily="49" charset="0"/>
            </a:endParaRPr>
          </a:p>
        </p:txBody>
      </p:sp>
      <p:pic>
        <p:nvPicPr>
          <p:cNvPr id="4" name="Picture 3"/>
          <p:cNvPicPr>
            <a:picLocks noChangeAspect="1"/>
          </p:cNvPicPr>
          <p:nvPr/>
        </p:nvPicPr>
        <p:blipFill>
          <a:blip r:embed="rId2"/>
          <a:stretch>
            <a:fillRect/>
          </a:stretch>
        </p:blipFill>
        <p:spPr>
          <a:xfrm>
            <a:off x="8329075" y="4567585"/>
            <a:ext cx="3496163" cy="1324160"/>
          </a:xfrm>
          <a:prstGeom prst="rect">
            <a:avLst/>
          </a:prstGeom>
        </p:spPr>
      </p:pic>
    </p:spTree>
    <p:extLst>
      <p:ext uri="{BB962C8B-B14F-4D97-AF65-F5344CB8AC3E}">
        <p14:creationId xmlns:p14="http://schemas.microsoft.com/office/powerpoint/2010/main" val="86901803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Rectangle 1"/>
          <p:cNvSpPr/>
          <p:nvPr/>
        </p:nvSpPr>
        <p:spPr>
          <a:xfrm>
            <a:off x="141955" y="151462"/>
            <a:ext cx="9767455" cy="6494085"/>
          </a:xfrm>
          <a:prstGeom prst="rect">
            <a:avLst/>
          </a:prstGeom>
        </p:spPr>
        <p:txBody>
          <a:bodyPr wrap="square">
            <a:spAutoFit/>
          </a:bodyPr>
          <a:lstStyle/>
          <a:p>
            <a:r>
              <a:rPr lang="en-US" sz="1600" dirty="0">
                <a:solidFill>
                  <a:srgbClr val="569CD6"/>
                </a:solidFill>
                <a:latin typeface="Consolas" panose="020B0609020204030204" pitchFamily="49" charset="0"/>
              </a:rPr>
              <a:t>class</a:t>
            </a:r>
            <a:r>
              <a:rPr lang="en-US" sz="1600" dirty="0">
                <a:solidFill>
                  <a:srgbClr val="D4D4D4"/>
                </a:solidFill>
                <a:latin typeface="Consolas" panose="020B0609020204030204" pitchFamily="49" charset="0"/>
              </a:rPr>
              <a:t> </a:t>
            </a:r>
            <a:r>
              <a:rPr lang="en-US" sz="1600" dirty="0">
                <a:solidFill>
                  <a:srgbClr val="4EC9B0"/>
                </a:solidFill>
                <a:latin typeface="Consolas" panose="020B0609020204030204" pitchFamily="49" charset="0"/>
              </a:rPr>
              <a:t>Robot</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def</a:t>
            </a:r>
            <a:r>
              <a:rPr lang="en-US" sz="1600" dirty="0">
                <a:solidFill>
                  <a:srgbClr val="D4D4D4"/>
                </a:solidFill>
                <a:latin typeface="Consolas" panose="020B0609020204030204" pitchFamily="49" charset="0"/>
              </a:rPr>
              <a:t> </a:t>
            </a:r>
            <a:r>
              <a:rPr lang="en-US" sz="1600" dirty="0">
                <a:solidFill>
                  <a:srgbClr val="C8C8C8"/>
                </a:solidFill>
                <a:latin typeface="Consolas" panose="020B0609020204030204" pitchFamily="49" charset="0"/>
              </a:rPr>
              <a:t>__init__</a:t>
            </a:r>
            <a:r>
              <a:rPr lang="en-US" sz="1600" dirty="0">
                <a:solidFill>
                  <a:srgbClr val="D4D4D4"/>
                </a:solidFill>
                <a:latin typeface="Consolas" panose="020B0609020204030204" pitchFamily="49" charset="0"/>
              </a:rPr>
              <a:t>(</a:t>
            </a:r>
            <a:r>
              <a:rPr lang="en-US" sz="1600" dirty="0" smtClean="0">
                <a:solidFill>
                  <a:srgbClr val="7F7F7F"/>
                </a:solidFill>
                <a:latin typeface="Consolas" panose="020B0609020204030204" pitchFamily="49" charset="0"/>
              </a:rPr>
              <a:t>self</a:t>
            </a:r>
            <a:r>
              <a:rPr lang="en-US" sz="1600" dirty="0" smtClean="0">
                <a:solidFill>
                  <a:srgbClr val="D4D4D4"/>
                </a:solidFill>
                <a:latin typeface="Consolas" panose="020B0609020204030204" pitchFamily="49" charset="0"/>
              </a:rPr>
              <a:t>, </a:t>
            </a:r>
            <a:r>
              <a:rPr lang="en-US" sz="1600" dirty="0" smtClean="0">
                <a:solidFill>
                  <a:srgbClr val="7F7F7F"/>
                </a:solidFill>
                <a:latin typeface="Consolas" panose="020B0609020204030204" pitchFamily="49" charset="0"/>
              </a:rPr>
              <a:t>name</a:t>
            </a:r>
            <a:r>
              <a:rPr lang="en-US" sz="1600" dirty="0" smtClean="0">
                <a:solidFill>
                  <a:srgbClr val="D4D4D4"/>
                </a:solidFill>
                <a:latin typeface="Consolas" panose="020B0609020204030204" pitchFamily="49" charset="0"/>
              </a:rPr>
              <a:t>=</a:t>
            </a:r>
            <a:r>
              <a:rPr lang="en-US" sz="1600" dirty="0" smtClean="0">
                <a:solidFill>
                  <a:srgbClr val="569CD6"/>
                </a:solidFill>
                <a:latin typeface="Consolas" panose="020B0609020204030204" pitchFamily="49" charset="0"/>
              </a:rPr>
              <a:t>None</a:t>
            </a:r>
            <a:r>
              <a:rPr lang="en-US" sz="1600" dirty="0" smtClean="0">
                <a:solidFill>
                  <a:srgbClr val="D4D4D4"/>
                </a:solidFill>
                <a:latin typeface="Consolas" panose="020B0609020204030204" pitchFamily="49" charset="0"/>
              </a:rPr>
              <a:t>, </a:t>
            </a:r>
            <a:r>
              <a:rPr lang="en-US" sz="1600" dirty="0" smtClean="0">
                <a:solidFill>
                  <a:srgbClr val="7F7F7F"/>
                </a:solidFill>
                <a:latin typeface="Consolas" panose="020B0609020204030204" pitchFamily="49" charset="0"/>
              </a:rPr>
              <a:t>build_year</a:t>
            </a:r>
            <a:r>
              <a:rPr lang="en-US" sz="1600" dirty="0" smtClean="0">
                <a:solidFill>
                  <a:srgbClr val="D4D4D4"/>
                </a:solidFill>
                <a:latin typeface="Consolas" panose="020B0609020204030204" pitchFamily="49" charset="0"/>
              </a:rPr>
              <a:t>=</a:t>
            </a:r>
            <a:r>
              <a:rPr lang="en-US" sz="1600" dirty="0" smtClean="0">
                <a:solidFill>
                  <a:srgbClr val="569CD6"/>
                </a:solidFill>
                <a:latin typeface="Consolas" panose="020B0609020204030204" pitchFamily="49" charset="0"/>
              </a:rPr>
              <a:t>None</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r>
              <a:rPr lang="en-US" sz="1600" dirty="0">
                <a:solidFill>
                  <a:srgbClr val="7F7F7F"/>
                </a:solidFill>
                <a:latin typeface="Consolas" panose="020B0609020204030204" pitchFamily="49" charset="0"/>
              </a:rPr>
              <a:t>self</a:t>
            </a:r>
            <a:r>
              <a:rPr lang="en-US" sz="1600" dirty="0">
                <a:solidFill>
                  <a:srgbClr val="D4D4D4"/>
                </a:solidFill>
                <a:latin typeface="Consolas" panose="020B0609020204030204" pitchFamily="49" charset="0"/>
              </a:rPr>
              <a:t>.</a:t>
            </a:r>
            <a:r>
              <a:rPr lang="en-US" sz="1600" dirty="0">
                <a:solidFill>
                  <a:srgbClr val="DADADA"/>
                </a:solidFill>
                <a:latin typeface="Consolas" panose="020B0609020204030204" pitchFamily="49" charset="0"/>
              </a:rPr>
              <a:t>name</a:t>
            </a:r>
            <a:r>
              <a:rPr lang="en-US" sz="1600" dirty="0">
                <a:solidFill>
                  <a:srgbClr val="D4D4D4"/>
                </a:solidFill>
                <a:latin typeface="Consolas" panose="020B0609020204030204" pitchFamily="49" charset="0"/>
              </a:rPr>
              <a:t> = </a:t>
            </a:r>
            <a:r>
              <a:rPr lang="en-US" sz="1600" dirty="0">
                <a:solidFill>
                  <a:srgbClr val="7F7F7F"/>
                </a:solidFill>
                <a:latin typeface="Consolas" panose="020B0609020204030204" pitchFamily="49" charset="0"/>
              </a:rPr>
              <a:t>name</a:t>
            </a:r>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a:solidFill>
                  <a:srgbClr val="7F7F7F"/>
                </a:solidFill>
                <a:latin typeface="Consolas" panose="020B0609020204030204" pitchFamily="49" charset="0"/>
              </a:rPr>
              <a:t>self</a:t>
            </a:r>
            <a:r>
              <a:rPr lang="en-US" sz="1600" dirty="0">
                <a:solidFill>
                  <a:srgbClr val="D4D4D4"/>
                </a:solidFill>
                <a:latin typeface="Consolas" panose="020B0609020204030204" pitchFamily="49" charset="0"/>
              </a:rPr>
              <a:t>.</a:t>
            </a:r>
            <a:r>
              <a:rPr lang="en-US" sz="1600" dirty="0">
                <a:solidFill>
                  <a:srgbClr val="DADADA"/>
                </a:solidFill>
                <a:latin typeface="Consolas" panose="020B0609020204030204" pitchFamily="49" charset="0"/>
              </a:rPr>
              <a:t>build_year</a:t>
            </a:r>
            <a:r>
              <a:rPr lang="en-US" sz="1600" dirty="0">
                <a:solidFill>
                  <a:srgbClr val="D4D4D4"/>
                </a:solidFill>
                <a:latin typeface="Consolas" panose="020B0609020204030204" pitchFamily="49" charset="0"/>
              </a:rPr>
              <a:t> = </a:t>
            </a:r>
            <a:r>
              <a:rPr lang="en-US" sz="1600" dirty="0">
                <a:solidFill>
                  <a:srgbClr val="7F7F7F"/>
                </a:solidFill>
                <a:latin typeface="Consolas" panose="020B0609020204030204" pitchFamily="49" charset="0"/>
              </a:rPr>
              <a:t>build_year</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def</a:t>
            </a:r>
            <a:r>
              <a:rPr lang="en-US" sz="1600" dirty="0">
                <a:solidFill>
                  <a:srgbClr val="D4D4D4"/>
                </a:solidFill>
                <a:latin typeface="Consolas" panose="020B0609020204030204" pitchFamily="49" charset="0"/>
              </a:rPr>
              <a:t> </a:t>
            </a:r>
            <a:r>
              <a:rPr lang="en-US" sz="1600" dirty="0">
                <a:solidFill>
                  <a:srgbClr val="C8C8C8"/>
                </a:solidFill>
                <a:latin typeface="Consolas" panose="020B0609020204030204" pitchFamily="49" charset="0"/>
              </a:rPr>
              <a:t>say_hi</a:t>
            </a:r>
            <a:r>
              <a:rPr lang="en-US" sz="1600" dirty="0">
                <a:solidFill>
                  <a:srgbClr val="D4D4D4"/>
                </a:solidFill>
                <a:latin typeface="Consolas" panose="020B0609020204030204" pitchFamily="49" charset="0"/>
              </a:rPr>
              <a:t>(</a:t>
            </a:r>
            <a:r>
              <a:rPr lang="en-US" sz="1600" dirty="0">
                <a:solidFill>
                  <a:srgbClr val="7F7F7F"/>
                </a:solidFill>
                <a:latin typeface="Consolas" panose="020B0609020204030204" pitchFamily="49" charset="0"/>
              </a:rPr>
              <a:t>self</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if</a:t>
            </a:r>
            <a:r>
              <a:rPr lang="en-US" sz="1600" dirty="0">
                <a:solidFill>
                  <a:srgbClr val="D4D4D4"/>
                </a:solidFill>
                <a:latin typeface="Consolas" panose="020B0609020204030204" pitchFamily="49" charset="0"/>
              </a:rPr>
              <a:t> </a:t>
            </a:r>
            <a:r>
              <a:rPr lang="en-US" sz="1600" dirty="0">
                <a:solidFill>
                  <a:srgbClr val="7F7F7F"/>
                </a:solidFill>
                <a:latin typeface="Consolas" panose="020B0609020204030204" pitchFamily="49" charset="0"/>
              </a:rPr>
              <a:t>self</a:t>
            </a:r>
            <a:r>
              <a:rPr lang="en-US" sz="1600" dirty="0">
                <a:solidFill>
                  <a:srgbClr val="D4D4D4"/>
                </a:solidFill>
                <a:latin typeface="Consolas" panose="020B0609020204030204" pitchFamily="49" charset="0"/>
              </a:rPr>
              <a:t>.</a:t>
            </a:r>
            <a:r>
              <a:rPr lang="en-US" sz="1600" dirty="0">
                <a:solidFill>
                  <a:srgbClr val="DADADA"/>
                </a:solidFill>
                <a:latin typeface="Consolas" panose="020B0609020204030204" pitchFamily="49" charset="0"/>
              </a:rPr>
              <a:t>name</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r>
              <a:rPr lang="en-US" sz="1600" dirty="0">
                <a:solidFill>
                  <a:srgbClr val="C8C8C8"/>
                </a:solidFill>
                <a:latin typeface="Consolas" panose="020B0609020204030204" pitchFamily="49" charset="0"/>
              </a:rPr>
              <a:t>print</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"Hi, I am "</a:t>
            </a:r>
            <a:r>
              <a:rPr lang="en-US" sz="1600" dirty="0">
                <a:solidFill>
                  <a:srgbClr val="D4D4D4"/>
                </a:solidFill>
                <a:latin typeface="Consolas" panose="020B0609020204030204" pitchFamily="49" charset="0"/>
              </a:rPr>
              <a:t> + </a:t>
            </a:r>
            <a:r>
              <a:rPr lang="en-US" sz="1600" dirty="0">
                <a:solidFill>
                  <a:srgbClr val="7F7F7F"/>
                </a:solidFill>
                <a:latin typeface="Consolas" panose="020B0609020204030204" pitchFamily="49" charset="0"/>
              </a:rPr>
              <a:t>self</a:t>
            </a:r>
            <a:r>
              <a:rPr lang="en-US" sz="1600" dirty="0">
                <a:solidFill>
                  <a:srgbClr val="D4D4D4"/>
                </a:solidFill>
                <a:latin typeface="Consolas" panose="020B0609020204030204" pitchFamily="49" charset="0"/>
              </a:rPr>
              <a:t>.</a:t>
            </a:r>
            <a:r>
              <a:rPr lang="en-US" sz="1600" dirty="0">
                <a:solidFill>
                  <a:srgbClr val="DADADA"/>
                </a:solidFill>
                <a:latin typeface="Consolas" panose="020B0609020204030204" pitchFamily="49" charset="0"/>
              </a:rPr>
              <a:t>name</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else</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r>
              <a:rPr lang="en-US" sz="1600" dirty="0">
                <a:solidFill>
                  <a:srgbClr val="C8C8C8"/>
                </a:solidFill>
                <a:latin typeface="Consolas" panose="020B0609020204030204" pitchFamily="49" charset="0"/>
              </a:rPr>
              <a:t>print</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"Hi, I am a robot without a name"</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if</a:t>
            </a:r>
            <a:r>
              <a:rPr lang="en-US" sz="1600" dirty="0">
                <a:solidFill>
                  <a:srgbClr val="D4D4D4"/>
                </a:solidFill>
                <a:latin typeface="Consolas" panose="020B0609020204030204" pitchFamily="49" charset="0"/>
              </a:rPr>
              <a:t> </a:t>
            </a:r>
            <a:r>
              <a:rPr lang="en-US" sz="1600" dirty="0">
                <a:solidFill>
                  <a:srgbClr val="7F7F7F"/>
                </a:solidFill>
                <a:latin typeface="Consolas" panose="020B0609020204030204" pitchFamily="49" charset="0"/>
              </a:rPr>
              <a:t>self</a:t>
            </a:r>
            <a:r>
              <a:rPr lang="en-US" sz="1600" dirty="0">
                <a:solidFill>
                  <a:srgbClr val="D4D4D4"/>
                </a:solidFill>
                <a:latin typeface="Consolas" panose="020B0609020204030204" pitchFamily="49" charset="0"/>
              </a:rPr>
              <a:t>.</a:t>
            </a:r>
            <a:r>
              <a:rPr lang="en-US" sz="1600" dirty="0">
                <a:solidFill>
                  <a:srgbClr val="DADADA"/>
                </a:solidFill>
                <a:latin typeface="Consolas" panose="020B0609020204030204" pitchFamily="49" charset="0"/>
              </a:rPr>
              <a:t>build_year</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r>
              <a:rPr lang="en-US" sz="1600" dirty="0">
                <a:solidFill>
                  <a:srgbClr val="C8C8C8"/>
                </a:solidFill>
                <a:latin typeface="Consolas" panose="020B0609020204030204" pitchFamily="49" charset="0"/>
              </a:rPr>
              <a:t>print</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"I was built in "</a:t>
            </a:r>
            <a:r>
              <a:rPr lang="en-US" sz="1600" dirty="0">
                <a:solidFill>
                  <a:srgbClr val="D4D4D4"/>
                </a:solidFill>
                <a:latin typeface="Consolas" panose="020B0609020204030204" pitchFamily="49" charset="0"/>
              </a:rPr>
              <a:t> + </a:t>
            </a:r>
            <a:r>
              <a:rPr lang="en-US" sz="1600" dirty="0">
                <a:solidFill>
                  <a:srgbClr val="4EC9B0"/>
                </a:solidFill>
                <a:latin typeface="Consolas" panose="020B0609020204030204" pitchFamily="49" charset="0"/>
              </a:rPr>
              <a:t>str</a:t>
            </a:r>
            <a:r>
              <a:rPr lang="en-US" sz="1600" dirty="0">
                <a:solidFill>
                  <a:srgbClr val="D4D4D4"/>
                </a:solidFill>
                <a:latin typeface="Consolas" panose="020B0609020204030204" pitchFamily="49" charset="0"/>
              </a:rPr>
              <a:t>(</a:t>
            </a:r>
            <a:r>
              <a:rPr lang="en-US" sz="1600" dirty="0">
                <a:solidFill>
                  <a:srgbClr val="7F7F7F"/>
                </a:solidFill>
                <a:latin typeface="Consolas" panose="020B0609020204030204" pitchFamily="49" charset="0"/>
              </a:rPr>
              <a:t>self</a:t>
            </a:r>
            <a:r>
              <a:rPr lang="en-US" sz="1600" dirty="0">
                <a:solidFill>
                  <a:srgbClr val="D4D4D4"/>
                </a:solidFill>
                <a:latin typeface="Consolas" panose="020B0609020204030204" pitchFamily="49" charset="0"/>
              </a:rPr>
              <a:t>.</a:t>
            </a:r>
            <a:r>
              <a:rPr lang="en-US" sz="1600" dirty="0">
                <a:solidFill>
                  <a:srgbClr val="DADADA"/>
                </a:solidFill>
                <a:latin typeface="Consolas" panose="020B0609020204030204" pitchFamily="49" charset="0"/>
              </a:rPr>
              <a:t>build_year</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else</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r>
              <a:rPr lang="en-US" sz="1600" dirty="0">
                <a:solidFill>
                  <a:srgbClr val="C8C8C8"/>
                </a:solidFill>
                <a:latin typeface="Consolas" panose="020B0609020204030204" pitchFamily="49" charset="0"/>
              </a:rPr>
              <a:t>print</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"It's not known, when I was created!"</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def</a:t>
            </a:r>
            <a:r>
              <a:rPr lang="en-US" sz="1600" dirty="0">
                <a:solidFill>
                  <a:srgbClr val="D4D4D4"/>
                </a:solidFill>
                <a:latin typeface="Consolas" panose="020B0609020204030204" pitchFamily="49" charset="0"/>
              </a:rPr>
              <a:t> </a:t>
            </a:r>
            <a:r>
              <a:rPr lang="en-US" sz="1600" dirty="0">
                <a:solidFill>
                  <a:srgbClr val="C8C8C8"/>
                </a:solidFill>
                <a:latin typeface="Consolas" panose="020B0609020204030204" pitchFamily="49" charset="0"/>
              </a:rPr>
              <a:t>set_name</a:t>
            </a:r>
            <a:r>
              <a:rPr lang="en-US" sz="1600" dirty="0">
                <a:solidFill>
                  <a:srgbClr val="D4D4D4"/>
                </a:solidFill>
                <a:latin typeface="Consolas" panose="020B0609020204030204" pitchFamily="49" charset="0"/>
              </a:rPr>
              <a:t>(</a:t>
            </a:r>
            <a:r>
              <a:rPr lang="en-US" sz="1600" dirty="0">
                <a:solidFill>
                  <a:srgbClr val="7F7F7F"/>
                </a:solidFill>
                <a:latin typeface="Consolas" panose="020B0609020204030204" pitchFamily="49" charset="0"/>
              </a:rPr>
              <a:t>self</a:t>
            </a:r>
            <a:r>
              <a:rPr lang="en-US" sz="1600" dirty="0">
                <a:solidFill>
                  <a:srgbClr val="D4D4D4"/>
                </a:solidFill>
                <a:latin typeface="Consolas" panose="020B0609020204030204" pitchFamily="49" charset="0"/>
              </a:rPr>
              <a:t>, </a:t>
            </a:r>
            <a:r>
              <a:rPr lang="en-US" sz="1600" dirty="0">
                <a:solidFill>
                  <a:srgbClr val="7F7F7F"/>
                </a:solidFill>
                <a:latin typeface="Consolas" panose="020B0609020204030204" pitchFamily="49" charset="0"/>
              </a:rPr>
              <a:t>name</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r>
              <a:rPr lang="en-US" sz="1600" dirty="0">
                <a:solidFill>
                  <a:srgbClr val="7F7F7F"/>
                </a:solidFill>
                <a:latin typeface="Consolas" panose="020B0609020204030204" pitchFamily="49" charset="0"/>
              </a:rPr>
              <a:t>self</a:t>
            </a:r>
            <a:r>
              <a:rPr lang="en-US" sz="1600" dirty="0">
                <a:solidFill>
                  <a:srgbClr val="D4D4D4"/>
                </a:solidFill>
                <a:latin typeface="Consolas" panose="020B0609020204030204" pitchFamily="49" charset="0"/>
              </a:rPr>
              <a:t>.</a:t>
            </a:r>
            <a:r>
              <a:rPr lang="en-US" sz="1600" dirty="0">
                <a:solidFill>
                  <a:srgbClr val="DADADA"/>
                </a:solidFill>
                <a:latin typeface="Consolas" panose="020B0609020204030204" pitchFamily="49" charset="0"/>
              </a:rPr>
              <a:t>name</a:t>
            </a:r>
            <a:r>
              <a:rPr lang="en-US" sz="1600" dirty="0">
                <a:solidFill>
                  <a:srgbClr val="D4D4D4"/>
                </a:solidFill>
                <a:latin typeface="Consolas" panose="020B0609020204030204" pitchFamily="49" charset="0"/>
              </a:rPr>
              <a:t> = </a:t>
            </a:r>
            <a:r>
              <a:rPr lang="en-US" sz="1600" dirty="0">
                <a:solidFill>
                  <a:srgbClr val="7F7F7F"/>
                </a:solidFill>
                <a:latin typeface="Consolas" panose="020B0609020204030204" pitchFamily="49" charset="0"/>
              </a:rPr>
              <a:t>name</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def</a:t>
            </a:r>
            <a:r>
              <a:rPr lang="en-US" sz="1600" dirty="0">
                <a:solidFill>
                  <a:srgbClr val="D4D4D4"/>
                </a:solidFill>
                <a:latin typeface="Consolas" panose="020B0609020204030204" pitchFamily="49" charset="0"/>
              </a:rPr>
              <a:t> </a:t>
            </a:r>
            <a:r>
              <a:rPr lang="en-US" sz="1600" dirty="0">
                <a:solidFill>
                  <a:srgbClr val="C8C8C8"/>
                </a:solidFill>
                <a:latin typeface="Consolas" panose="020B0609020204030204" pitchFamily="49" charset="0"/>
              </a:rPr>
              <a:t>get_name</a:t>
            </a:r>
            <a:r>
              <a:rPr lang="en-US" sz="1600" dirty="0">
                <a:solidFill>
                  <a:srgbClr val="D4D4D4"/>
                </a:solidFill>
                <a:latin typeface="Consolas" panose="020B0609020204030204" pitchFamily="49" charset="0"/>
              </a:rPr>
              <a:t>(</a:t>
            </a:r>
            <a:r>
              <a:rPr lang="en-US" sz="1600" dirty="0">
                <a:solidFill>
                  <a:srgbClr val="7F7F7F"/>
                </a:solidFill>
                <a:latin typeface="Consolas" panose="020B0609020204030204" pitchFamily="49" charset="0"/>
              </a:rPr>
              <a:t>self</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return</a:t>
            </a:r>
            <a:r>
              <a:rPr lang="en-US" sz="1600" dirty="0">
                <a:solidFill>
                  <a:srgbClr val="D4D4D4"/>
                </a:solidFill>
                <a:latin typeface="Consolas" panose="020B0609020204030204" pitchFamily="49" charset="0"/>
              </a:rPr>
              <a:t> </a:t>
            </a:r>
            <a:r>
              <a:rPr lang="en-US" sz="1600" dirty="0">
                <a:solidFill>
                  <a:srgbClr val="7F7F7F"/>
                </a:solidFill>
                <a:latin typeface="Consolas" panose="020B0609020204030204" pitchFamily="49" charset="0"/>
              </a:rPr>
              <a:t>self</a:t>
            </a:r>
            <a:r>
              <a:rPr lang="en-US" sz="1600" dirty="0">
                <a:solidFill>
                  <a:srgbClr val="D4D4D4"/>
                </a:solidFill>
                <a:latin typeface="Consolas" panose="020B0609020204030204" pitchFamily="49" charset="0"/>
              </a:rPr>
              <a:t>.</a:t>
            </a:r>
            <a:r>
              <a:rPr lang="en-US" sz="1600" dirty="0">
                <a:solidFill>
                  <a:srgbClr val="DADADA"/>
                </a:solidFill>
                <a:latin typeface="Consolas" panose="020B0609020204030204" pitchFamily="49" charset="0"/>
              </a:rPr>
              <a:t>name</a:t>
            </a:r>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def</a:t>
            </a:r>
            <a:r>
              <a:rPr lang="en-US" sz="1600" dirty="0">
                <a:solidFill>
                  <a:srgbClr val="D4D4D4"/>
                </a:solidFill>
                <a:latin typeface="Consolas" panose="020B0609020204030204" pitchFamily="49" charset="0"/>
              </a:rPr>
              <a:t> </a:t>
            </a:r>
            <a:r>
              <a:rPr lang="en-US" sz="1600" dirty="0">
                <a:solidFill>
                  <a:srgbClr val="C8C8C8"/>
                </a:solidFill>
                <a:latin typeface="Consolas" panose="020B0609020204030204" pitchFamily="49" charset="0"/>
              </a:rPr>
              <a:t>set_build_year</a:t>
            </a:r>
            <a:r>
              <a:rPr lang="en-US" sz="1600" dirty="0">
                <a:solidFill>
                  <a:srgbClr val="D4D4D4"/>
                </a:solidFill>
                <a:latin typeface="Consolas" panose="020B0609020204030204" pitchFamily="49" charset="0"/>
              </a:rPr>
              <a:t>(</a:t>
            </a:r>
            <a:r>
              <a:rPr lang="en-US" sz="1600" dirty="0">
                <a:solidFill>
                  <a:srgbClr val="7F7F7F"/>
                </a:solidFill>
                <a:latin typeface="Consolas" panose="020B0609020204030204" pitchFamily="49" charset="0"/>
              </a:rPr>
              <a:t>self</a:t>
            </a:r>
            <a:r>
              <a:rPr lang="en-US" sz="1600" dirty="0">
                <a:solidFill>
                  <a:srgbClr val="D4D4D4"/>
                </a:solidFill>
                <a:latin typeface="Consolas" panose="020B0609020204030204" pitchFamily="49" charset="0"/>
              </a:rPr>
              <a:t>, </a:t>
            </a:r>
            <a:r>
              <a:rPr lang="en-US" sz="1600" dirty="0">
                <a:solidFill>
                  <a:srgbClr val="7F7F7F"/>
                </a:solidFill>
                <a:latin typeface="Consolas" panose="020B0609020204030204" pitchFamily="49" charset="0"/>
              </a:rPr>
              <a:t>by</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r>
              <a:rPr lang="en-US" sz="1600" dirty="0">
                <a:solidFill>
                  <a:srgbClr val="7F7F7F"/>
                </a:solidFill>
                <a:latin typeface="Consolas" panose="020B0609020204030204" pitchFamily="49" charset="0"/>
              </a:rPr>
              <a:t>self</a:t>
            </a:r>
            <a:r>
              <a:rPr lang="en-US" sz="1600" dirty="0">
                <a:solidFill>
                  <a:srgbClr val="D4D4D4"/>
                </a:solidFill>
                <a:latin typeface="Consolas" panose="020B0609020204030204" pitchFamily="49" charset="0"/>
              </a:rPr>
              <a:t>.</a:t>
            </a:r>
            <a:r>
              <a:rPr lang="en-US" sz="1600" dirty="0">
                <a:solidFill>
                  <a:srgbClr val="DADADA"/>
                </a:solidFill>
                <a:latin typeface="Consolas" panose="020B0609020204030204" pitchFamily="49" charset="0"/>
              </a:rPr>
              <a:t>build_year</a:t>
            </a:r>
            <a:r>
              <a:rPr lang="en-US" sz="1600" dirty="0">
                <a:solidFill>
                  <a:srgbClr val="D4D4D4"/>
                </a:solidFill>
                <a:latin typeface="Consolas" panose="020B0609020204030204" pitchFamily="49" charset="0"/>
              </a:rPr>
              <a:t> = </a:t>
            </a:r>
            <a:r>
              <a:rPr lang="en-US" sz="1600" dirty="0">
                <a:solidFill>
                  <a:srgbClr val="7F7F7F"/>
                </a:solidFill>
                <a:latin typeface="Consolas" panose="020B0609020204030204" pitchFamily="49" charset="0"/>
              </a:rPr>
              <a:t>by</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def</a:t>
            </a:r>
            <a:r>
              <a:rPr lang="en-US" sz="1600" dirty="0">
                <a:solidFill>
                  <a:srgbClr val="D4D4D4"/>
                </a:solidFill>
                <a:latin typeface="Consolas" panose="020B0609020204030204" pitchFamily="49" charset="0"/>
              </a:rPr>
              <a:t> </a:t>
            </a:r>
            <a:r>
              <a:rPr lang="en-US" sz="1600" dirty="0">
                <a:solidFill>
                  <a:srgbClr val="C8C8C8"/>
                </a:solidFill>
                <a:latin typeface="Consolas" panose="020B0609020204030204" pitchFamily="49" charset="0"/>
              </a:rPr>
              <a:t>get_build_year</a:t>
            </a:r>
            <a:r>
              <a:rPr lang="en-US" sz="1600" dirty="0">
                <a:solidFill>
                  <a:srgbClr val="D4D4D4"/>
                </a:solidFill>
                <a:latin typeface="Consolas" panose="020B0609020204030204" pitchFamily="49" charset="0"/>
              </a:rPr>
              <a:t>(</a:t>
            </a:r>
            <a:r>
              <a:rPr lang="en-US" sz="1600" dirty="0">
                <a:solidFill>
                  <a:srgbClr val="7F7F7F"/>
                </a:solidFill>
                <a:latin typeface="Consolas" panose="020B0609020204030204" pitchFamily="49" charset="0"/>
              </a:rPr>
              <a:t>self</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return</a:t>
            </a:r>
            <a:r>
              <a:rPr lang="en-US" sz="1600" dirty="0">
                <a:solidFill>
                  <a:srgbClr val="D4D4D4"/>
                </a:solidFill>
                <a:latin typeface="Consolas" panose="020B0609020204030204" pitchFamily="49" charset="0"/>
              </a:rPr>
              <a:t> </a:t>
            </a:r>
            <a:r>
              <a:rPr lang="en-US" sz="1600" dirty="0">
                <a:solidFill>
                  <a:srgbClr val="7F7F7F"/>
                </a:solidFill>
                <a:latin typeface="Consolas" panose="020B0609020204030204" pitchFamily="49" charset="0"/>
              </a:rPr>
              <a:t>self</a:t>
            </a:r>
            <a:r>
              <a:rPr lang="en-US" sz="1600" dirty="0">
                <a:solidFill>
                  <a:srgbClr val="D4D4D4"/>
                </a:solidFill>
                <a:latin typeface="Consolas" panose="020B0609020204030204" pitchFamily="49" charset="0"/>
              </a:rPr>
              <a:t>.</a:t>
            </a:r>
            <a:r>
              <a:rPr lang="en-US" sz="1600" dirty="0">
                <a:solidFill>
                  <a:srgbClr val="DADADA"/>
                </a:solidFill>
                <a:latin typeface="Consolas" panose="020B0609020204030204" pitchFamily="49" charset="0"/>
              </a:rPr>
              <a:t>build_year</a:t>
            </a:r>
            <a:r>
              <a:rPr lang="en-US" sz="1600" dirty="0">
                <a:solidFill>
                  <a:srgbClr val="D4D4D4"/>
                </a:solidFill>
                <a:latin typeface="Consolas" panose="020B0609020204030204" pitchFamily="49" charset="0"/>
              </a:rPr>
              <a:t>    </a:t>
            </a:r>
          </a:p>
          <a:p>
            <a:r>
              <a:rPr lang="en-US" sz="1600" dirty="0">
                <a:solidFill>
                  <a:srgbClr val="C8C8C8"/>
                </a:solidFill>
                <a:latin typeface="Consolas" panose="020B0609020204030204" pitchFamily="49" charset="0"/>
              </a:rPr>
              <a:t>x</a:t>
            </a:r>
            <a:r>
              <a:rPr lang="en-US" sz="1600" dirty="0">
                <a:solidFill>
                  <a:srgbClr val="D4D4D4"/>
                </a:solidFill>
                <a:latin typeface="Consolas" panose="020B0609020204030204" pitchFamily="49" charset="0"/>
              </a:rPr>
              <a:t> = </a:t>
            </a:r>
            <a:r>
              <a:rPr lang="en-US" sz="1600" dirty="0">
                <a:solidFill>
                  <a:srgbClr val="4EC9B0"/>
                </a:solidFill>
                <a:latin typeface="Consolas" panose="020B0609020204030204" pitchFamily="49" charset="0"/>
              </a:rPr>
              <a:t>Robot</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"Henry"</a:t>
            </a:r>
            <a:r>
              <a:rPr lang="en-US" sz="1600" dirty="0">
                <a:solidFill>
                  <a:srgbClr val="D4D4D4"/>
                </a:solidFill>
                <a:latin typeface="Consolas" panose="020B0609020204030204" pitchFamily="49" charset="0"/>
              </a:rPr>
              <a:t>, </a:t>
            </a:r>
            <a:r>
              <a:rPr lang="en-US" sz="1600" dirty="0">
                <a:solidFill>
                  <a:srgbClr val="B5CEA8"/>
                </a:solidFill>
                <a:latin typeface="Consolas" panose="020B0609020204030204" pitchFamily="49" charset="0"/>
              </a:rPr>
              <a:t>2008</a:t>
            </a:r>
            <a:r>
              <a:rPr lang="en-US" sz="1600" dirty="0">
                <a:solidFill>
                  <a:srgbClr val="D4D4D4"/>
                </a:solidFill>
                <a:latin typeface="Consolas" panose="020B0609020204030204" pitchFamily="49" charset="0"/>
              </a:rPr>
              <a:t>)</a:t>
            </a:r>
          </a:p>
          <a:p>
            <a:r>
              <a:rPr lang="en-US" sz="1600" dirty="0">
                <a:solidFill>
                  <a:srgbClr val="C8C8C8"/>
                </a:solidFill>
                <a:latin typeface="Consolas" panose="020B0609020204030204" pitchFamily="49" charset="0"/>
              </a:rPr>
              <a:t>y</a:t>
            </a:r>
            <a:r>
              <a:rPr lang="en-US" sz="1600" dirty="0">
                <a:solidFill>
                  <a:srgbClr val="D4D4D4"/>
                </a:solidFill>
                <a:latin typeface="Consolas" panose="020B0609020204030204" pitchFamily="49" charset="0"/>
              </a:rPr>
              <a:t> = </a:t>
            </a:r>
            <a:r>
              <a:rPr lang="en-US" sz="1600" dirty="0">
                <a:solidFill>
                  <a:srgbClr val="4EC9B0"/>
                </a:solidFill>
                <a:latin typeface="Consolas" panose="020B0609020204030204" pitchFamily="49" charset="0"/>
              </a:rPr>
              <a:t>Robot</a:t>
            </a:r>
            <a:r>
              <a:rPr lang="en-US" sz="1600" dirty="0">
                <a:solidFill>
                  <a:srgbClr val="D4D4D4"/>
                </a:solidFill>
                <a:latin typeface="Consolas" panose="020B0609020204030204" pitchFamily="49" charset="0"/>
              </a:rPr>
              <a:t>()</a:t>
            </a:r>
          </a:p>
          <a:p>
            <a:r>
              <a:rPr lang="en-US" sz="1600" dirty="0">
                <a:solidFill>
                  <a:srgbClr val="C8C8C8"/>
                </a:solidFill>
                <a:latin typeface="Consolas" panose="020B0609020204030204" pitchFamily="49" charset="0"/>
              </a:rPr>
              <a:t>y</a:t>
            </a:r>
            <a:r>
              <a:rPr lang="en-US" sz="1600" dirty="0">
                <a:solidFill>
                  <a:srgbClr val="D4D4D4"/>
                </a:solidFill>
                <a:latin typeface="Consolas" panose="020B0609020204030204" pitchFamily="49" charset="0"/>
              </a:rPr>
              <a:t>.</a:t>
            </a:r>
            <a:r>
              <a:rPr lang="en-US" sz="1600" dirty="0">
                <a:solidFill>
                  <a:srgbClr val="C8C8C8"/>
                </a:solidFill>
                <a:latin typeface="Consolas" panose="020B0609020204030204" pitchFamily="49" charset="0"/>
              </a:rPr>
              <a:t>set_name</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"Marvin"</a:t>
            </a:r>
            <a:r>
              <a:rPr lang="en-US" sz="1600" dirty="0">
                <a:solidFill>
                  <a:srgbClr val="D4D4D4"/>
                </a:solidFill>
                <a:latin typeface="Consolas" panose="020B0609020204030204" pitchFamily="49" charset="0"/>
              </a:rPr>
              <a:t>)</a:t>
            </a:r>
          </a:p>
          <a:p>
            <a:r>
              <a:rPr lang="en-US" sz="1600" dirty="0">
                <a:solidFill>
                  <a:srgbClr val="C8C8C8"/>
                </a:solidFill>
                <a:latin typeface="Consolas" panose="020B0609020204030204" pitchFamily="49" charset="0"/>
              </a:rPr>
              <a:t>x</a:t>
            </a:r>
            <a:r>
              <a:rPr lang="en-US" sz="1600" dirty="0">
                <a:solidFill>
                  <a:srgbClr val="D4D4D4"/>
                </a:solidFill>
                <a:latin typeface="Consolas" panose="020B0609020204030204" pitchFamily="49" charset="0"/>
              </a:rPr>
              <a:t>.</a:t>
            </a:r>
            <a:r>
              <a:rPr lang="en-US" sz="1600" dirty="0">
                <a:solidFill>
                  <a:srgbClr val="C8C8C8"/>
                </a:solidFill>
                <a:latin typeface="Consolas" panose="020B0609020204030204" pitchFamily="49" charset="0"/>
              </a:rPr>
              <a:t>say_hi</a:t>
            </a:r>
            <a:r>
              <a:rPr lang="en-US" sz="1600" dirty="0">
                <a:solidFill>
                  <a:srgbClr val="D4D4D4"/>
                </a:solidFill>
                <a:latin typeface="Consolas" panose="020B0609020204030204" pitchFamily="49" charset="0"/>
              </a:rPr>
              <a:t>()</a:t>
            </a:r>
          </a:p>
          <a:p>
            <a:r>
              <a:rPr lang="en-US" sz="1600" dirty="0">
                <a:solidFill>
                  <a:srgbClr val="C8C8C8"/>
                </a:solidFill>
                <a:latin typeface="Consolas" panose="020B0609020204030204" pitchFamily="49" charset="0"/>
              </a:rPr>
              <a:t>y</a:t>
            </a:r>
            <a:r>
              <a:rPr lang="en-US" sz="1600" dirty="0">
                <a:solidFill>
                  <a:srgbClr val="D4D4D4"/>
                </a:solidFill>
                <a:latin typeface="Consolas" panose="020B0609020204030204" pitchFamily="49" charset="0"/>
              </a:rPr>
              <a:t>.</a:t>
            </a:r>
            <a:r>
              <a:rPr lang="en-US" sz="1600" dirty="0">
                <a:solidFill>
                  <a:srgbClr val="C8C8C8"/>
                </a:solidFill>
                <a:latin typeface="Consolas" panose="020B0609020204030204" pitchFamily="49" charset="0"/>
              </a:rPr>
              <a:t>say_hi</a:t>
            </a:r>
            <a:r>
              <a:rPr lang="en-US" sz="1600" dirty="0">
                <a:solidFill>
                  <a:srgbClr val="D4D4D4"/>
                </a:solidFill>
                <a:latin typeface="Consolas" panose="020B0609020204030204" pitchFamily="49" charset="0"/>
              </a:rPr>
              <a:t>()</a:t>
            </a:r>
            <a:endParaRPr lang="en-US" sz="1600" b="0" dirty="0">
              <a:solidFill>
                <a:srgbClr val="D4D4D4"/>
              </a:solidFill>
              <a:effectLst/>
              <a:latin typeface="Consolas" panose="020B0609020204030204" pitchFamily="49" charset="0"/>
            </a:endParaRPr>
          </a:p>
        </p:txBody>
      </p:sp>
      <p:pic>
        <p:nvPicPr>
          <p:cNvPr id="3" name="Picture 2"/>
          <p:cNvPicPr>
            <a:picLocks noChangeAspect="1"/>
          </p:cNvPicPr>
          <p:nvPr/>
        </p:nvPicPr>
        <p:blipFill>
          <a:blip r:embed="rId2"/>
          <a:stretch>
            <a:fillRect/>
          </a:stretch>
        </p:blipFill>
        <p:spPr>
          <a:xfrm>
            <a:off x="6603384" y="4484171"/>
            <a:ext cx="5315692" cy="1800476"/>
          </a:xfrm>
          <a:prstGeom prst="rect">
            <a:avLst/>
          </a:prstGeom>
        </p:spPr>
      </p:pic>
    </p:spTree>
    <p:extLst>
      <p:ext uri="{BB962C8B-B14F-4D97-AF65-F5344CB8AC3E}">
        <p14:creationId xmlns:p14="http://schemas.microsoft.com/office/powerpoint/2010/main" val="259918259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6628" y="2391626"/>
            <a:ext cx="9927771" cy="1200329"/>
          </a:xfrm>
          <a:prstGeom prst="rect">
            <a:avLst/>
          </a:prstGeom>
        </p:spPr>
        <p:txBody>
          <a:bodyPr wrap="square">
            <a:spAutoFit/>
          </a:bodyPr>
          <a:lstStyle/>
          <a:p>
            <a:r>
              <a:rPr lang="en-US" sz="2400" b="1" dirty="0">
                <a:solidFill>
                  <a:srgbClr val="000000"/>
                </a:solidFill>
                <a:latin typeface="+mj-lt"/>
              </a:rPr>
              <a:t> Zen of Python says: </a:t>
            </a:r>
            <a:endParaRPr lang="en-US" sz="2400" b="1" dirty="0" smtClean="0">
              <a:solidFill>
                <a:srgbClr val="000000"/>
              </a:solidFill>
              <a:latin typeface="+mj-lt"/>
            </a:endParaRPr>
          </a:p>
          <a:p>
            <a:r>
              <a:rPr lang="en-US" sz="2400" dirty="0" smtClean="0">
                <a:solidFill>
                  <a:srgbClr val="000000"/>
                </a:solidFill>
                <a:latin typeface="+mj-lt"/>
              </a:rPr>
              <a:t>"</a:t>
            </a:r>
            <a:r>
              <a:rPr lang="en-US" sz="2400" dirty="0">
                <a:solidFill>
                  <a:srgbClr val="000000"/>
                </a:solidFill>
                <a:latin typeface="+mj-lt"/>
              </a:rPr>
              <a:t>There should be one-- and preferably only one --obvious way to do it."</a:t>
            </a:r>
            <a:endParaRPr lang="en-US" sz="2400" dirty="0">
              <a:latin typeface="+mj-lt"/>
            </a:endParaRPr>
          </a:p>
        </p:txBody>
      </p:sp>
      <p:sp>
        <p:nvSpPr>
          <p:cNvPr id="3" name="Rectangle 2"/>
          <p:cNvSpPr/>
          <p:nvPr/>
        </p:nvSpPr>
        <p:spPr>
          <a:xfrm>
            <a:off x="1146627" y="1272485"/>
            <a:ext cx="9927771" cy="461665"/>
          </a:xfrm>
          <a:prstGeom prst="rect">
            <a:avLst/>
          </a:prstGeom>
        </p:spPr>
        <p:txBody>
          <a:bodyPr wrap="square">
            <a:spAutoFit/>
          </a:bodyPr>
          <a:lstStyle/>
          <a:p>
            <a:r>
              <a:rPr lang="en-US" sz="2400" b="1" dirty="0" smtClean="0">
                <a:solidFill>
                  <a:srgbClr val="FF0000"/>
                </a:solidFill>
                <a:latin typeface="+mj-lt"/>
              </a:rPr>
              <a:t>Problem</a:t>
            </a:r>
            <a:endParaRPr lang="en-US" sz="2400" dirty="0">
              <a:solidFill>
                <a:srgbClr val="FF0000"/>
              </a:solidFill>
              <a:latin typeface="+mj-lt"/>
            </a:endParaRPr>
          </a:p>
        </p:txBody>
      </p:sp>
      <p:sp>
        <p:nvSpPr>
          <p:cNvPr id="4" name="Rectangle 3"/>
          <p:cNvSpPr/>
          <p:nvPr/>
        </p:nvSpPr>
        <p:spPr>
          <a:xfrm>
            <a:off x="1146628" y="4445243"/>
            <a:ext cx="9927771" cy="461665"/>
          </a:xfrm>
          <a:prstGeom prst="rect">
            <a:avLst/>
          </a:prstGeom>
        </p:spPr>
        <p:txBody>
          <a:bodyPr wrap="square">
            <a:spAutoFit/>
          </a:bodyPr>
          <a:lstStyle/>
          <a:p>
            <a:r>
              <a:rPr lang="en-US" sz="2400" dirty="0" smtClean="0">
                <a:solidFill>
                  <a:srgbClr val="FF0000"/>
                </a:solidFill>
                <a:latin typeface="+mj-lt"/>
              </a:rPr>
              <a:t>Why we have two?</a:t>
            </a:r>
            <a:endParaRPr lang="en-US" sz="2400" dirty="0">
              <a:solidFill>
                <a:srgbClr val="FF0000"/>
              </a:solidFill>
              <a:latin typeface="+mj-lt"/>
            </a:endParaRPr>
          </a:p>
        </p:txBody>
      </p:sp>
    </p:spTree>
    <p:extLst>
      <p:ext uri="{BB962C8B-B14F-4D97-AF65-F5344CB8AC3E}">
        <p14:creationId xmlns:p14="http://schemas.microsoft.com/office/powerpoint/2010/main" val="208552518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6473" y="2510089"/>
            <a:ext cx="11236036" cy="1569660"/>
          </a:xfrm>
          <a:prstGeom prst="rect">
            <a:avLst/>
          </a:prstGeom>
        </p:spPr>
        <p:txBody>
          <a:bodyPr wrap="square">
            <a:spAutoFit/>
          </a:bodyPr>
          <a:lstStyle/>
          <a:p>
            <a:r>
              <a:rPr lang="en-US" sz="3200" dirty="0">
                <a:solidFill>
                  <a:srgbClr val="000000"/>
                </a:solidFill>
                <a:latin typeface="+mj-lt"/>
              </a:rPr>
              <a:t>Our Robot class provides us with two ways to access or to change the "name" or the "build_year" attribute.</a:t>
            </a:r>
            <a:endParaRPr lang="en-US" sz="3200" dirty="0">
              <a:latin typeface="+mj-lt"/>
            </a:endParaRPr>
          </a:p>
        </p:txBody>
      </p:sp>
    </p:spTree>
    <p:extLst>
      <p:ext uri="{BB962C8B-B14F-4D97-AF65-F5344CB8AC3E}">
        <p14:creationId xmlns:p14="http://schemas.microsoft.com/office/powerpoint/2010/main" val="23944796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12093" y="757855"/>
            <a:ext cx="5731056" cy="646331"/>
          </a:xfrm>
          <a:prstGeom prst="rect">
            <a:avLst/>
          </a:prstGeom>
        </p:spPr>
        <p:txBody>
          <a:bodyPr wrap="none">
            <a:spAutoFit/>
          </a:bodyPr>
          <a:lstStyle/>
          <a:p>
            <a:r>
              <a:rPr lang="en-US" sz="3600" dirty="0"/>
              <a:t>__str</a:t>
            </a:r>
            <a:r>
              <a:rPr lang="en-US" sz="3600" dirty="0" smtClean="0"/>
              <a:t>__  &amp;  __repr__</a:t>
            </a:r>
            <a:endParaRPr lang="en-US" sz="3600" dirty="0"/>
          </a:p>
        </p:txBody>
      </p:sp>
      <p:pic>
        <p:nvPicPr>
          <p:cNvPr id="4" name="Picture 3"/>
          <p:cNvPicPr>
            <a:picLocks noChangeAspect="1"/>
          </p:cNvPicPr>
          <p:nvPr/>
        </p:nvPicPr>
        <p:blipFill>
          <a:blip r:embed="rId2"/>
          <a:stretch>
            <a:fillRect/>
          </a:stretch>
        </p:blipFill>
        <p:spPr>
          <a:xfrm>
            <a:off x="1601503" y="2040938"/>
            <a:ext cx="8752235" cy="2864889"/>
          </a:xfrm>
          <a:prstGeom prst="rect">
            <a:avLst/>
          </a:prstGeom>
        </p:spPr>
      </p:pic>
    </p:spTree>
    <p:extLst>
      <p:ext uri="{BB962C8B-B14F-4D97-AF65-F5344CB8AC3E}">
        <p14:creationId xmlns:p14="http://schemas.microsoft.com/office/powerpoint/2010/main" val="39576634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41355" y="2090058"/>
            <a:ext cx="7101913" cy="2259133"/>
          </a:xfrm>
          <a:prstGeom prst="rect">
            <a:avLst/>
          </a:prstGeom>
        </p:spPr>
      </p:pic>
    </p:spTree>
    <p:extLst>
      <p:ext uri="{BB962C8B-B14F-4D97-AF65-F5344CB8AC3E}">
        <p14:creationId xmlns:p14="http://schemas.microsoft.com/office/powerpoint/2010/main" val="299506351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69337" y="2090058"/>
            <a:ext cx="8030083" cy="2172272"/>
          </a:xfrm>
          <a:prstGeom prst="rect">
            <a:avLst/>
          </a:prstGeom>
        </p:spPr>
      </p:pic>
    </p:spTree>
    <p:extLst>
      <p:ext uri="{BB962C8B-B14F-4D97-AF65-F5344CB8AC3E}">
        <p14:creationId xmlns:p14="http://schemas.microsoft.com/office/powerpoint/2010/main" val="309231678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98602" y="1712685"/>
            <a:ext cx="7660808" cy="2687775"/>
          </a:xfrm>
          <a:prstGeom prst="rect">
            <a:avLst/>
          </a:prstGeom>
        </p:spPr>
      </p:pic>
    </p:spTree>
    <p:extLst>
      <p:ext uri="{BB962C8B-B14F-4D97-AF65-F5344CB8AC3E}">
        <p14:creationId xmlns:p14="http://schemas.microsoft.com/office/powerpoint/2010/main" val="7046594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51333" y="2883456"/>
            <a:ext cx="8084264" cy="584775"/>
          </a:xfrm>
          <a:prstGeom prst="rect">
            <a:avLst/>
          </a:prstGeom>
        </p:spPr>
        <p:txBody>
          <a:bodyPr wrap="none">
            <a:spAutoFit/>
          </a:bodyPr>
          <a:lstStyle/>
          <a:p>
            <a:r>
              <a:rPr lang="en-US" sz="3200" dirty="0" smtClean="0">
                <a:solidFill>
                  <a:srgbClr val="000000"/>
                </a:solidFill>
                <a:latin typeface="+mj-lt"/>
              </a:rPr>
              <a:t>Everything </a:t>
            </a:r>
            <a:r>
              <a:rPr lang="en-US" sz="3200" dirty="0">
                <a:solidFill>
                  <a:srgbClr val="000000"/>
                </a:solidFill>
                <a:latin typeface="+mj-lt"/>
              </a:rPr>
              <a:t>is a class in </a:t>
            </a:r>
            <a:r>
              <a:rPr lang="en-US" sz="3200" dirty="0" smtClean="0">
                <a:solidFill>
                  <a:srgbClr val="000000"/>
                </a:solidFill>
                <a:latin typeface="+mj-lt"/>
              </a:rPr>
              <a:t>Python</a:t>
            </a:r>
            <a:endParaRPr lang="en-US" sz="3200" dirty="0">
              <a:latin typeface="+mj-lt"/>
            </a:endParaRPr>
          </a:p>
        </p:txBody>
      </p:sp>
      <p:sp>
        <p:nvSpPr>
          <p:cNvPr id="3" name="Rectangle 2"/>
          <p:cNvSpPr/>
          <p:nvPr/>
        </p:nvSpPr>
        <p:spPr>
          <a:xfrm>
            <a:off x="3899912" y="3468231"/>
            <a:ext cx="4148893" cy="461665"/>
          </a:xfrm>
          <a:prstGeom prst="rect">
            <a:avLst/>
          </a:prstGeom>
        </p:spPr>
        <p:txBody>
          <a:bodyPr wrap="none">
            <a:spAutoFit/>
          </a:bodyPr>
          <a:lstStyle/>
          <a:p>
            <a:pPr algn="r" rtl="1"/>
            <a:r>
              <a:rPr lang="fa-IR" sz="2400" dirty="0" smtClean="0">
                <a:solidFill>
                  <a:schemeClr val="accent2"/>
                </a:solidFill>
                <a:latin typeface="+mj-lt"/>
              </a:rPr>
              <a:t>در پایتون هر چیزی یک کلاس است!</a:t>
            </a:r>
            <a:endParaRPr lang="en-US" sz="2400" dirty="0">
              <a:solidFill>
                <a:schemeClr val="accent2"/>
              </a:solidFill>
              <a:latin typeface="+mj-lt"/>
            </a:endParaRPr>
          </a:p>
        </p:txBody>
      </p:sp>
    </p:spTree>
    <p:extLst>
      <p:ext uri="{BB962C8B-B14F-4D97-AF65-F5344CB8AC3E}">
        <p14:creationId xmlns:p14="http://schemas.microsoft.com/office/powerpoint/2010/main" val="333638626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84781" y="1756228"/>
            <a:ext cx="8011641" cy="2651019"/>
          </a:xfrm>
          <a:prstGeom prst="rect">
            <a:avLst/>
          </a:prstGeom>
        </p:spPr>
      </p:pic>
    </p:spTree>
    <p:extLst>
      <p:ext uri="{BB962C8B-B14F-4D97-AF65-F5344CB8AC3E}">
        <p14:creationId xmlns:p14="http://schemas.microsoft.com/office/powerpoint/2010/main" val="169572700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41488" y="1872342"/>
            <a:ext cx="7217697" cy="2629043"/>
          </a:xfrm>
          <a:prstGeom prst="rect">
            <a:avLst/>
          </a:prstGeom>
        </p:spPr>
      </p:pic>
    </p:spTree>
    <p:extLst>
      <p:ext uri="{BB962C8B-B14F-4D97-AF65-F5344CB8AC3E}">
        <p14:creationId xmlns:p14="http://schemas.microsoft.com/office/powerpoint/2010/main" val="396354467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63516" y="2083357"/>
            <a:ext cx="6028801" cy="2517671"/>
          </a:xfrm>
          <a:prstGeom prst="rect">
            <a:avLst/>
          </a:prstGeom>
        </p:spPr>
      </p:pic>
    </p:spTree>
    <p:extLst>
      <p:ext uri="{BB962C8B-B14F-4D97-AF65-F5344CB8AC3E}">
        <p14:creationId xmlns:p14="http://schemas.microsoft.com/office/powerpoint/2010/main" val="74722874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04574" y="499653"/>
            <a:ext cx="7182852" cy="5858693"/>
          </a:xfrm>
          <a:prstGeom prst="rect">
            <a:avLst/>
          </a:prstGeom>
        </p:spPr>
      </p:pic>
    </p:spTree>
    <p:extLst>
      <p:ext uri="{BB962C8B-B14F-4D97-AF65-F5344CB8AC3E}">
        <p14:creationId xmlns:p14="http://schemas.microsoft.com/office/powerpoint/2010/main" val="279965194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914206" y="471074"/>
            <a:ext cx="6363588" cy="5915851"/>
          </a:xfrm>
          <a:prstGeom prst="rect">
            <a:avLst/>
          </a:prstGeom>
        </p:spPr>
      </p:pic>
    </p:spTree>
    <p:extLst>
      <p:ext uri="{BB962C8B-B14F-4D97-AF65-F5344CB8AC3E}">
        <p14:creationId xmlns:p14="http://schemas.microsoft.com/office/powerpoint/2010/main" val="341276501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21521" y="988547"/>
            <a:ext cx="6763549" cy="5020367"/>
          </a:xfrm>
          <a:prstGeom prst="rect">
            <a:avLst/>
          </a:prstGeom>
        </p:spPr>
      </p:pic>
    </p:spTree>
    <p:extLst>
      <p:ext uri="{BB962C8B-B14F-4D97-AF65-F5344CB8AC3E}">
        <p14:creationId xmlns:p14="http://schemas.microsoft.com/office/powerpoint/2010/main" val="382693070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07050" y="4332705"/>
            <a:ext cx="2680542" cy="646331"/>
          </a:xfrm>
          <a:prstGeom prst="rect">
            <a:avLst/>
          </a:prstGeom>
        </p:spPr>
        <p:txBody>
          <a:bodyPr wrap="none">
            <a:spAutoFit/>
          </a:bodyPr>
          <a:lstStyle/>
          <a:p>
            <a:r>
              <a:rPr lang="en-US" sz="3600" dirty="0"/>
              <a:t>__repr__ </a:t>
            </a:r>
          </a:p>
        </p:txBody>
      </p:sp>
      <p:sp>
        <p:nvSpPr>
          <p:cNvPr id="4" name="Rectangle 3"/>
          <p:cNvSpPr/>
          <p:nvPr/>
        </p:nvSpPr>
        <p:spPr>
          <a:xfrm>
            <a:off x="1891271" y="1201578"/>
            <a:ext cx="1912703" cy="584775"/>
          </a:xfrm>
          <a:prstGeom prst="rect">
            <a:avLst/>
          </a:prstGeom>
        </p:spPr>
        <p:txBody>
          <a:bodyPr wrap="none">
            <a:spAutoFit/>
          </a:bodyPr>
          <a:lstStyle/>
          <a:p>
            <a:r>
              <a:rPr lang="en-US" sz="3200" dirty="0">
                <a:solidFill>
                  <a:srgbClr val="000000"/>
                </a:solidFill>
                <a:latin typeface="+mj-lt"/>
              </a:rPr>
              <a:t>__str__</a:t>
            </a:r>
            <a:endParaRPr lang="en-US" sz="3200" dirty="0">
              <a:latin typeface="+mj-lt"/>
            </a:endParaRPr>
          </a:p>
        </p:txBody>
      </p:sp>
      <p:sp>
        <p:nvSpPr>
          <p:cNvPr id="5" name="Rectangle 4"/>
          <p:cNvSpPr/>
          <p:nvPr/>
        </p:nvSpPr>
        <p:spPr>
          <a:xfrm>
            <a:off x="6130762" y="1296098"/>
            <a:ext cx="3214341" cy="584775"/>
          </a:xfrm>
          <a:prstGeom prst="rect">
            <a:avLst/>
          </a:prstGeom>
        </p:spPr>
        <p:txBody>
          <a:bodyPr wrap="none">
            <a:spAutoFit/>
          </a:bodyPr>
          <a:lstStyle/>
          <a:p>
            <a:r>
              <a:rPr lang="fa-IR" sz="3200" dirty="0" smtClean="0">
                <a:solidFill>
                  <a:srgbClr val="000000"/>
                </a:solidFill>
                <a:latin typeface="+mj-lt"/>
              </a:rPr>
              <a:t>برای نمایش به کاربر</a:t>
            </a:r>
            <a:endParaRPr lang="en-US" sz="3200" dirty="0">
              <a:latin typeface="+mj-lt"/>
            </a:endParaRPr>
          </a:p>
        </p:txBody>
      </p:sp>
      <p:sp>
        <p:nvSpPr>
          <p:cNvPr id="6" name="Rectangle 5"/>
          <p:cNvSpPr/>
          <p:nvPr/>
        </p:nvSpPr>
        <p:spPr>
          <a:xfrm>
            <a:off x="5499979" y="4394261"/>
            <a:ext cx="4475905" cy="584775"/>
          </a:xfrm>
          <a:prstGeom prst="rect">
            <a:avLst/>
          </a:prstGeom>
        </p:spPr>
        <p:txBody>
          <a:bodyPr wrap="none">
            <a:spAutoFit/>
          </a:bodyPr>
          <a:lstStyle/>
          <a:p>
            <a:r>
              <a:rPr lang="fa-IR" sz="3200" dirty="0" smtClean="0">
                <a:solidFill>
                  <a:srgbClr val="000000"/>
                </a:solidFill>
                <a:latin typeface="+mj-lt"/>
              </a:rPr>
              <a:t>برای استفاده در داخل برنامه</a:t>
            </a:r>
            <a:endParaRPr lang="en-US" sz="3200" dirty="0">
              <a:latin typeface="+mj-lt"/>
            </a:endParaRPr>
          </a:p>
        </p:txBody>
      </p:sp>
    </p:spTree>
    <p:extLst>
      <p:ext uri="{BB962C8B-B14F-4D97-AF65-F5344CB8AC3E}">
        <p14:creationId xmlns:p14="http://schemas.microsoft.com/office/powerpoint/2010/main" val="7781833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41843" y="447714"/>
            <a:ext cx="3448531" cy="5630061"/>
          </a:xfrm>
          <a:prstGeom prst="rect">
            <a:avLst/>
          </a:prstGeom>
        </p:spPr>
      </p:pic>
    </p:spTree>
    <p:extLst>
      <p:ext uri="{BB962C8B-B14F-4D97-AF65-F5344CB8AC3E}">
        <p14:creationId xmlns:p14="http://schemas.microsoft.com/office/powerpoint/2010/main" val="229139894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3847" y="881185"/>
            <a:ext cx="7623282" cy="4184838"/>
          </a:xfrm>
          <a:prstGeom prst="rect">
            <a:avLst/>
          </a:prstGeom>
        </p:spPr>
      </p:pic>
      <p:sp>
        <p:nvSpPr>
          <p:cNvPr id="3" name="Rectangle 2"/>
          <p:cNvSpPr/>
          <p:nvPr/>
        </p:nvSpPr>
        <p:spPr>
          <a:xfrm>
            <a:off x="4737749" y="5890551"/>
            <a:ext cx="6925294" cy="461665"/>
          </a:xfrm>
          <a:prstGeom prst="rect">
            <a:avLst/>
          </a:prstGeom>
        </p:spPr>
        <p:txBody>
          <a:bodyPr wrap="none">
            <a:spAutoFit/>
          </a:bodyPr>
          <a:lstStyle/>
          <a:p>
            <a:pPr algn="r" rtl="1"/>
            <a:r>
              <a:rPr lang="en-US" sz="2400" dirty="0" smtClean="0">
                <a:solidFill>
                  <a:srgbClr val="000000"/>
                </a:solidFill>
                <a:latin typeface="+mj-lt"/>
              </a:rPr>
              <a:t>eval</a:t>
            </a:r>
            <a:r>
              <a:rPr lang="fa-IR" sz="2400" dirty="0" smtClean="0">
                <a:solidFill>
                  <a:srgbClr val="000000"/>
                </a:solidFill>
                <a:latin typeface="+mj-lt"/>
              </a:rPr>
              <a:t> </a:t>
            </a:r>
            <a:r>
              <a:rPr lang="en-US" sz="2400" dirty="0" smtClean="0">
                <a:solidFill>
                  <a:srgbClr val="000000"/>
                </a:solidFill>
                <a:latin typeface="+mj-lt"/>
              </a:rPr>
              <a:t> </a:t>
            </a:r>
            <a:r>
              <a:rPr lang="fa-IR" sz="2400" dirty="0" smtClean="0">
                <a:solidFill>
                  <a:srgbClr val="000000"/>
                </a:solidFill>
                <a:latin typeface="+mj-lt"/>
              </a:rPr>
              <a:t>را می‌توان فقط بر روی استرینگ حاصل از انجام داد </a:t>
            </a:r>
            <a:endParaRPr lang="en-US" sz="2400" dirty="0">
              <a:latin typeface="+mj-lt"/>
            </a:endParaRPr>
          </a:p>
        </p:txBody>
      </p:sp>
      <p:pic>
        <p:nvPicPr>
          <p:cNvPr id="4" name="Picture 3"/>
          <p:cNvPicPr>
            <a:picLocks noChangeAspect="1"/>
          </p:cNvPicPr>
          <p:nvPr/>
        </p:nvPicPr>
        <p:blipFill>
          <a:blip r:embed="rId3"/>
          <a:stretch>
            <a:fillRect/>
          </a:stretch>
        </p:blipFill>
        <p:spPr>
          <a:xfrm>
            <a:off x="8299922" y="881185"/>
            <a:ext cx="3572374" cy="2229161"/>
          </a:xfrm>
          <a:prstGeom prst="rect">
            <a:avLst/>
          </a:prstGeom>
        </p:spPr>
      </p:pic>
    </p:spTree>
    <p:extLst>
      <p:ext uri="{BB962C8B-B14F-4D97-AF65-F5344CB8AC3E}">
        <p14:creationId xmlns:p14="http://schemas.microsoft.com/office/powerpoint/2010/main" val="396695056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p:cNvSpPr/>
          <p:nvPr/>
        </p:nvSpPr>
        <p:spPr>
          <a:xfrm>
            <a:off x="507384" y="515633"/>
            <a:ext cx="6096000" cy="4247317"/>
          </a:xfrm>
          <a:prstGeom prst="rect">
            <a:avLst/>
          </a:prstGeom>
        </p:spPr>
        <p:txBody>
          <a:bodyPr>
            <a:spAutoFit/>
          </a:bodyPr>
          <a:lstStyle/>
          <a:p>
            <a:r>
              <a:rPr lang="en-US" dirty="0">
                <a:solidFill>
                  <a:srgbClr val="569CD6"/>
                </a:solidFill>
                <a:latin typeface="Consolas" panose="020B0609020204030204" pitchFamily="49" charset="0"/>
              </a:rPr>
              <a:t>class</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Robot</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def __init__(self, name, build_year):</a:t>
            </a:r>
          </a:p>
          <a:p>
            <a:r>
              <a:rPr lang="en-US" dirty="0">
                <a:solidFill>
                  <a:srgbClr val="D4D4D4"/>
                </a:solidFill>
                <a:latin typeface="Consolas" panose="020B0609020204030204" pitchFamily="49" charset="0"/>
              </a:rPr>
              <a:t>        self.name = name</a:t>
            </a:r>
          </a:p>
          <a:p>
            <a:r>
              <a:rPr lang="en-US" dirty="0">
                <a:solidFill>
                  <a:srgbClr val="D4D4D4"/>
                </a:solidFill>
                <a:latin typeface="Consolas" panose="020B0609020204030204" pitchFamily="49" charset="0"/>
              </a:rPr>
              <a:t>        self.build_year = build_year</a:t>
            </a:r>
          </a:p>
          <a:p>
            <a:r>
              <a:rPr lang="en-US" dirty="0">
                <a:solidFill>
                  <a:srgbClr val="D4D4D4"/>
                </a:solidFill>
                <a:latin typeface="Consolas" panose="020B0609020204030204" pitchFamily="49" charset="0"/>
              </a:rPr>
              <a:t>    def __repr__(self):</a:t>
            </a:r>
          </a:p>
          <a:p>
            <a:r>
              <a:rPr lang="en-US" dirty="0">
                <a:solidFill>
                  <a:srgbClr val="D4D4D4"/>
                </a:solidFill>
                <a:latin typeface="Consolas" panose="020B0609020204030204" pitchFamily="49" charset="0"/>
              </a:rPr>
              <a:t>        return "Robot('" + self.name + "', " +  str(self.build_year) +  ")"</a:t>
            </a:r>
          </a:p>
          <a:p>
            <a:r>
              <a:rPr lang="en-US" dirty="0">
                <a:solidFill>
                  <a:srgbClr val="D4D4D4"/>
                </a:solidFill>
                <a:latin typeface="Consolas" panose="020B0609020204030204" pitchFamily="49" charset="0"/>
              </a:rPr>
              <a:t>if __name__ == "__main__":</a:t>
            </a:r>
          </a:p>
          <a:p>
            <a:r>
              <a:rPr lang="en-US" dirty="0">
                <a:solidFill>
                  <a:srgbClr val="D4D4D4"/>
                </a:solidFill>
                <a:latin typeface="Consolas" panose="020B0609020204030204" pitchFamily="49" charset="0"/>
              </a:rPr>
              <a:t>    x = Robot("Marvin", 1979)</a:t>
            </a:r>
          </a:p>
          <a:p>
            <a:r>
              <a:rPr lang="en-US" dirty="0">
                <a:solidFill>
                  <a:srgbClr val="D4D4D4"/>
                </a:solidFill>
                <a:latin typeface="Consolas" panose="020B0609020204030204" pitchFamily="49" charset="0"/>
              </a:rPr>
              <a:t>    x_str = str(x)</a:t>
            </a:r>
          </a:p>
          <a:p>
            <a:r>
              <a:rPr lang="en-US" dirty="0">
                <a:solidFill>
                  <a:srgbClr val="D4D4D4"/>
                </a:solidFill>
                <a:latin typeface="Consolas" panose="020B0609020204030204" pitchFamily="49" charset="0"/>
              </a:rPr>
              <a:t>    print(x_str)</a:t>
            </a:r>
          </a:p>
          <a:p>
            <a:r>
              <a:rPr lang="en-US" dirty="0">
                <a:solidFill>
                  <a:srgbClr val="D4D4D4"/>
                </a:solidFill>
                <a:latin typeface="Consolas" panose="020B0609020204030204" pitchFamily="49" charset="0"/>
              </a:rPr>
              <a:t>    print("Type of x_str: ", type(x_str))</a:t>
            </a:r>
          </a:p>
          <a:p>
            <a:r>
              <a:rPr lang="en-US" dirty="0">
                <a:solidFill>
                  <a:srgbClr val="D4D4D4"/>
                </a:solidFill>
                <a:latin typeface="Consolas" panose="020B0609020204030204" pitchFamily="49" charset="0"/>
              </a:rPr>
              <a:t>    new = eval(x_str) </a:t>
            </a:r>
          </a:p>
          <a:p>
            <a:r>
              <a:rPr lang="en-US" dirty="0">
                <a:solidFill>
                  <a:srgbClr val="D4D4D4"/>
                </a:solidFill>
                <a:latin typeface="Consolas" panose="020B0609020204030204" pitchFamily="49" charset="0"/>
              </a:rPr>
              <a:t>    print(new)</a:t>
            </a:r>
          </a:p>
          <a:p>
            <a:r>
              <a:rPr lang="en-US" dirty="0">
                <a:solidFill>
                  <a:srgbClr val="D4D4D4"/>
                </a:solidFill>
                <a:latin typeface="Consolas" panose="020B0609020204030204" pitchFamily="49" charset="0"/>
              </a:rPr>
              <a:t>    print(</a:t>
            </a:r>
            <a:r>
              <a:rPr lang="en-US" dirty="0">
                <a:solidFill>
                  <a:srgbClr val="CE9178"/>
                </a:solidFill>
                <a:latin typeface="Consolas" panose="020B0609020204030204" pitchFamily="49" charset="0"/>
              </a:rPr>
              <a:t>"Type of new:"</a:t>
            </a:r>
            <a:r>
              <a:rPr lang="en-US" dirty="0">
                <a:solidFill>
                  <a:srgbClr val="D4D4D4"/>
                </a:solidFill>
                <a:latin typeface="Consolas" panose="020B0609020204030204" pitchFamily="49" charset="0"/>
              </a:rPr>
              <a:t>, type(new))</a:t>
            </a:r>
            <a:endParaRPr lang="en-US" b="0" dirty="0">
              <a:solidFill>
                <a:srgbClr val="D4D4D4"/>
              </a:solidFill>
              <a:effectLst/>
              <a:latin typeface="Consolas" panose="020B0609020204030204" pitchFamily="49" charset="0"/>
            </a:endParaRPr>
          </a:p>
        </p:txBody>
      </p:sp>
      <p:pic>
        <p:nvPicPr>
          <p:cNvPr id="6" name="Picture 5"/>
          <p:cNvPicPr>
            <a:picLocks noChangeAspect="1"/>
          </p:cNvPicPr>
          <p:nvPr/>
        </p:nvPicPr>
        <p:blipFill>
          <a:blip r:embed="rId2"/>
          <a:stretch>
            <a:fillRect/>
          </a:stretch>
        </p:blipFill>
        <p:spPr>
          <a:xfrm>
            <a:off x="6474039" y="4273999"/>
            <a:ext cx="5201376" cy="1829055"/>
          </a:xfrm>
          <a:prstGeom prst="rect">
            <a:avLst/>
          </a:prstGeom>
        </p:spPr>
      </p:pic>
    </p:spTree>
    <p:extLst>
      <p:ext uri="{BB962C8B-B14F-4D97-AF65-F5344CB8AC3E}">
        <p14:creationId xmlns:p14="http://schemas.microsoft.com/office/powerpoint/2010/main" val="29411077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86782" y="2111669"/>
            <a:ext cx="6134956" cy="2286319"/>
          </a:xfrm>
          <a:prstGeom prst="rect">
            <a:avLst/>
          </a:prstGeom>
        </p:spPr>
      </p:pic>
    </p:spTree>
    <p:extLst>
      <p:ext uri="{BB962C8B-B14F-4D97-AF65-F5344CB8AC3E}">
        <p14:creationId xmlns:p14="http://schemas.microsoft.com/office/powerpoint/2010/main" val="442339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318653" y="446498"/>
            <a:ext cx="10820401" cy="4524315"/>
          </a:xfrm>
          <a:prstGeom prst="rect">
            <a:avLst/>
          </a:prstGeom>
        </p:spPr>
        <p:txBody>
          <a:bodyPr wrap="square">
            <a:spAutoFit/>
          </a:bodyPr>
          <a:lstStyle/>
          <a:p>
            <a:r>
              <a:rPr lang="en-US" dirty="0">
                <a:solidFill>
                  <a:srgbClr val="569CD6"/>
                </a:solidFill>
                <a:latin typeface="Consolas" panose="020B0609020204030204" pitchFamily="49" charset="0"/>
              </a:rPr>
              <a:t>class</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Robot</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def</a:t>
            </a:r>
            <a:r>
              <a:rPr lang="en-US" dirty="0">
                <a:solidFill>
                  <a:srgbClr val="D4D4D4"/>
                </a:solidFill>
                <a:latin typeface="Consolas" panose="020B0609020204030204" pitchFamily="49" charset="0"/>
              </a:rPr>
              <a:t> </a:t>
            </a:r>
            <a:r>
              <a:rPr lang="en-US" dirty="0">
                <a:solidFill>
                  <a:srgbClr val="C8C8C8"/>
                </a:solidFill>
                <a:latin typeface="Consolas" panose="020B0609020204030204" pitchFamily="49" charset="0"/>
              </a:rPr>
              <a:t>__init__</a:t>
            </a:r>
            <a:r>
              <a:rPr lang="en-US" dirty="0">
                <a:solidFill>
                  <a:srgbClr val="D4D4D4"/>
                </a:solidFill>
                <a:latin typeface="Consolas" panose="020B0609020204030204" pitchFamily="49" charset="0"/>
              </a:rPr>
              <a:t>(</a:t>
            </a:r>
            <a:r>
              <a:rPr lang="en-US" dirty="0">
                <a:solidFill>
                  <a:srgbClr val="7F7F7F"/>
                </a:solidFill>
                <a:latin typeface="Consolas" panose="020B0609020204030204" pitchFamily="49" charset="0"/>
              </a:rPr>
              <a:t>self</a:t>
            </a:r>
            <a:r>
              <a:rPr lang="en-US" dirty="0">
                <a:solidFill>
                  <a:srgbClr val="D4D4D4"/>
                </a:solidFill>
                <a:latin typeface="Consolas" panose="020B0609020204030204" pitchFamily="49" charset="0"/>
              </a:rPr>
              <a:t>, </a:t>
            </a:r>
            <a:r>
              <a:rPr lang="en-US" dirty="0">
                <a:solidFill>
                  <a:srgbClr val="7F7F7F"/>
                </a:solidFill>
                <a:latin typeface="Consolas" panose="020B0609020204030204" pitchFamily="49" charset="0"/>
              </a:rPr>
              <a:t>name</a:t>
            </a:r>
            <a:r>
              <a:rPr lang="en-US" dirty="0">
                <a:solidFill>
                  <a:srgbClr val="D4D4D4"/>
                </a:solidFill>
                <a:latin typeface="Consolas" panose="020B0609020204030204" pitchFamily="49" charset="0"/>
              </a:rPr>
              <a:t>, </a:t>
            </a:r>
            <a:r>
              <a:rPr lang="en-US" dirty="0">
                <a:solidFill>
                  <a:srgbClr val="7F7F7F"/>
                </a:solidFill>
                <a:latin typeface="Consolas" panose="020B0609020204030204" pitchFamily="49" charset="0"/>
              </a:rPr>
              <a:t>build_year</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7F7F7F"/>
                </a:solidFill>
                <a:latin typeface="Consolas" panose="020B0609020204030204" pitchFamily="49" charset="0"/>
              </a:rPr>
              <a:t>self</a:t>
            </a:r>
            <a:r>
              <a:rPr lang="en-US" dirty="0">
                <a:solidFill>
                  <a:srgbClr val="D4D4D4"/>
                </a:solidFill>
                <a:latin typeface="Consolas" panose="020B0609020204030204" pitchFamily="49" charset="0"/>
              </a:rPr>
              <a:t>.</a:t>
            </a:r>
            <a:r>
              <a:rPr lang="en-US" dirty="0">
                <a:solidFill>
                  <a:srgbClr val="DADADA"/>
                </a:solidFill>
                <a:latin typeface="Consolas" panose="020B0609020204030204" pitchFamily="49" charset="0"/>
              </a:rPr>
              <a:t>name</a:t>
            </a:r>
            <a:r>
              <a:rPr lang="en-US" dirty="0">
                <a:solidFill>
                  <a:srgbClr val="D4D4D4"/>
                </a:solidFill>
                <a:latin typeface="Consolas" panose="020B0609020204030204" pitchFamily="49" charset="0"/>
              </a:rPr>
              <a:t> = </a:t>
            </a:r>
            <a:r>
              <a:rPr lang="en-US" dirty="0">
                <a:solidFill>
                  <a:srgbClr val="7F7F7F"/>
                </a:solidFill>
                <a:latin typeface="Consolas" panose="020B0609020204030204" pitchFamily="49" charset="0"/>
              </a:rPr>
              <a:t>name</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7F7F7F"/>
                </a:solidFill>
                <a:latin typeface="Consolas" panose="020B0609020204030204" pitchFamily="49" charset="0"/>
              </a:rPr>
              <a:t>self</a:t>
            </a:r>
            <a:r>
              <a:rPr lang="en-US" dirty="0">
                <a:solidFill>
                  <a:srgbClr val="D4D4D4"/>
                </a:solidFill>
                <a:latin typeface="Consolas" panose="020B0609020204030204" pitchFamily="49" charset="0"/>
              </a:rPr>
              <a:t>.</a:t>
            </a:r>
            <a:r>
              <a:rPr lang="en-US" dirty="0">
                <a:solidFill>
                  <a:srgbClr val="DADADA"/>
                </a:solidFill>
                <a:latin typeface="Consolas" panose="020B0609020204030204" pitchFamily="49" charset="0"/>
              </a:rPr>
              <a:t>build_year</a:t>
            </a:r>
            <a:r>
              <a:rPr lang="en-US" dirty="0">
                <a:solidFill>
                  <a:srgbClr val="D4D4D4"/>
                </a:solidFill>
                <a:latin typeface="Consolas" panose="020B0609020204030204" pitchFamily="49" charset="0"/>
              </a:rPr>
              <a:t> = </a:t>
            </a:r>
            <a:r>
              <a:rPr lang="en-US" dirty="0">
                <a:solidFill>
                  <a:srgbClr val="7F7F7F"/>
                </a:solidFill>
                <a:latin typeface="Consolas" panose="020B0609020204030204" pitchFamily="49" charset="0"/>
              </a:rPr>
              <a:t>build_year</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def</a:t>
            </a:r>
            <a:r>
              <a:rPr lang="en-US" dirty="0">
                <a:solidFill>
                  <a:srgbClr val="D4D4D4"/>
                </a:solidFill>
                <a:latin typeface="Consolas" panose="020B0609020204030204" pitchFamily="49" charset="0"/>
              </a:rPr>
              <a:t> </a:t>
            </a:r>
            <a:r>
              <a:rPr lang="en-US" dirty="0">
                <a:solidFill>
                  <a:srgbClr val="C8C8C8"/>
                </a:solidFill>
                <a:latin typeface="Consolas" panose="020B0609020204030204" pitchFamily="49" charset="0"/>
              </a:rPr>
              <a:t>__repr__</a:t>
            </a:r>
            <a:r>
              <a:rPr lang="en-US" dirty="0">
                <a:solidFill>
                  <a:srgbClr val="D4D4D4"/>
                </a:solidFill>
                <a:latin typeface="Consolas" panose="020B0609020204030204" pitchFamily="49" charset="0"/>
              </a:rPr>
              <a:t>(</a:t>
            </a:r>
            <a:r>
              <a:rPr lang="en-US" dirty="0">
                <a:solidFill>
                  <a:srgbClr val="7F7F7F"/>
                </a:solidFill>
                <a:latin typeface="Consolas" panose="020B0609020204030204" pitchFamily="49" charset="0"/>
              </a:rPr>
              <a:t>self</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return</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"Robot('"</a:t>
            </a:r>
            <a:r>
              <a:rPr lang="en-US" dirty="0">
                <a:solidFill>
                  <a:srgbClr val="D4D4D4"/>
                </a:solidFill>
                <a:latin typeface="Consolas" panose="020B0609020204030204" pitchFamily="49" charset="0"/>
              </a:rPr>
              <a:t> + </a:t>
            </a:r>
            <a:r>
              <a:rPr lang="en-US" dirty="0">
                <a:solidFill>
                  <a:srgbClr val="7F7F7F"/>
                </a:solidFill>
                <a:latin typeface="Consolas" panose="020B0609020204030204" pitchFamily="49" charset="0"/>
              </a:rPr>
              <a:t>self</a:t>
            </a:r>
            <a:r>
              <a:rPr lang="en-US" dirty="0">
                <a:solidFill>
                  <a:srgbClr val="D4D4D4"/>
                </a:solidFill>
                <a:latin typeface="Consolas" panose="020B0609020204030204" pitchFamily="49" charset="0"/>
              </a:rPr>
              <a:t>.</a:t>
            </a:r>
            <a:r>
              <a:rPr lang="en-US" dirty="0">
                <a:solidFill>
                  <a:srgbClr val="DADADA"/>
                </a:solidFill>
                <a:latin typeface="Consolas" panose="020B0609020204030204" pitchFamily="49" charset="0"/>
              </a:rPr>
              <a:t>name</a:t>
            </a:r>
            <a:r>
              <a:rPr lang="en-US" dirty="0">
                <a:solidFill>
                  <a:srgbClr val="D4D4D4"/>
                </a:solidFill>
                <a:latin typeface="Consolas" panose="020B0609020204030204" pitchFamily="49" charset="0"/>
              </a:rPr>
              <a:t> + </a:t>
            </a:r>
            <a:r>
              <a:rPr lang="en-US" dirty="0">
                <a:solidFill>
                  <a:srgbClr val="CE9178"/>
                </a:solidFill>
                <a:latin typeface="Consolas" panose="020B0609020204030204" pitchFamily="49" charset="0"/>
              </a:rPr>
              <a:t>"', "</a:t>
            </a:r>
            <a:r>
              <a:rPr lang="en-US" dirty="0">
                <a:solidFill>
                  <a:srgbClr val="D4D4D4"/>
                </a:solidFill>
                <a:latin typeface="Consolas" panose="020B0609020204030204" pitchFamily="49" charset="0"/>
              </a:rPr>
              <a:t> +  </a:t>
            </a:r>
            <a:r>
              <a:rPr lang="en-US" dirty="0">
                <a:solidFill>
                  <a:srgbClr val="4EC9B0"/>
                </a:solidFill>
                <a:latin typeface="Consolas" panose="020B0609020204030204" pitchFamily="49" charset="0"/>
              </a:rPr>
              <a:t>str</a:t>
            </a:r>
            <a:r>
              <a:rPr lang="en-US" dirty="0">
                <a:solidFill>
                  <a:srgbClr val="D4D4D4"/>
                </a:solidFill>
                <a:latin typeface="Consolas" panose="020B0609020204030204" pitchFamily="49" charset="0"/>
              </a:rPr>
              <a:t>(</a:t>
            </a:r>
            <a:r>
              <a:rPr lang="en-US" dirty="0">
                <a:solidFill>
                  <a:srgbClr val="7F7F7F"/>
                </a:solidFill>
                <a:latin typeface="Consolas" panose="020B0609020204030204" pitchFamily="49" charset="0"/>
              </a:rPr>
              <a:t>self</a:t>
            </a:r>
            <a:r>
              <a:rPr lang="en-US" dirty="0">
                <a:solidFill>
                  <a:srgbClr val="D4D4D4"/>
                </a:solidFill>
                <a:latin typeface="Consolas" panose="020B0609020204030204" pitchFamily="49" charset="0"/>
              </a:rPr>
              <a:t>.</a:t>
            </a:r>
            <a:r>
              <a:rPr lang="en-US" dirty="0">
                <a:solidFill>
                  <a:srgbClr val="DADADA"/>
                </a:solidFill>
                <a:latin typeface="Consolas" panose="020B0609020204030204" pitchFamily="49" charset="0"/>
              </a:rPr>
              <a:t>build_year</a:t>
            </a:r>
            <a:r>
              <a:rPr lang="en-US" dirty="0">
                <a:solidFill>
                  <a:srgbClr val="D4D4D4"/>
                </a:solidFill>
                <a:latin typeface="Consolas" panose="020B0609020204030204" pitchFamily="49" charset="0"/>
              </a:rPr>
              <a:t>) +  </a:t>
            </a:r>
            <a:r>
              <a:rPr lang="en-US" dirty="0">
                <a:solidFill>
                  <a:srgbClr val="CE9178"/>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def</a:t>
            </a:r>
            <a:r>
              <a:rPr lang="en-US" dirty="0">
                <a:solidFill>
                  <a:srgbClr val="D4D4D4"/>
                </a:solidFill>
                <a:latin typeface="Consolas" panose="020B0609020204030204" pitchFamily="49" charset="0"/>
              </a:rPr>
              <a:t> </a:t>
            </a:r>
            <a:r>
              <a:rPr lang="en-US" dirty="0">
                <a:solidFill>
                  <a:srgbClr val="C8C8C8"/>
                </a:solidFill>
                <a:latin typeface="Consolas" panose="020B0609020204030204" pitchFamily="49" charset="0"/>
              </a:rPr>
              <a:t>__str__</a:t>
            </a:r>
            <a:r>
              <a:rPr lang="en-US" dirty="0">
                <a:solidFill>
                  <a:srgbClr val="D4D4D4"/>
                </a:solidFill>
                <a:latin typeface="Consolas" panose="020B0609020204030204" pitchFamily="49" charset="0"/>
              </a:rPr>
              <a:t>(</a:t>
            </a:r>
            <a:r>
              <a:rPr lang="en-US" dirty="0">
                <a:solidFill>
                  <a:srgbClr val="7F7F7F"/>
                </a:solidFill>
                <a:latin typeface="Consolas" panose="020B0609020204030204" pitchFamily="49" charset="0"/>
              </a:rPr>
              <a:t>self</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return</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"Name: "</a:t>
            </a:r>
            <a:r>
              <a:rPr lang="en-US" dirty="0">
                <a:solidFill>
                  <a:srgbClr val="D4D4D4"/>
                </a:solidFill>
                <a:latin typeface="Consolas" panose="020B0609020204030204" pitchFamily="49" charset="0"/>
              </a:rPr>
              <a:t> + </a:t>
            </a:r>
            <a:r>
              <a:rPr lang="en-US" dirty="0">
                <a:solidFill>
                  <a:srgbClr val="7F7F7F"/>
                </a:solidFill>
                <a:latin typeface="Consolas" panose="020B0609020204030204" pitchFamily="49" charset="0"/>
              </a:rPr>
              <a:t>self</a:t>
            </a:r>
            <a:r>
              <a:rPr lang="en-US" dirty="0">
                <a:solidFill>
                  <a:srgbClr val="D4D4D4"/>
                </a:solidFill>
                <a:latin typeface="Consolas" panose="020B0609020204030204" pitchFamily="49" charset="0"/>
              </a:rPr>
              <a:t>.</a:t>
            </a:r>
            <a:r>
              <a:rPr lang="en-US" dirty="0">
                <a:solidFill>
                  <a:srgbClr val="DADADA"/>
                </a:solidFill>
                <a:latin typeface="Consolas" panose="020B0609020204030204" pitchFamily="49" charset="0"/>
              </a:rPr>
              <a:t>name</a:t>
            </a:r>
            <a:r>
              <a:rPr lang="en-US" dirty="0">
                <a:solidFill>
                  <a:srgbClr val="D4D4D4"/>
                </a:solidFill>
                <a:latin typeface="Consolas" panose="020B0609020204030204" pitchFamily="49" charset="0"/>
              </a:rPr>
              <a:t> + </a:t>
            </a:r>
            <a:r>
              <a:rPr lang="en-US" dirty="0">
                <a:solidFill>
                  <a:srgbClr val="CE9178"/>
                </a:solidFill>
                <a:latin typeface="Consolas" panose="020B0609020204030204" pitchFamily="49" charset="0"/>
              </a:rPr>
              <a:t>", Build Year: "</a:t>
            </a:r>
            <a:r>
              <a:rPr lang="en-US" dirty="0">
                <a:solidFill>
                  <a:srgbClr val="D4D4D4"/>
                </a:solidFill>
                <a:latin typeface="Consolas" panose="020B0609020204030204" pitchFamily="49" charset="0"/>
              </a:rPr>
              <a:t> +  </a:t>
            </a:r>
            <a:r>
              <a:rPr lang="en-US" dirty="0">
                <a:solidFill>
                  <a:srgbClr val="4EC9B0"/>
                </a:solidFill>
                <a:latin typeface="Consolas" panose="020B0609020204030204" pitchFamily="49" charset="0"/>
              </a:rPr>
              <a:t>str</a:t>
            </a:r>
            <a:r>
              <a:rPr lang="en-US" dirty="0">
                <a:solidFill>
                  <a:srgbClr val="D4D4D4"/>
                </a:solidFill>
                <a:latin typeface="Consolas" panose="020B0609020204030204" pitchFamily="49" charset="0"/>
              </a:rPr>
              <a:t>(</a:t>
            </a:r>
            <a:r>
              <a:rPr lang="en-US" dirty="0">
                <a:solidFill>
                  <a:srgbClr val="7F7F7F"/>
                </a:solidFill>
                <a:latin typeface="Consolas" panose="020B0609020204030204" pitchFamily="49" charset="0"/>
              </a:rPr>
              <a:t>self</a:t>
            </a:r>
            <a:r>
              <a:rPr lang="en-US" dirty="0">
                <a:solidFill>
                  <a:srgbClr val="D4D4D4"/>
                </a:solidFill>
                <a:latin typeface="Consolas" panose="020B0609020204030204" pitchFamily="49" charset="0"/>
              </a:rPr>
              <a:t>.</a:t>
            </a:r>
            <a:r>
              <a:rPr lang="en-US" dirty="0">
                <a:solidFill>
                  <a:srgbClr val="DADADA"/>
                </a:solidFill>
                <a:latin typeface="Consolas" panose="020B0609020204030204" pitchFamily="49" charset="0"/>
              </a:rPr>
              <a:t>build_year</a:t>
            </a:r>
            <a:r>
              <a:rPr lang="en-US" dirty="0">
                <a:solidFill>
                  <a:srgbClr val="D4D4D4"/>
                </a:solidFill>
                <a:latin typeface="Consolas" panose="020B0609020204030204" pitchFamily="49" charset="0"/>
              </a:rPr>
              <a:t>)</a:t>
            </a:r>
          </a:p>
          <a:p>
            <a:r>
              <a:rPr lang="en-US" dirty="0">
                <a:solidFill>
                  <a:srgbClr val="569CD6"/>
                </a:solidFill>
                <a:latin typeface="Consolas" panose="020B0609020204030204" pitchFamily="49" charset="0"/>
              </a:rPr>
              <a:t>if</a:t>
            </a:r>
            <a:r>
              <a:rPr lang="en-US" dirty="0">
                <a:solidFill>
                  <a:srgbClr val="D4D4D4"/>
                </a:solidFill>
                <a:latin typeface="Consolas" panose="020B0609020204030204" pitchFamily="49" charset="0"/>
              </a:rPr>
              <a:t> </a:t>
            </a:r>
            <a:r>
              <a:rPr lang="en-US" dirty="0">
                <a:solidFill>
                  <a:srgbClr val="C8C8C8"/>
                </a:solidFill>
                <a:latin typeface="Consolas" panose="020B0609020204030204" pitchFamily="49" charset="0"/>
              </a:rPr>
              <a:t>__name__</a:t>
            </a:r>
            <a:r>
              <a:rPr lang="en-US" dirty="0">
                <a:solidFill>
                  <a:srgbClr val="D4D4D4"/>
                </a:solidFill>
                <a:latin typeface="Consolas" panose="020B0609020204030204" pitchFamily="49" charset="0"/>
              </a:rPr>
              <a:t> == </a:t>
            </a:r>
            <a:r>
              <a:rPr lang="en-US" dirty="0">
                <a:solidFill>
                  <a:srgbClr val="CE9178"/>
                </a:solidFill>
                <a:latin typeface="Consolas" panose="020B0609020204030204" pitchFamily="49" charset="0"/>
              </a:rPr>
              <a:t>"__main__"</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C8C8C8"/>
                </a:solidFill>
                <a:latin typeface="Consolas" panose="020B0609020204030204" pitchFamily="49" charset="0"/>
              </a:rPr>
              <a:t>x</a:t>
            </a:r>
            <a:r>
              <a:rPr lang="en-US" dirty="0">
                <a:solidFill>
                  <a:srgbClr val="D4D4D4"/>
                </a:solidFill>
                <a:latin typeface="Consolas" panose="020B0609020204030204" pitchFamily="49" charset="0"/>
              </a:rPr>
              <a:t> = </a:t>
            </a:r>
            <a:r>
              <a:rPr lang="en-US" dirty="0">
                <a:solidFill>
                  <a:srgbClr val="4EC9B0"/>
                </a:solidFill>
                <a:latin typeface="Consolas" panose="020B0609020204030204" pitchFamily="49" charset="0"/>
              </a:rPr>
              <a:t>Robot</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"Marvin"</a:t>
            </a:r>
            <a:r>
              <a:rPr lang="en-US" dirty="0">
                <a:solidFill>
                  <a:srgbClr val="D4D4D4"/>
                </a:solidFill>
                <a:latin typeface="Consolas" panose="020B0609020204030204" pitchFamily="49" charset="0"/>
              </a:rPr>
              <a:t>, </a:t>
            </a:r>
            <a:r>
              <a:rPr lang="en-US" dirty="0">
                <a:solidFill>
                  <a:srgbClr val="B5CEA8"/>
                </a:solidFill>
                <a:latin typeface="Consolas" panose="020B0609020204030204" pitchFamily="49" charset="0"/>
              </a:rPr>
              <a:t>1979</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C8C8C8"/>
                </a:solidFill>
                <a:latin typeface="Consolas" panose="020B0609020204030204" pitchFamily="49" charset="0"/>
              </a:rPr>
              <a:t>x_str</a:t>
            </a:r>
            <a:r>
              <a:rPr lang="en-US" dirty="0">
                <a:solidFill>
                  <a:srgbClr val="D4D4D4"/>
                </a:solidFill>
                <a:latin typeface="Consolas" panose="020B0609020204030204" pitchFamily="49" charset="0"/>
              </a:rPr>
              <a:t> = </a:t>
            </a:r>
            <a:r>
              <a:rPr lang="en-US" dirty="0">
                <a:solidFill>
                  <a:srgbClr val="4EC9B0"/>
                </a:solidFill>
                <a:latin typeface="Consolas" panose="020B0609020204030204" pitchFamily="49" charset="0"/>
              </a:rPr>
              <a:t>str</a:t>
            </a:r>
            <a:r>
              <a:rPr lang="en-US" dirty="0">
                <a:solidFill>
                  <a:srgbClr val="D4D4D4"/>
                </a:solidFill>
                <a:latin typeface="Consolas" panose="020B0609020204030204" pitchFamily="49" charset="0"/>
              </a:rPr>
              <a:t>(</a:t>
            </a:r>
            <a:r>
              <a:rPr lang="en-US" dirty="0">
                <a:solidFill>
                  <a:srgbClr val="C8C8C8"/>
                </a:solidFill>
                <a:latin typeface="Consolas" panose="020B0609020204030204" pitchFamily="49" charset="0"/>
              </a:rPr>
              <a:t>x</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C8C8C8"/>
                </a:solidFill>
                <a:latin typeface="Consolas" panose="020B0609020204030204" pitchFamily="49" charset="0"/>
              </a:rPr>
              <a:t>print</a:t>
            </a:r>
            <a:r>
              <a:rPr lang="en-US" dirty="0">
                <a:solidFill>
                  <a:srgbClr val="D4D4D4"/>
                </a:solidFill>
                <a:latin typeface="Consolas" panose="020B0609020204030204" pitchFamily="49" charset="0"/>
              </a:rPr>
              <a:t>(</a:t>
            </a:r>
            <a:r>
              <a:rPr lang="en-US" dirty="0">
                <a:solidFill>
                  <a:srgbClr val="C8C8C8"/>
                </a:solidFill>
                <a:latin typeface="Consolas" panose="020B0609020204030204" pitchFamily="49" charset="0"/>
              </a:rPr>
              <a:t>x_str</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C8C8C8"/>
                </a:solidFill>
                <a:latin typeface="Consolas" panose="020B0609020204030204" pitchFamily="49" charset="0"/>
              </a:rPr>
              <a:t>print</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"Type of x_str: "</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type</a:t>
            </a:r>
            <a:r>
              <a:rPr lang="en-US" dirty="0">
                <a:solidFill>
                  <a:srgbClr val="D4D4D4"/>
                </a:solidFill>
                <a:latin typeface="Consolas" panose="020B0609020204030204" pitchFamily="49" charset="0"/>
              </a:rPr>
              <a:t>(</a:t>
            </a:r>
            <a:r>
              <a:rPr lang="en-US" dirty="0">
                <a:solidFill>
                  <a:srgbClr val="C8C8C8"/>
                </a:solidFill>
                <a:latin typeface="Consolas" panose="020B0609020204030204" pitchFamily="49" charset="0"/>
              </a:rPr>
              <a:t>x_str</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C8C8C8"/>
                </a:solidFill>
                <a:latin typeface="Consolas" panose="020B0609020204030204" pitchFamily="49" charset="0"/>
              </a:rPr>
              <a:t>new</a:t>
            </a:r>
            <a:r>
              <a:rPr lang="en-US" dirty="0">
                <a:solidFill>
                  <a:srgbClr val="D4D4D4"/>
                </a:solidFill>
                <a:latin typeface="Consolas" panose="020B0609020204030204" pitchFamily="49" charset="0"/>
              </a:rPr>
              <a:t> = </a:t>
            </a:r>
            <a:r>
              <a:rPr lang="en-US" dirty="0">
                <a:solidFill>
                  <a:srgbClr val="C8C8C8"/>
                </a:solidFill>
                <a:latin typeface="Consolas" panose="020B0609020204030204" pitchFamily="49" charset="0"/>
              </a:rPr>
              <a:t>eval</a:t>
            </a:r>
            <a:r>
              <a:rPr lang="en-US" dirty="0">
                <a:solidFill>
                  <a:srgbClr val="D4D4D4"/>
                </a:solidFill>
                <a:latin typeface="Consolas" panose="020B0609020204030204" pitchFamily="49" charset="0"/>
              </a:rPr>
              <a:t>(</a:t>
            </a:r>
            <a:r>
              <a:rPr lang="en-US" dirty="0">
                <a:solidFill>
                  <a:srgbClr val="C8C8C8"/>
                </a:solidFill>
                <a:latin typeface="Consolas" panose="020B0609020204030204" pitchFamily="49" charset="0"/>
              </a:rPr>
              <a:t>x_str</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C8C8C8"/>
                </a:solidFill>
                <a:latin typeface="Consolas" panose="020B0609020204030204" pitchFamily="49" charset="0"/>
              </a:rPr>
              <a:t>print</a:t>
            </a:r>
            <a:r>
              <a:rPr lang="en-US" dirty="0">
                <a:solidFill>
                  <a:srgbClr val="D4D4D4"/>
                </a:solidFill>
                <a:latin typeface="Consolas" panose="020B0609020204030204" pitchFamily="49" charset="0"/>
              </a:rPr>
              <a:t>(</a:t>
            </a:r>
            <a:r>
              <a:rPr lang="en-US" dirty="0">
                <a:solidFill>
                  <a:srgbClr val="C8C8C8"/>
                </a:solidFill>
                <a:latin typeface="Consolas" panose="020B0609020204030204" pitchFamily="49" charset="0"/>
              </a:rPr>
              <a:t>new</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C8C8C8"/>
                </a:solidFill>
                <a:latin typeface="Consolas" panose="020B0609020204030204" pitchFamily="49" charset="0"/>
              </a:rPr>
              <a:t>print</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"Type of new:"</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type</a:t>
            </a:r>
            <a:r>
              <a:rPr lang="en-US" dirty="0">
                <a:solidFill>
                  <a:srgbClr val="D4D4D4"/>
                </a:solidFill>
                <a:latin typeface="Consolas" panose="020B0609020204030204" pitchFamily="49" charset="0"/>
              </a:rPr>
              <a:t>(</a:t>
            </a:r>
            <a:r>
              <a:rPr lang="en-US" dirty="0">
                <a:solidFill>
                  <a:srgbClr val="C8C8C8"/>
                </a:solidFill>
                <a:latin typeface="Consolas" panose="020B0609020204030204" pitchFamily="49" charset="0"/>
              </a:rPr>
              <a:t>new</a:t>
            </a:r>
            <a:r>
              <a:rPr lang="en-US" dirty="0">
                <a:solidFill>
                  <a:srgbClr val="D4D4D4"/>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pic>
        <p:nvPicPr>
          <p:cNvPr id="6" name="Picture 5"/>
          <p:cNvPicPr>
            <a:picLocks noChangeAspect="1"/>
          </p:cNvPicPr>
          <p:nvPr/>
        </p:nvPicPr>
        <p:blipFill>
          <a:blip r:embed="rId2"/>
          <a:stretch>
            <a:fillRect/>
          </a:stretch>
        </p:blipFill>
        <p:spPr>
          <a:xfrm>
            <a:off x="7060736" y="4693572"/>
            <a:ext cx="4582164" cy="1267002"/>
          </a:xfrm>
          <a:prstGeom prst="rect">
            <a:avLst/>
          </a:prstGeom>
        </p:spPr>
      </p:pic>
    </p:spTree>
    <p:extLst>
      <p:ext uri="{BB962C8B-B14F-4D97-AF65-F5344CB8AC3E}">
        <p14:creationId xmlns:p14="http://schemas.microsoft.com/office/powerpoint/2010/main" val="73685279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p:cNvSpPr/>
          <p:nvPr/>
        </p:nvSpPr>
        <p:spPr>
          <a:xfrm>
            <a:off x="512619" y="525759"/>
            <a:ext cx="6096000" cy="4801314"/>
          </a:xfrm>
          <a:prstGeom prst="rect">
            <a:avLst/>
          </a:prstGeom>
        </p:spPr>
        <p:txBody>
          <a:bodyPr>
            <a:spAutoFit/>
          </a:bodyPr>
          <a:lstStyle/>
          <a:p>
            <a:r>
              <a:rPr lang="en-US" dirty="0">
                <a:solidFill>
                  <a:srgbClr val="569CD6"/>
                </a:solidFill>
                <a:latin typeface="Consolas" panose="020B0609020204030204" pitchFamily="49" charset="0"/>
              </a:rPr>
              <a:t>class</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Robot</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def</a:t>
            </a:r>
            <a:r>
              <a:rPr lang="en-US" dirty="0">
                <a:solidFill>
                  <a:srgbClr val="D4D4D4"/>
                </a:solidFill>
                <a:latin typeface="Consolas" panose="020B0609020204030204" pitchFamily="49" charset="0"/>
              </a:rPr>
              <a:t> </a:t>
            </a:r>
            <a:r>
              <a:rPr lang="en-US" dirty="0">
                <a:solidFill>
                  <a:srgbClr val="C8C8C8"/>
                </a:solidFill>
                <a:latin typeface="Consolas" panose="020B0609020204030204" pitchFamily="49" charset="0"/>
              </a:rPr>
              <a:t>__init__</a:t>
            </a:r>
            <a:r>
              <a:rPr lang="en-US" dirty="0">
                <a:solidFill>
                  <a:srgbClr val="D4D4D4"/>
                </a:solidFill>
                <a:latin typeface="Consolas" panose="020B0609020204030204" pitchFamily="49" charset="0"/>
              </a:rPr>
              <a:t>(</a:t>
            </a:r>
            <a:r>
              <a:rPr lang="en-US" dirty="0">
                <a:solidFill>
                  <a:srgbClr val="7F7F7F"/>
                </a:solidFill>
                <a:latin typeface="Consolas" panose="020B0609020204030204" pitchFamily="49" charset="0"/>
              </a:rPr>
              <a:t>self</a:t>
            </a:r>
            <a:r>
              <a:rPr lang="en-US" dirty="0">
                <a:solidFill>
                  <a:srgbClr val="D4D4D4"/>
                </a:solidFill>
                <a:latin typeface="Consolas" panose="020B0609020204030204" pitchFamily="49" charset="0"/>
              </a:rPr>
              <a:t>, </a:t>
            </a:r>
            <a:r>
              <a:rPr lang="en-US" dirty="0">
                <a:solidFill>
                  <a:srgbClr val="7F7F7F"/>
                </a:solidFill>
                <a:latin typeface="Consolas" panose="020B0609020204030204" pitchFamily="49" charset="0"/>
              </a:rPr>
              <a:t>name</a:t>
            </a:r>
            <a:r>
              <a:rPr lang="en-US" dirty="0">
                <a:solidFill>
                  <a:srgbClr val="D4D4D4"/>
                </a:solidFill>
                <a:latin typeface="Consolas" panose="020B0609020204030204" pitchFamily="49" charset="0"/>
              </a:rPr>
              <a:t>, </a:t>
            </a:r>
            <a:r>
              <a:rPr lang="en-US" dirty="0">
                <a:solidFill>
                  <a:srgbClr val="7F7F7F"/>
                </a:solidFill>
                <a:latin typeface="Consolas" panose="020B0609020204030204" pitchFamily="49" charset="0"/>
              </a:rPr>
              <a:t>build_year</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7F7F7F"/>
                </a:solidFill>
                <a:latin typeface="Consolas" panose="020B0609020204030204" pitchFamily="49" charset="0"/>
              </a:rPr>
              <a:t>self</a:t>
            </a:r>
            <a:r>
              <a:rPr lang="en-US" dirty="0">
                <a:solidFill>
                  <a:srgbClr val="D4D4D4"/>
                </a:solidFill>
                <a:latin typeface="Consolas" panose="020B0609020204030204" pitchFamily="49" charset="0"/>
              </a:rPr>
              <a:t>.</a:t>
            </a:r>
            <a:r>
              <a:rPr lang="en-US" dirty="0">
                <a:solidFill>
                  <a:srgbClr val="DADADA"/>
                </a:solidFill>
                <a:latin typeface="Consolas" panose="020B0609020204030204" pitchFamily="49" charset="0"/>
              </a:rPr>
              <a:t>name</a:t>
            </a:r>
            <a:r>
              <a:rPr lang="en-US" dirty="0">
                <a:solidFill>
                  <a:srgbClr val="D4D4D4"/>
                </a:solidFill>
                <a:latin typeface="Consolas" panose="020B0609020204030204" pitchFamily="49" charset="0"/>
              </a:rPr>
              <a:t> = </a:t>
            </a:r>
            <a:r>
              <a:rPr lang="en-US" dirty="0">
                <a:solidFill>
                  <a:srgbClr val="7F7F7F"/>
                </a:solidFill>
                <a:latin typeface="Consolas" panose="020B0609020204030204" pitchFamily="49" charset="0"/>
              </a:rPr>
              <a:t>name</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7F7F7F"/>
                </a:solidFill>
                <a:latin typeface="Consolas" panose="020B0609020204030204" pitchFamily="49" charset="0"/>
              </a:rPr>
              <a:t>self</a:t>
            </a:r>
            <a:r>
              <a:rPr lang="en-US" dirty="0">
                <a:solidFill>
                  <a:srgbClr val="D4D4D4"/>
                </a:solidFill>
                <a:latin typeface="Consolas" panose="020B0609020204030204" pitchFamily="49" charset="0"/>
              </a:rPr>
              <a:t>.</a:t>
            </a:r>
            <a:r>
              <a:rPr lang="en-US" dirty="0">
                <a:solidFill>
                  <a:srgbClr val="DADADA"/>
                </a:solidFill>
                <a:latin typeface="Consolas" panose="020B0609020204030204" pitchFamily="49" charset="0"/>
              </a:rPr>
              <a:t>build_year</a:t>
            </a:r>
            <a:r>
              <a:rPr lang="en-US" dirty="0">
                <a:solidFill>
                  <a:srgbClr val="D4D4D4"/>
                </a:solidFill>
                <a:latin typeface="Consolas" panose="020B0609020204030204" pitchFamily="49" charset="0"/>
              </a:rPr>
              <a:t> = </a:t>
            </a:r>
            <a:r>
              <a:rPr lang="en-US" dirty="0">
                <a:solidFill>
                  <a:srgbClr val="7F7F7F"/>
                </a:solidFill>
                <a:latin typeface="Consolas" panose="020B0609020204030204" pitchFamily="49" charset="0"/>
              </a:rPr>
              <a:t>build_year</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def</a:t>
            </a:r>
            <a:r>
              <a:rPr lang="en-US" dirty="0">
                <a:solidFill>
                  <a:srgbClr val="D4D4D4"/>
                </a:solidFill>
                <a:latin typeface="Consolas" panose="020B0609020204030204" pitchFamily="49" charset="0"/>
              </a:rPr>
              <a:t> </a:t>
            </a:r>
            <a:r>
              <a:rPr lang="en-US" dirty="0">
                <a:solidFill>
                  <a:srgbClr val="C8C8C8"/>
                </a:solidFill>
                <a:latin typeface="Consolas" panose="020B0609020204030204" pitchFamily="49" charset="0"/>
              </a:rPr>
              <a:t>__repr__</a:t>
            </a:r>
            <a:r>
              <a:rPr lang="en-US" dirty="0">
                <a:solidFill>
                  <a:srgbClr val="D4D4D4"/>
                </a:solidFill>
                <a:latin typeface="Consolas" panose="020B0609020204030204" pitchFamily="49" charset="0"/>
              </a:rPr>
              <a:t>(</a:t>
            </a:r>
            <a:r>
              <a:rPr lang="en-US" dirty="0">
                <a:solidFill>
                  <a:srgbClr val="7F7F7F"/>
                </a:solidFill>
                <a:latin typeface="Consolas" panose="020B0609020204030204" pitchFamily="49" charset="0"/>
              </a:rPr>
              <a:t>self</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return</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"Robot(\""</a:t>
            </a:r>
            <a:r>
              <a:rPr lang="en-US" dirty="0">
                <a:solidFill>
                  <a:srgbClr val="D4D4D4"/>
                </a:solidFill>
                <a:latin typeface="Consolas" panose="020B0609020204030204" pitchFamily="49" charset="0"/>
              </a:rPr>
              <a:t> + </a:t>
            </a:r>
            <a:r>
              <a:rPr lang="en-US" dirty="0">
                <a:solidFill>
                  <a:srgbClr val="7F7F7F"/>
                </a:solidFill>
                <a:latin typeface="Consolas" panose="020B0609020204030204" pitchFamily="49" charset="0"/>
              </a:rPr>
              <a:t>self</a:t>
            </a:r>
            <a:r>
              <a:rPr lang="en-US" dirty="0">
                <a:solidFill>
                  <a:srgbClr val="D4D4D4"/>
                </a:solidFill>
                <a:latin typeface="Consolas" panose="020B0609020204030204" pitchFamily="49" charset="0"/>
              </a:rPr>
              <a:t>.</a:t>
            </a:r>
            <a:r>
              <a:rPr lang="en-US" dirty="0">
                <a:solidFill>
                  <a:srgbClr val="DADADA"/>
                </a:solidFill>
                <a:latin typeface="Consolas" panose="020B0609020204030204" pitchFamily="49" charset="0"/>
              </a:rPr>
              <a:t>name</a:t>
            </a:r>
            <a:r>
              <a:rPr lang="en-US" dirty="0">
                <a:solidFill>
                  <a:srgbClr val="D4D4D4"/>
                </a:solidFill>
                <a:latin typeface="Consolas" panose="020B0609020204030204" pitchFamily="49" charset="0"/>
              </a:rPr>
              <a:t> + </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 +  </a:t>
            </a:r>
            <a:r>
              <a:rPr lang="en-US" dirty="0">
                <a:solidFill>
                  <a:srgbClr val="4EC9B0"/>
                </a:solidFill>
                <a:latin typeface="Consolas" panose="020B0609020204030204" pitchFamily="49" charset="0"/>
              </a:rPr>
              <a:t>str</a:t>
            </a:r>
            <a:r>
              <a:rPr lang="en-US" dirty="0">
                <a:solidFill>
                  <a:srgbClr val="D4D4D4"/>
                </a:solidFill>
                <a:latin typeface="Consolas" panose="020B0609020204030204" pitchFamily="49" charset="0"/>
              </a:rPr>
              <a:t>(</a:t>
            </a:r>
            <a:r>
              <a:rPr lang="en-US" dirty="0">
                <a:solidFill>
                  <a:srgbClr val="7F7F7F"/>
                </a:solidFill>
                <a:latin typeface="Consolas" panose="020B0609020204030204" pitchFamily="49" charset="0"/>
              </a:rPr>
              <a:t>self</a:t>
            </a:r>
            <a:r>
              <a:rPr lang="en-US" dirty="0">
                <a:solidFill>
                  <a:srgbClr val="D4D4D4"/>
                </a:solidFill>
                <a:latin typeface="Consolas" panose="020B0609020204030204" pitchFamily="49" charset="0"/>
              </a:rPr>
              <a:t>.</a:t>
            </a:r>
            <a:r>
              <a:rPr lang="en-US" dirty="0">
                <a:solidFill>
                  <a:srgbClr val="DADADA"/>
                </a:solidFill>
                <a:latin typeface="Consolas" panose="020B0609020204030204" pitchFamily="49" charset="0"/>
              </a:rPr>
              <a:t>build_year</a:t>
            </a:r>
            <a:r>
              <a:rPr lang="en-US" dirty="0">
                <a:solidFill>
                  <a:srgbClr val="D4D4D4"/>
                </a:solidFill>
                <a:latin typeface="Consolas" panose="020B0609020204030204" pitchFamily="49" charset="0"/>
              </a:rPr>
              <a:t>) +  </a:t>
            </a:r>
            <a:r>
              <a:rPr lang="en-US" dirty="0">
                <a:solidFill>
                  <a:srgbClr val="CE9178"/>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def</a:t>
            </a:r>
            <a:r>
              <a:rPr lang="en-US" dirty="0">
                <a:solidFill>
                  <a:srgbClr val="D4D4D4"/>
                </a:solidFill>
                <a:latin typeface="Consolas" panose="020B0609020204030204" pitchFamily="49" charset="0"/>
              </a:rPr>
              <a:t> </a:t>
            </a:r>
            <a:r>
              <a:rPr lang="en-US" dirty="0">
                <a:solidFill>
                  <a:srgbClr val="C8C8C8"/>
                </a:solidFill>
                <a:latin typeface="Consolas" panose="020B0609020204030204" pitchFamily="49" charset="0"/>
              </a:rPr>
              <a:t>__str__</a:t>
            </a:r>
            <a:r>
              <a:rPr lang="en-US" dirty="0">
                <a:solidFill>
                  <a:srgbClr val="D4D4D4"/>
                </a:solidFill>
                <a:latin typeface="Consolas" panose="020B0609020204030204" pitchFamily="49" charset="0"/>
              </a:rPr>
              <a:t>(</a:t>
            </a:r>
            <a:r>
              <a:rPr lang="en-US" dirty="0">
                <a:solidFill>
                  <a:srgbClr val="7F7F7F"/>
                </a:solidFill>
                <a:latin typeface="Consolas" panose="020B0609020204030204" pitchFamily="49" charset="0"/>
              </a:rPr>
              <a:t>self</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return</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"Name: "</a:t>
            </a:r>
            <a:r>
              <a:rPr lang="en-US" dirty="0">
                <a:solidFill>
                  <a:srgbClr val="D4D4D4"/>
                </a:solidFill>
                <a:latin typeface="Consolas" panose="020B0609020204030204" pitchFamily="49" charset="0"/>
              </a:rPr>
              <a:t> + </a:t>
            </a:r>
            <a:r>
              <a:rPr lang="en-US" dirty="0">
                <a:solidFill>
                  <a:srgbClr val="7F7F7F"/>
                </a:solidFill>
                <a:latin typeface="Consolas" panose="020B0609020204030204" pitchFamily="49" charset="0"/>
              </a:rPr>
              <a:t>self</a:t>
            </a:r>
            <a:r>
              <a:rPr lang="en-US" dirty="0">
                <a:solidFill>
                  <a:srgbClr val="D4D4D4"/>
                </a:solidFill>
                <a:latin typeface="Consolas" panose="020B0609020204030204" pitchFamily="49" charset="0"/>
              </a:rPr>
              <a:t>.</a:t>
            </a:r>
            <a:r>
              <a:rPr lang="en-US" dirty="0">
                <a:solidFill>
                  <a:srgbClr val="DADADA"/>
                </a:solidFill>
                <a:latin typeface="Consolas" panose="020B0609020204030204" pitchFamily="49" charset="0"/>
              </a:rPr>
              <a:t>name</a:t>
            </a:r>
            <a:r>
              <a:rPr lang="en-US" dirty="0">
                <a:solidFill>
                  <a:srgbClr val="D4D4D4"/>
                </a:solidFill>
                <a:latin typeface="Consolas" panose="020B0609020204030204" pitchFamily="49" charset="0"/>
              </a:rPr>
              <a:t> + </a:t>
            </a:r>
            <a:r>
              <a:rPr lang="en-US" dirty="0">
                <a:solidFill>
                  <a:srgbClr val="CE9178"/>
                </a:solidFill>
                <a:latin typeface="Consolas" panose="020B0609020204030204" pitchFamily="49" charset="0"/>
              </a:rPr>
              <a:t>", Build Year: "</a:t>
            </a:r>
            <a:r>
              <a:rPr lang="en-US" dirty="0">
                <a:solidFill>
                  <a:srgbClr val="D4D4D4"/>
                </a:solidFill>
                <a:latin typeface="Consolas" panose="020B0609020204030204" pitchFamily="49" charset="0"/>
              </a:rPr>
              <a:t> +  </a:t>
            </a:r>
            <a:r>
              <a:rPr lang="en-US" dirty="0">
                <a:solidFill>
                  <a:srgbClr val="4EC9B0"/>
                </a:solidFill>
                <a:latin typeface="Consolas" panose="020B0609020204030204" pitchFamily="49" charset="0"/>
              </a:rPr>
              <a:t>str</a:t>
            </a:r>
            <a:r>
              <a:rPr lang="en-US" dirty="0">
                <a:solidFill>
                  <a:srgbClr val="D4D4D4"/>
                </a:solidFill>
                <a:latin typeface="Consolas" panose="020B0609020204030204" pitchFamily="49" charset="0"/>
              </a:rPr>
              <a:t>(</a:t>
            </a:r>
            <a:r>
              <a:rPr lang="en-US" dirty="0">
                <a:solidFill>
                  <a:srgbClr val="7F7F7F"/>
                </a:solidFill>
                <a:latin typeface="Consolas" panose="020B0609020204030204" pitchFamily="49" charset="0"/>
              </a:rPr>
              <a:t>self</a:t>
            </a:r>
            <a:r>
              <a:rPr lang="en-US" dirty="0">
                <a:solidFill>
                  <a:srgbClr val="D4D4D4"/>
                </a:solidFill>
                <a:latin typeface="Consolas" panose="020B0609020204030204" pitchFamily="49" charset="0"/>
              </a:rPr>
              <a:t>.</a:t>
            </a:r>
            <a:r>
              <a:rPr lang="en-US" dirty="0">
                <a:solidFill>
                  <a:srgbClr val="DADADA"/>
                </a:solidFill>
                <a:latin typeface="Consolas" panose="020B0609020204030204" pitchFamily="49" charset="0"/>
              </a:rPr>
              <a:t>build_year</a:t>
            </a:r>
            <a:r>
              <a:rPr lang="en-US" dirty="0">
                <a:solidFill>
                  <a:srgbClr val="D4D4D4"/>
                </a:solidFill>
                <a:latin typeface="Consolas" panose="020B0609020204030204" pitchFamily="49" charset="0"/>
              </a:rPr>
              <a:t>)</a:t>
            </a:r>
          </a:p>
          <a:p>
            <a:r>
              <a:rPr lang="en-US" dirty="0">
                <a:solidFill>
                  <a:srgbClr val="569CD6"/>
                </a:solidFill>
                <a:latin typeface="Consolas" panose="020B0609020204030204" pitchFamily="49" charset="0"/>
              </a:rPr>
              <a:t>if</a:t>
            </a:r>
            <a:r>
              <a:rPr lang="en-US" dirty="0">
                <a:solidFill>
                  <a:srgbClr val="D4D4D4"/>
                </a:solidFill>
                <a:latin typeface="Consolas" panose="020B0609020204030204" pitchFamily="49" charset="0"/>
              </a:rPr>
              <a:t> </a:t>
            </a:r>
            <a:r>
              <a:rPr lang="en-US" dirty="0">
                <a:solidFill>
                  <a:srgbClr val="C8C8C8"/>
                </a:solidFill>
                <a:latin typeface="Consolas" panose="020B0609020204030204" pitchFamily="49" charset="0"/>
              </a:rPr>
              <a:t>__name__</a:t>
            </a:r>
            <a:r>
              <a:rPr lang="en-US" dirty="0">
                <a:solidFill>
                  <a:srgbClr val="D4D4D4"/>
                </a:solidFill>
                <a:latin typeface="Consolas" panose="020B0609020204030204" pitchFamily="49" charset="0"/>
              </a:rPr>
              <a:t> == </a:t>
            </a:r>
            <a:r>
              <a:rPr lang="en-US" dirty="0">
                <a:solidFill>
                  <a:srgbClr val="CE9178"/>
                </a:solidFill>
                <a:latin typeface="Consolas" panose="020B0609020204030204" pitchFamily="49" charset="0"/>
              </a:rPr>
              <a:t>"__main__"</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C8C8C8"/>
                </a:solidFill>
                <a:latin typeface="Consolas" panose="020B0609020204030204" pitchFamily="49" charset="0"/>
              </a:rPr>
              <a:t>x</a:t>
            </a:r>
            <a:r>
              <a:rPr lang="en-US" dirty="0">
                <a:solidFill>
                  <a:srgbClr val="D4D4D4"/>
                </a:solidFill>
                <a:latin typeface="Consolas" panose="020B0609020204030204" pitchFamily="49" charset="0"/>
              </a:rPr>
              <a:t> = </a:t>
            </a:r>
            <a:r>
              <a:rPr lang="en-US" dirty="0">
                <a:solidFill>
                  <a:srgbClr val="4EC9B0"/>
                </a:solidFill>
                <a:latin typeface="Consolas" panose="020B0609020204030204" pitchFamily="49" charset="0"/>
              </a:rPr>
              <a:t>Robot</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"Marvin"</a:t>
            </a:r>
            <a:r>
              <a:rPr lang="en-US" dirty="0">
                <a:solidFill>
                  <a:srgbClr val="D4D4D4"/>
                </a:solidFill>
                <a:latin typeface="Consolas" panose="020B0609020204030204" pitchFamily="49" charset="0"/>
              </a:rPr>
              <a:t>, </a:t>
            </a:r>
            <a:r>
              <a:rPr lang="en-US" dirty="0">
                <a:solidFill>
                  <a:srgbClr val="B5CEA8"/>
                </a:solidFill>
                <a:latin typeface="Consolas" panose="020B0609020204030204" pitchFamily="49" charset="0"/>
              </a:rPr>
              <a:t>1979</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C8C8C8"/>
                </a:solidFill>
                <a:latin typeface="Consolas" panose="020B0609020204030204" pitchFamily="49" charset="0"/>
              </a:rPr>
              <a:t>x_repr</a:t>
            </a:r>
            <a:r>
              <a:rPr lang="en-US" dirty="0">
                <a:solidFill>
                  <a:srgbClr val="D4D4D4"/>
                </a:solidFill>
                <a:latin typeface="Consolas" panose="020B0609020204030204" pitchFamily="49" charset="0"/>
              </a:rPr>
              <a:t> = </a:t>
            </a:r>
            <a:r>
              <a:rPr lang="en-US" dirty="0">
                <a:solidFill>
                  <a:srgbClr val="C8C8C8"/>
                </a:solidFill>
                <a:latin typeface="Consolas" panose="020B0609020204030204" pitchFamily="49" charset="0"/>
              </a:rPr>
              <a:t>repr</a:t>
            </a:r>
            <a:r>
              <a:rPr lang="en-US" dirty="0">
                <a:solidFill>
                  <a:srgbClr val="D4D4D4"/>
                </a:solidFill>
                <a:latin typeface="Consolas" panose="020B0609020204030204" pitchFamily="49" charset="0"/>
              </a:rPr>
              <a:t>(</a:t>
            </a:r>
            <a:r>
              <a:rPr lang="en-US" dirty="0">
                <a:solidFill>
                  <a:srgbClr val="C8C8C8"/>
                </a:solidFill>
                <a:latin typeface="Consolas" panose="020B0609020204030204" pitchFamily="49" charset="0"/>
              </a:rPr>
              <a:t>x</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C8C8C8"/>
                </a:solidFill>
                <a:latin typeface="Consolas" panose="020B0609020204030204" pitchFamily="49" charset="0"/>
              </a:rPr>
              <a:t>print</a:t>
            </a:r>
            <a:r>
              <a:rPr lang="en-US" dirty="0">
                <a:solidFill>
                  <a:srgbClr val="D4D4D4"/>
                </a:solidFill>
                <a:latin typeface="Consolas" panose="020B0609020204030204" pitchFamily="49" charset="0"/>
              </a:rPr>
              <a:t>(</a:t>
            </a:r>
            <a:r>
              <a:rPr lang="en-US" dirty="0">
                <a:solidFill>
                  <a:srgbClr val="C8C8C8"/>
                </a:solidFill>
                <a:latin typeface="Consolas" panose="020B0609020204030204" pitchFamily="49" charset="0"/>
              </a:rPr>
              <a:t>x_repr</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type</a:t>
            </a:r>
            <a:r>
              <a:rPr lang="en-US" dirty="0">
                <a:solidFill>
                  <a:srgbClr val="D4D4D4"/>
                </a:solidFill>
                <a:latin typeface="Consolas" panose="020B0609020204030204" pitchFamily="49" charset="0"/>
              </a:rPr>
              <a:t>(</a:t>
            </a:r>
            <a:r>
              <a:rPr lang="en-US" dirty="0">
                <a:solidFill>
                  <a:srgbClr val="C8C8C8"/>
                </a:solidFill>
                <a:latin typeface="Consolas" panose="020B0609020204030204" pitchFamily="49" charset="0"/>
              </a:rPr>
              <a:t>x_repr</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C8C8C8"/>
                </a:solidFill>
                <a:latin typeface="Consolas" panose="020B0609020204030204" pitchFamily="49" charset="0"/>
              </a:rPr>
              <a:t>new</a:t>
            </a:r>
            <a:r>
              <a:rPr lang="en-US" dirty="0">
                <a:solidFill>
                  <a:srgbClr val="D4D4D4"/>
                </a:solidFill>
                <a:latin typeface="Consolas" panose="020B0609020204030204" pitchFamily="49" charset="0"/>
              </a:rPr>
              <a:t> = </a:t>
            </a:r>
            <a:r>
              <a:rPr lang="en-US" dirty="0">
                <a:solidFill>
                  <a:srgbClr val="C8C8C8"/>
                </a:solidFill>
                <a:latin typeface="Consolas" panose="020B0609020204030204" pitchFamily="49" charset="0"/>
              </a:rPr>
              <a:t>eval</a:t>
            </a:r>
            <a:r>
              <a:rPr lang="en-US" dirty="0">
                <a:solidFill>
                  <a:srgbClr val="D4D4D4"/>
                </a:solidFill>
                <a:latin typeface="Consolas" panose="020B0609020204030204" pitchFamily="49" charset="0"/>
              </a:rPr>
              <a:t>(</a:t>
            </a:r>
            <a:r>
              <a:rPr lang="en-US" dirty="0">
                <a:solidFill>
                  <a:srgbClr val="C8C8C8"/>
                </a:solidFill>
                <a:latin typeface="Consolas" panose="020B0609020204030204" pitchFamily="49" charset="0"/>
              </a:rPr>
              <a:t>x_repr</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C8C8C8"/>
                </a:solidFill>
                <a:latin typeface="Consolas" panose="020B0609020204030204" pitchFamily="49" charset="0"/>
              </a:rPr>
              <a:t>print</a:t>
            </a:r>
            <a:r>
              <a:rPr lang="en-US" dirty="0">
                <a:solidFill>
                  <a:srgbClr val="D4D4D4"/>
                </a:solidFill>
                <a:latin typeface="Consolas" panose="020B0609020204030204" pitchFamily="49" charset="0"/>
              </a:rPr>
              <a:t>(</a:t>
            </a:r>
            <a:r>
              <a:rPr lang="en-US" dirty="0">
                <a:solidFill>
                  <a:srgbClr val="C8C8C8"/>
                </a:solidFill>
                <a:latin typeface="Consolas" panose="020B0609020204030204" pitchFamily="49" charset="0"/>
              </a:rPr>
              <a:t>new</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C8C8C8"/>
                </a:solidFill>
                <a:latin typeface="Consolas" panose="020B0609020204030204" pitchFamily="49" charset="0"/>
              </a:rPr>
              <a:t>print</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"Type of new:"</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type</a:t>
            </a:r>
            <a:r>
              <a:rPr lang="en-US" dirty="0">
                <a:solidFill>
                  <a:srgbClr val="D4D4D4"/>
                </a:solidFill>
                <a:latin typeface="Consolas" panose="020B0609020204030204" pitchFamily="49" charset="0"/>
              </a:rPr>
              <a:t>(</a:t>
            </a:r>
            <a:r>
              <a:rPr lang="en-US" dirty="0">
                <a:solidFill>
                  <a:srgbClr val="C8C8C8"/>
                </a:solidFill>
                <a:latin typeface="Consolas" panose="020B0609020204030204" pitchFamily="49" charset="0"/>
              </a:rPr>
              <a:t>new</a:t>
            </a:r>
            <a:r>
              <a:rPr lang="en-US" dirty="0">
                <a:solidFill>
                  <a:srgbClr val="D4D4D4"/>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pic>
        <p:nvPicPr>
          <p:cNvPr id="3" name="Picture 2"/>
          <p:cNvPicPr>
            <a:picLocks noChangeAspect="1"/>
          </p:cNvPicPr>
          <p:nvPr/>
        </p:nvPicPr>
        <p:blipFill>
          <a:blip r:embed="rId2"/>
          <a:stretch>
            <a:fillRect/>
          </a:stretch>
        </p:blipFill>
        <p:spPr>
          <a:xfrm>
            <a:off x="6511232" y="4602250"/>
            <a:ext cx="5154295" cy="1449645"/>
          </a:xfrm>
          <a:prstGeom prst="rect">
            <a:avLst/>
          </a:prstGeom>
        </p:spPr>
      </p:pic>
    </p:spTree>
    <p:extLst>
      <p:ext uri="{BB962C8B-B14F-4D97-AF65-F5344CB8AC3E}">
        <p14:creationId xmlns:p14="http://schemas.microsoft.com/office/powerpoint/2010/main" val="332031208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6581" y="3616036"/>
            <a:ext cx="11180618" cy="1569660"/>
          </a:xfrm>
          <a:prstGeom prst="rect">
            <a:avLst/>
          </a:prstGeom>
        </p:spPr>
        <p:txBody>
          <a:bodyPr wrap="square">
            <a:spAutoFit/>
          </a:bodyPr>
          <a:lstStyle/>
          <a:p>
            <a:r>
              <a:rPr lang="en-US" sz="3200" b="1" dirty="0">
                <a:solidFill>
                  <a:srgbClr val="FF0000"/>
                </a:solidFill>
                <a:latin typeface="+mj-lt"/>
              </a:rPr>
              <a:t>Public, - Protected-, and Private Attributes</a:t>
            </a:r>
          </a:p>
          <a:p>
            <a:r>
              <a:rPr lang="en-US" sz="3200" dirty="0">
                <a:solidFill>
                  <a:srgbClr val="FF0000"/>
                </a:solidFill>
                <a:latin typeface="+mj-lt"/>
              </a:rPr>
              <a:t/>
            </a:r>
            <a:br>
              <a:rPr lang="en-US" sz="3200" dirty="0">
                <a:solidFill>
                  <a:srgbClr val="FF0000"/>
                </a:solidFill>
                <a:latin typeface="+mj-lt"/>
              </a:rPr>
            </a:br>
            <a:endParaRPr lang="en-US" sz="3200" dirty="0">
              <a:solidFill>
                <a:srgbClr val="FF0000"/>
              </a:solidFill>
              <a:latin typeface="+mj-lt"/>
            </a:endParaRPr>
          </a:p>
        </p:txBody>
      </p:sp>
      <p:pic>
        <p:nvPicPr>
          <p:cNvPr id="3" name="Picture 2"/>
          <p:cNvPicPr>
            <a:picLocks noChangeAspect="1"/>
          </p:cNvPicPr>
          <p:nvPr/>
        </p:nvPicPr>
        <p:blipFill>
          <a:blip r:embed="rId2"/>
          <a:stretch>
            <a:fillRect/>
          </a:stretch>
        </p:blipFill>
        <p:spPr>
          <a:xfrm>
            <a:off x="4596440" y="574570"/>
            <a:ext cx="3400900" cy="2819794"/>
          </a:xfrm>
          <a:prstGeom prst="rect">
            <a:avLst/>
          </a:prstGeom>
        </p:spPr>
      </p:pic>
    </p:spTree>
    <p:extLst>
      <p:ext uri="{BB962C8B-B14F-4D97-AF65-F5344CB8AC3E}">
        <p14:creationId xmlns:p14="http://schemas.microsoft.com/office/powerpoint/2010/main" val="60306541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03563" y="3061854"/>
            <a:ext cx="11180618" cy="584775"/>
          </a:xfrm>
          <a:prstGeom prst="rect">
            <a:avLst/>
          </a:prstGeom>
        </p:spPr>
        <p:txBody>
          <a:bodyPr wrap="square">
            <a:spAutoFit/>
          </a:bodyPr>
          <a:lstStyle/>
          <a:p>
            <a:pPr algn="ctr" rtl="1"/>
            <a:r>
              <a:rPr lang="fa-IR" sz="3200" dirty="0" smtClean="0">
                <a:latin typeface="+mj-lt"/>
              </a:rPr>
              <a:t>چگونه باید از داده‌های درون </a:t>
            </a:r>
            <a:r>
              <a:rPr lang="en-US" sz="3200" dirty="0" smtClean="0">
                <a:latin typeface="+mj-lt"/>
              </a:rPr>
              <a:t>object</a:t>
            </a:r>
            <a:r>
              <a:rPr lang="fa-IR" sz="3200" dirty="0" smtClean="0">
                <a:latin typeface="+mj-lt"/>
              </a:rPr>
              <a:t>ها محافظت کنیم؟</a:t>
            </a:r>
            <a:endParaRPr lang="en-US" sz="3200" dirty="0">
              <a:latin typeface="+mj-lt"/>
            </a:endParaRPr>
          </a:p>
        </p:txBody>
      </p:sp>
    </p:spTree>
    <p:extLst>
      <p:ext uri="{BB962C8B-B14F-4D97-AF65-F5344CB8AC3E}">
        <p14:creationId xmlns:p14="http://schemas.microsoft.com/office/powerpoint/2010/main" val="7437863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9490" y="2136201"/>
            <a:ext cx="11665528" cy="2308324"/>
          </a:xfrm>
          <a:prstGeom prst="rect">
            <a:avLst/>
          </a:prstGeom>
        </p:spPr>
        <p:txBody>
          <a:bodyPr wrap="square">
            <a:spAutoFit/>
          </a:bodyPr>
          <a:lstStyle/>
          <a:p>
            <a:pPr>
              <a:buFont typeface="Arial" panose="020B0604020202020204" pitchFamily="34" charset="0"/>
              <a:buChar char="•"/>
            </a:pPr>
            <a:r>
              <a:rPr lang="en-US" sz="2400" b="1" dirty="0" smtClean="0">
                <a:solidFill>
                  <a:srgbClr val="000000"/>
                </a:solidFill>
                <a:latin typeface="Consolas" panose="020B0609020204030204" pitchFamily="49" charset="0"/>
              </a:rPr>
              <a:t> Private</a:t>
            </a:r>
            <a:r>
              <a:rPr lang="en-US" sz="2400" dirty="0" smtClean="0">
                <a:solidFill>
                  <a:srgbClr val="000000"/>
                </a:solidFill>
                <a:latin typeface="Consolas" panose="020B0609020204030204" pitchFamily="49" charset="0"/>
              </a:rPr>
              <a:t> </a:t>
            </a:r>
            <a:r>
              <a:rPr lang="en-US" sz="2400" dirty="0">
                <a:solidFill>
                  <a:srgbClr val="000000"/>
                </a:solidFill>
                <a:latin typeface="Consolas" panose="020B0609020204030204" pitchFamily="49" charset="0"/>
              </a:rPr>
              <a:t>attributes should only be used by the owner, i.e. inside of the class definition itself.</a:t>
            </a:r>
          </a:p>
          <a:p>
            <a:pPr>
              <a:buFont typeface="Arial" panose="020B0604020202020204" pitchFamily="34" charset="0"/>
              <a:buChar char="•"/>
            </a:pPr>
            <a:r>
              <a:rPr lang="en-US" sz="2400" b="1" dirty="0" smtClean="0">
                <a:solidFill>
                  <a:srgbClr val="000000"/>
                </a:solidFill>
                <a:latin typeface="Consolas" panose="020B0609020204030204" pitchFamily="49" charset="0"/>
              </a:rPr>
              <a:t> Protected</a:t>
            </a:r>
            <a:r>
              <a:rPr lang="en-US" sz="2400" dirty="0" smtClean="0">
                <a:solidFill>
                  <a:srgbClr val="000000"/>
                </a:solidFill>
                <a:latin typeface="Consolas" panose="020B0609020204030204" pitchFamily="49" charset="0"/>
              </a:rPr>
              <a:t> </a:t>
            </a:r>
            <a:r>
              <a:rPr lang="en-US" sz="2400" dirty="0">
                <a:solidFill>
                  <a:srgbClr val="000000"/>
                </a:solidFill>
                <a:latin typeface="Consolas" panose="020B0609020204030204" pitchFamily="49" charset="0"/>
              </a:rPr>
              <a:t>(restricted) Attributes may be used, but at your own risk. Essentially, they should only be used under certain conditions.</a:t>
            </a:r>
          </a:p>
          <a:p>
            <a:pPr>
              <a:buFont typeface="Arial" panose="020B0604020202020204" pitchFamily="34" charset="0"/>
              <a:buChar char="•"/>
            </a:pPr>
            <a:r>
              <a:rPr lang="en-US" sz="2400" b="1" dirty="0" smtClean="0">
                <a:solidFill>
                  <a:srgbClr val="000000"/>
                </a:solidFill>
                <a:latin typeface="Consolas" panose="020B0609020204030204" pitchFamily="49" charset="0"/>
              </a:rPr>
              <a:t> Public</a:t>
            </a:r>
            <a:r>
              <a:rPr lang="en-US" sz="2400" dirty="0" smtClean="0">
                <a:solidFill>
                  <a:srgbClr val="000000"/>
                </a:solidFill>
                <a:latin typeface="Consolas" panose="020B0609020204030204" pitchFamily="49" charset="0"/>
              </a:rPr>
              <a:t> </a:t>
            </a:r>
            <a:r>
              <a:rPr lang="en-US" sz="2400" dirty="0">
                <a:solidFill>
                  <a:srgbClr val="000000"/>
                </a:solidFill>
                <a:latin typeface="Consolas" panose="020B0609020204030204" pitchFamily="49" charset="0"/>
              </a:rPr>
              <a:t>Attributes can and should be freely used</a:t>
            </a:r>
            <a:endParaRPr lang="en-US" sz="2400" b="0" i="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91159286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03563" y="3061854"/>
            <a:ext cx="11180618" cy="584775"/>
          </a:xfrm>
          <a:prstGeom prst="rect">
            <a:avLst/>
          </a:prstGeom>
        </p:spPr>
        <p:txBody>
          <a:bodyPr wrap="square">
            <a:spAutoFit/>
          </a:bodyPr>
          <a:lstStyle/>
          <a:p>
            <a:pPr algn="ctr" rtl="1"/>
            <a:r>
              <a:rPr lang="fa-IR" sz="3200" dirty="0" smtClean="0">
                <a:latin typeface="+mj-lt"/>
              </a:rPr>
              <a:t>مقادیری که تا کنون گفتیم </a:t>
            </a:r>
            <a:r>
              <a:rPr lang="en-US" sz="3200" dirty="0" smtClean="0">
                <a:latin typeface="+mj-lt"/>
              </a:rPr>
              <a:t>public</a:t>
            </a:r>
            <a:r>
              <a:rPr lang="fa-IR" sz="3200" dirty="0" smtClean="0">
                <a:latin typeface="+mj-lt"/>
              </a:rPr>
              <a:t> بود</a:t>
            </a:r>
            <a:endParaRPr lang="en-US" sz="3200" dirty="0">
              <a:latin typeface="+mj-lt"/>
            </a:endParaRPr>
          </a:p>
        </p:txBody>
      </p:sp>
    </p:spTree>
    <p:extLst>
      <p:ext uri="{BB962C8B-B14F-4D97-AF65-F5344CB8AC3E}">
        <p14:creationId xmlns:p14="http://schemas.microsoft.com/office/powerpoint/2010/main" val="353489636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5200" y="2527638"/>
            <a:ext cx="10629900" cy="2246769"/>
          </a:xfrm>
          <a:prstGeom prst="rect">
            <a:avLst/>
          </a:prstGeom>
        </p:spPr>
        <p:txBody>
          <a:bodyPr wrap="square">
            <a:spAutoFit/>
          </a:bodyPr>
          <a:lstStyle/>
          <a:p>
            <a:pPr>
              <a:buFont typeface="Arial" panose="020B0604020202020204" pitchFamily="34" charset="0"/>
              <a:buChar char="•"/>
            </a:pPr>
            <a:r>
              <a:rPr lang="en-US" sz="2000" dirty="0">
                <a:solidFill>
                  <a:srgbClr val="000000"/>
                </a:solidFill>
                <a:latin typeface="+mj-lt"/>
              </a:rPr>
              <a:t>First, we can prefix an attribute name with a leading underscore "_". This marks the attribute as protected. It tells users of the class not to use this attribute unless, they write a subclass. We will learn about inheritance and subclassing in the next chapter of our tutorial.</a:t>
            </a:r>
          </a:p>
          <a:p>
            <a:r>
              <a:rPr lang="en-US" sz="2000" dirty="0">
                <a:latin typeface="+mj-lt"/>
              </a:rPr>
              <a:t/>
            </a:r>
            <a:br>
              <a:rPr lang="en-US" sz="2000" dirty="0">
                <a:latin typeface="+mj-lt"/>
              </a:rPr>
            </a:br>
            <a:endParaRPr lang="en-US" sz="2000" dirty="0">
              <a:latin typeface="+mj-lt"/>
            </a:endParaRPr>
          </a:p>
        </p:txBody>
      </p:sp>
    </p:spTree>
    <p:extLst>
      <p:ext uri="{BB962C8B-B14F-4D97-AF65-F5344CB8AC3E}">
        <p14:creationId xmlns:p14="http://schemas.microsoft.com/office/powerpoint/2010/main" val="257035824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63600" y="1879600"/>
            <a:ext cx="10756900" cy="1754326"/>
          </a:xfrm>
          <a:prstGeom prst="rect">
            <a:avLst/>
          </a:prstGeom>
        </p:spPr>
        <p:txBody>
          <a:bodyPr wrap="square">
            <a:spAutoFit/>
          </a:bodyPr>
          <a:lstStyle/>
          <a:p>
            <a:pPr>
              <a:buFont typeface="Arial" panose="020B0604020202020204" pitchFamily="34" charset="0"/>
              <a:buChar char="•"/>
            </a:pPr>
            <a:r>
              <a:rPr lang="en-US" dirty="0">
                <a:solidFill>
                  <a:srgbClr val="000000"/>
                </a:solidFill>
                <a:latin typeface="+mj-lt"/>
              </a:rPr>
              <a:t>Second, we can prefix an attribute name with two leading underscores "__". The attribute is now inaccessible and invisible from outside. It's neither possible to read nor write to those attributes except inside the class definition itself</a:t>
            </a:r>
            <a:r>
              <a:rPr lang="en-US" b="1" dirty="0">
                <a:solidFill>
                  <a:srgbClr val="000000"/>
                </a:solidFill>
                <a:latin typeface="+mj-lt"/>
              </a:rPr>
              <a:t>*</a:t>
            </a:r>
            <a:r>
              <a:rPr lang="en-US" dirty="0">
                <a:solidFill>
                  <a:srgbClr val="000000"/>
                </a:solidFill>
                <a:latin typeface="+mj-lt"/>
              </a:rPr>
              <a:t>.</a:t>
            </a:r>
          </a:p>
          <a:p>
            <a:r>
              <a:rPr lang="en-US" dirty="0">
                <a:latin typeface="+mj-lt"/>
              </a:rPr>
              <a:t/>
            </a:r>
            <a:br>
              <a:rPr lang="en-US" dirty="0">
                <a:latin typeface="+mj-lt"/>
              </a:rPr>
            </a:br>
            <a:endParaRPr lang="en-US" dirty="0">
              <a:latin typeface="+mj-lt"/>
            </a:endParaRPr>
          </a:p>
        </p:txBody>
      </p:sp>
    </p:spTree>
    <p:extLst>
      <p:ext uri="{BB962C8B-B14F-4D97-AF65-F5344CB8AC3E}">
        <p14:creationId xmlns:p14="http://schemas.microsoft.com/office/powerpoint/2010/main" val="250537947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328074173"/>
              </p:ext>
            </p:extLst>
          </p:nvPr>
        </p:nvGraphicFramePr>
        <p:xfrm>
          <a:off x="96981" y="1967442"/>
          <a:ext cx="12053454" cy="3734573"/>
        </p:xfrm>
        <a:graphic>
          <a:graphicData uri="http://schemas.openxmlformats.org/drawingml/2006/table">
            <a:tbl>
              <a:tblPr firstRow="1" bandRow="1">
                <a:tableStyleId>{5C22544A-7EE6-4342-B048-85BDC9FD1C3A}</a:tableStyleId>
              </a:tblPr>
              <a:tblGrid>
                <a:gridCol w="1551709">
                  <a:extLst>
                    <a:ext uri="{9D8B030D-6E8A-4147-A177-3AD203B41FA5}">
                      <a16:colId xmlns:a16="http://schemas.microsoft.com/office/drawing/2014/main" val="3879182179"/>
                    </a:ext>
                  </a:extLst>
                </a:gridCol>
                <a:gridCol w="2078181">
                  <a:extLst>
                    <a:ext uri="{9D8B030D-6E8A-4147-A177-3AD203B41FA5}">
                      <a16:colId xmlns:a16="http://schemas.microsoft.com/office/drawing/2014/main" val="2145604876"/>
                    </a:ext>
                  </a:extLst>
                </a:gridCol>
                <a:gridCol w="8423564">
                  <a:extLst>
                    <a:ext uri="{9D8B030D-6E8A-4147-A177-3AD203B41FA5}">
                      <a16:colId xmlns:a16="http://schemas.microsoft.com/office/drawing/2014/main" val="625747911"/>
                    </a:ext>
                  </a:extLst>
                </a:gridCol>
              </a:tblGrid>
              <a:tr h="282731">
                <a:tc>
                  <a:txBody>
                    <a:bodyPr/>
                    <a:lstStyle/>
                    <a:p>
                      <a:pPr algn="ctr"/>
                      <a:r>
                        <a:rPr lang="en-US" sz="1800" b="1" i="0" kern="1200" dirty="0" smtClean="0">
                          <a:solidFill>
                            <a:schemeClr val="lt1"/>
                          </a:solidFill>
                          <a:effectLst/>
                          <a:latin typeface="+mj-lt"/>
                          <a:ea typeface="+mn-ea"/>
                          <a:cs typeface="+mn-cs"/>
                        </a:rPr>
                        <a:t>Naming</a:t>
                      </a:r>
                      <a:endParaRPr lang="en-US" sz="3600" dirty="0">
                        <a:latin typeface="+mj-lt"/>
                      </a:endParaRPr>
                    </a:p>
                  </a:txBody>
                  <a:tcPr/>
                </a:tc>
                <a:tc>
                  <a:txBody>
                    <a:bodyPr/>
                    <a:lstStyle/>
                    <a:p>
                      <a:pPr algn="ctr"/>
                      <a:r>
                        <a:rPr lang="en-US" sz="1800" b="1" i="0" kern="1200" dirty="0" smtClean="0">
                          <a:solidFill>
                            <a:schemeClr val="lt1"/>
                          </a:solidFill>
                          <a:effectLst/>
                          <a:latin typeface="+mj-lt"/>
                          <a:ea typeface="+mn-ea"/>
                          <a:cs typeface="+mn-cs"/>
                        </a:rPr>
                        <a:t>Type</a:t>
                      </a:r>
                      <a:endParaRPr lang="en-US" sz="3600" dirty="0">
                        <a:latin typeface="+mj-lt"/>
                      </a:endParaRPr>
                    </a:p>
                  </a:txBody>
                  <a:tcPr/>
                </a:tc>
                <a:tc>
                  <a:txBody>
                    <a:bodyPr/>
                    <a:lstStyle/>
                    <a:p>
                      <a:pPr algn="ctr"/>
                      <a:r>
                        <a:rPr lang="en-US" sz="1800" b="1" i="0" kern="1200" dirty="0" smtClean="0">
                          <a:solidFill>
                            <a:schemeClr val="lt1"/>
                          </a:solidFill>
                          <a:effectLst/>
                          <a:latin typeface="+mj-lt"/>
                          <a:ea typeface="+mn-ea"/>
                          <a:cs typeface="+mn-cs"/>
                        </a:rPr>
                        <a:t>Meaning</a:t>
                      </a:r>
                      <a:endParaRPr lang="en-US" sz="3600" dirty="0">
                        <a:latin typeface="+mj-lt"/>
                      </a:endParaRPr>
                    </a:p>
                  </a:txBody>
                  <a:tcPr/>
                </a:tc>
                <a:extLst>
                  <a:ext uri="{0D108BD9-81ED-4DB2-BD59-A6C34878D82A}">
                    <a16:rowId xmlns:a16="http://schemas.microsoft.com/office/drawing/2014/main" val="2172105132"/>
                  </a:ext>
                </a:extLst>
              </a:tr>
              <a:tr h="809560">
                <a:tc>
                  <a:txBody>
                    <a:bodyPr/>
                    <a:lstStyle/>
                    <a:p>
                      <a:pPr algn="ctr" fontAlgn="t"/>
                      <a:r>
                        <a:rPr lang="en-US" dirty="0">
                          <a:effectLst/>
                          <a:latin typeface="+mj-lt"/>
                        </a:rPr>
                        <a:t>name</a:t>
                      </a:r>
                    </a:p>
                  </a:txBody>
                  <a:tcPr/>
                </a:tc>
                <a:tc>
                  <a:txBody>
                    <a:bodyPr/>
                    <a:lstStyle/>
                    <a:p>
                      <a:pPr algn="ctr" fontAlgn="t"/>
                      <a:r>
                        <a:rPr lang="en-US" dirty="0">
                          <a:effectLst/>
                          <a:latin typeface="+mj-lt"/>
                        </a:rPr>
                        <a:t>Public</a:t>
                      </a:r>
                    </a:p>
                  </a:txBody>
                  <a:tcPr/>
                </a:tc>
                <a:tc>
                  <a:txBody>
                    <a:bodyPr/>
                    <a:lstStyle/>
                    <a:p>
                      <a:pPr algn="ctr" fontAlgn="t"/>
                      <a:r>
                        <a:rPr lang="en-US" dirty="0">
                          <a:effectLst/>
                          <a:latin typeface="+mj-lt"/>
                        </a:rPr>
                        <a:t>These attributes can be freely used inside or outside a class definition.</a:t>
                      </a:r>
                    </a:p>
                  </a:txBody>
                  <a:tcPr/>
                </a:tc>
                <a:extLst>
                  <a:ext uri="{0D108BD9-81ED-4DB2-BD59-A6C34878D82A}">
                    <a16:rowId xmlns:a16="http://schemas.microsoft.com/office/drawing/2014/main" val="2604411049"/>
                  </a:ext>
                </a:extLst>
              </a:tr>
              <a:tr h="1044593">
                <a:tc>
                  <a:txBody>
                    <a:bodyPr/>
                    <a:lstStyle/>
                    <a:p>
                      <a:pPr algn="ctr" fontAlgn="t"/>
                      <a:r>
                        <a:rPr lang="en-US" dirty="0">
                          <a:effectLst/>
                          <a:latin typeface="+mj-lt"/>
                        </a:rPr>
                        <a:t>_name</a:t>
                      </a:r>
                    </a:p>
                  </a:txBody>
                  <a:tcPr/>
                </a:tc>
                <a:tc>
                  <a:txBody>
                    <a:bodyPr/>
                    <a:lstStyle/>
                    <a:p>
                      <a:pPr algn="ctr" fontAlgn="t"/>
                      <a:r>
                        <a:rPr lang="en-US" dirty="0">
                          <a:effectLst/>
                          <a:latin typeface="+mj-lt"/>
                        </a:rPr>
                        <a:t>Protected</a:t>
                      </a:r>
                    </a:p>
                  </a:txBody>
                  <a:tcPr/>
                </a:tc>
                <a:tc>
                  <a:txBody>
                    <a:bodyPr/>
                    <a:lstStyle/>
                    <a:p>
                      <a:pPr algn="ctr" fontAlgn="t"/>
                      <a:r>
                        <a:rPr lang="en-US" dirty="0">
                          <a:effectLst/>
                          <a:latin typeface="+mj-lt"/>
                        </a:rPr>
                        <a:t>Protected attributes should not be used outside the class definition, unless inside a subclass definition.</a:t>
                      </a:r>
                    </a:p>
                  </a:txBody>
                  <a:tcPr/>
                </a:tc>
                <a:extLst>
                  <a:ext uri="{0D108BD9-81ED-4DB2-BD59-A6C34878D82A}">
                    <a16:rowId xmlns:a16="http://schemas.microsoft.com/office/drawing/2014/main" val="2599220573"/>
                  </a:ext>
                </a:extLst>
              </a:tr>
              <a:tr h="1514660">
                <a:tc>
                  <a:txBody>
                    <a:bodyPr/>
                    <a:lstStyle/>
                    <a:p>
                      <a:pPr algn="ctr" fontAlgn="t"/>
                      <a:r>
                        <a:rPr lang="en-US" dirty="0">
                          <a:effectLst/>
                          <a:latin typeface="+mj-lt"/>
                        </a:rPr>
                        <a:t>__name</a:t>
                      </a:r>
                    </a:p>
                  </a:txBody>
                  <a:tcPr/>
                </a:tc>
                <a:tc>
                  <a:txBody>
                    <a:bodyPr/>
                    <a:lstStyle/>
                    <a:p>
                      <a:pPr algn="ctr" fontAlgn="t"/>
                      <a:r>
                        <a:rPr lang="en-US" dirty="0">
                          <a:effectLst/>
                          <a:latin typeface="+mj-lt"/>
                        </a:rPr>
                        <a:t>Private</a:t>
                      </a:r>
                    </a:p>
                  </a:txBody>
                  <a:tcPr/>
                </a:tc>
                <a:tc>
                  <a:txBody>
                    <a:bodyPr/>
                    <a:lstStyle/>
                    <a:p>
                      <a:pPr algn="ctr" fontAlgn="t"/>
                      <a:r>
                        <a:rPr lang="en-US" dirty="0">
                          <a:effectLst/>
                          <a:latin typeface="+mj-lt"/>
                        </a:rPr>
                        <a:t>This kind of attribute is inaccessible and invisible. It's neither possible to read nor write to those attributes, except inside the class definition itself.</a:t>
                      </a:r>
                    </a:p>
                  </a:txBody>
                  <a:tcPr/>
                </a:tc>
                <a:extLst>
                  <a:ext uri="{0D108BD9-81ED-4DB2-BD59-A6C34878D82A}">
                    <a16:rowId xmlns:a16="http://schemas.microsoft.com/office/drawing/2014/main" val="2557681661"/>
                  </a:ext>
                </a:extLst>
              </a:tr>
            </a:tbl>
          </a:graphicData>
        </a:graphic>
      </p:graphicFrame>
    </p:spTree>
    <p:extLst>
      <p:ext uri="{BB962C8B-B14F-4D97-AF65-F5344CB8AC3E}">
        <p14:creationId xmlns:p14="http://schemas.microsoft.com/office/powerpoint/2010/main" val="191179314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720437" y="1678954"/>
            <a:ext cx="6096000" cy="1477328"/>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a:spAutoFit/>
          </a:bodyPr>
          <a:lstStyle/>
          <a:p>
            <a:r>
              <a:rPr lang="en-US" dirty="0">
                <a:solidFill>
                  <a:srgbClr val="569CD6"/>
                </a:solidFill>
                <a:latin typeface="Consolas" panose="020B0609020204030204" pitchFamily="49" charset="0"/>
              </a:rPr>
              <a:t>class</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A</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def</a:t>
            </a:r>
            <a:r>
              <a:rPr lang="en-US" dirty="0">
                <a:solidFill>
                  <a:srgbClr val="D4D4D4"/>
                </a:solidFill>
                <a:latin typeface="Consolas" panose="020B0609020204030204" pitchFamily="49" charset="0"/>
              </a:rPr>
              <a:t> </a:t>
            </a:r>
            <a:r>
              <a:rPr lang="en-US" dirty="0">
                <a:solidFill>
                  <a:srgbClr val="C8C8C8"/>
                </a:solidFill>
                <a:latin typeface="Consolas" panose="020B0609020204030204" pitchFamily="49" charset="0"/>
              </a:rPr>
              <a:t>__init__</a:t>
            </a:r>
            <a:r>
              <a:rPr lang="en-US" dirty="0">
                <a:solidFill>
                  <a:srgbClr val="D4D4D4"/>
                </a:solidFill>
                <a:latin typeface="Consolas" panose="020B0609020204030204" pitchFamily="49" charset="0"/>
              </a:rPr>
              <a:t>(</a:t>
            </a:r>
            <a:r>
              <a:rPr lang="en-US" dirty="0">
                <a:solidFill>
                  <a:srgbClr val="7F7F7F"/>
                </a:solidFill>
                <a:latin typeface="Consolas" panose="020B0609020204030204" pitchFamily="49" charset="0"/>
              </a:rPr>
              <a:t>self</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err="1">
                <a:solidFill>
                  <a:srgbClr val="7F7F7F"/>
                </a:solidFill>
                <a:latin typeface="Consolas" panose="020B0609020204030204" pitchFamily="49" charset="0"/>
              </a:rPr>
              <a:t>self</a:t>
            </a:r>
            <a:r>
              <a:rPr lang="en-US" dirty="0" err="1">
                <a:solidFill>
                  <a:srgbClr val="D4D4D4"/>
                </a:solidFill>
                <a:latin typeface="Consolas" panose="020B0609020204030204" pitchFamily="49" charset="0"/>
              </a:rPr>
              <a:t>.</a:t>
            </a:r>
            <a:r>
              <a:rPr lang="en-US" dirty="0" err="1">
                <a:solidFill>
                  <a:srgbClr val="DADADA"/>
                </a:solidFill>
                <a:latin typeface="Consolas" panose="020B0609020204030204" pitchFamily="49" charset="0"/>
              </a:rPr>
              <a:t>__priv</a:t>
            </a:r>
            <a:r>
              <a:rPr lang="en-US" dirty="0">
                <a:solidFill>
                  <a:srgbClr val="D4D4D4"/>
                </a:solidFill>
                <a:latin typeface="Consolas" panose="020B0609020204030204" pitchFamily="49" charset="0"/>
              </a:rPr>
              <a:t> = </a:t>
            </a:r>
            <a:r>
              <a:rPr lang="en-US" dirty="0">
                <a:solidFill>
                  <a:srgbClr val="CE9178"/>
                </a:solidFill>
                <a:latin typeface="Consolas" panose="020B0609020204030204" pitchFamily="49" charset="0"/>
              </a:rPr>
              <a:t>"I am private"</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err="1">
                <a:solidFill>
                  <a:srgbClr val="7F7F7F"/>
                </a:solidFill>
                <a:latin typeface="Consolas" panose="020B0609020204030204" pitchFamily="49" charset="0"/>
              </a:rPr>
              <a:t>self</a:t>
            </a:r>
            <a:r>
              <a:rPr lang="en-US" dirty="0" err="1">
                <a:solidFill>
                  <a:srgbClr val="D4D4D4"/>
                </a:solidFill>
                <a:latin typeface="Consolas" panose="020B0609020204030204" pitchFamily="49" charset="0"/>
              </a:rPr>
              <a:t>.</a:t>
            </a:r>
            <a:r>
              <a:rPr lang="en-US" dirty="0" err="1">
                <a:solidFill>
                  <a:srgbClr val="DADADA"/>
                </a:solidFill>
                <a:latin typeface="Consolas" panose="020B0609020204030204" pitchFamily="49" charset="0"/>
              </a:rPr>
              <a:t>_prot</a:t>
            </a:r>
            <a:r>
              <a:rPr lang="en-US" dirty="0">
                <a:solidFill>
                  <a:srgbClr val="D4D4D4"/>
                </a:solidFill>
                <a:latin typeface="Consolas" panose="020B0609020204030204" pitchFamily="49" charset="0"/>
              </a:rPr>
              <a:t> = </a:t>
            </a:r>
            <a:r>
              <a:rPr lang="en-US" dirty="0">
                <a:solidFill>
                  <a:srgbClr val="CE9178"/>
                </a:solidFill>
                <a:latin typeface="Consolas" panose="020B0609020204030204" pitchFamily="49" charset="0"/>
              </a:rPr>
              <a:t>"I am protected"</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7F7F7F"/>
                </a:solidFill>
                <a:latin typeface="Consolas" panose="020B0609020204030204" pitchFamily="49" charset="0"/>
              </a:rPr>
              <a:t>self</a:t>
            </a:r>
            <a:r>
              <a:rPr lang="en-US" dirty="0">
                <a:solidFill>
                  <a:srgbClr val="D4D4D4"/>
                </a:solidFill>
                <a:latin typeface="Consolas" panose="020B0609020204030204" pitchFamily="49" charset="0"/>
              </a:rPr>
              <a:t>.</a:t>
            </a:r>
            <a:r>
              <a:rPr lang="en-US" dirty="0">
                <a:solidFill>
                  <a:srgbClr val="DADADA"/>
                </a:solidFill>
                <a:latin typeface="Consolas" panose="020B0609020204030204" pitchFamily="49" charset="0"/>
              </a:rPr>
              <a:t>pub</a:t>
            </a:r>
            <a:r>
              <a:rPr lang="en-US" dirty="0">
                <a:solidFill>
                  <a:srgbClr val="D4D4D4"/>
                </a:solidFill>
                <a:latin typeface="Consolas" panose="020B0609020204030204" pitchFamily="49" charset="0"/>
              </a:rPr>
              <a:t> = </a:t>
            </a:r>
            <a:r>
              <a:rPr lang="en-US" dirty="0">
                <a:solidFill>
                  <a:srgbClr val="CE9178"/>
                </a:solidFill>
                <a:latin typeface="Consolas" panose="020B0609020204030204" pitchFamily="49" charset="0"/>
              </a:rPr>
              <a:t>"I am public"</a:t>
            </a:r>
            <a:endParaRPr lang="en-US" b="0" dirty="0">
              <a:solidFill>
                <a:srgbClr val="D4D4D4"/>
              </a:solidFill>
              <a:effectLst/>
              <a:latin typeface="Consolas" panose="020B0609020204030204" pitchFamily="49" charset="0"/>
            </a:endParaRPr>
          </a:p>
        </p:txBody>
      </p:sp>
      <p:pic>
        <p:nvPicPr>
          <p:cNvPr id="5" name="Picture 4"/>
          <p:cNvPicPr>
            <a:picLocks noChangeAspect="1"/>
          </p:cNvPicPr>
          <p:nvPr/>
        </p:nvPicPr>
        <p:blipFill>
          <a:blip r:embed="rId2"/>
          <a:stretch>
            <a:fillRect/>
          </a:stretch>
        </p:blipFill>
        <p:spPr>
          <a:xfrm>
            <a:off x="7703656" y="758954"/>
            <a:ext cx="3961871" cy="1839999"/>
          </a:xfrm>
          <a:prstGeom prst="rect">
            <a:avLst/>
          </a:prstGeom>
        </p:spPr>
      </p:pic>
      <p:pic>
        <p:nvPicPr>
          <p:cNvPr id="6" name="Picture 5"/>
          <p:cNvPicPr>
            <a:picLocks noChangeAspect="1"/>
          </p:cNvPicPr>
          <p:nvPr/>
        </p:nvPicPr>
        <p:blipFill>
          <a:blip r:embed="rId3"/>
          <a:stretch>
            <a:fillRect/>
          </a:stretch>
        </p:blipFill>
        <p:spPr>
          <a:xfrm>
            <a:off x="7703656" y="2689433"/>
            <a:ext cx="4301382" cy="1364193"/>
          </a:xfrm>
          <a:prstGeom prst="rect">
            <a:avLst/>
          </a:prstGeom>
        </p:spPr>
      </p:pic>
      <p:pic>
        <p:nvPicPr>
          <p:cNvPr id="7" name="Picture 6"/>
          <p:cNvPicPr>
            <a:picLocks noChangeAspect="1"/>
          </p:cNvPicPr>
          <p:nvPr/>
        </p:nvPicPr>
        <p:blipFill>
          <a:blip r:embed="rId4"/>
          <a:stretch>
            <a:fillRect/>
          </a:stretch>
        </p:blipFill>
        <p:spPr>
          <a:xfrm>
            <a:off x="7703656" y="4197855"/>
            <a:ext cx="3029373" cy="1562318"/>
          </a:xfrm>
          <a:prstGeom prst="rect">
            <a:avLst/>
          </a:prstGeom>
        </p:spPr>
      </p:pic>
      <p:pic>
        <p:nvPicPr>
          <p:cNvPr id="8" name="Picture 7"/>
          <p:cNvPicPr>
            <a:picLocks noChangeAspect="1"/>
          </p:cNvPicPr>
          <p:nvPr/>
        </p:nvPicPr>
        <p:blipFill>
          <a:blip r:embed="rId5"/>
          <a:stretch>
            <a:fillRect/>
          </a:stretch>
        </p:blipFill>
        <p:spPr>
          <a:xfrm>
            <a:off x="1025033" y="4397988"/>
            <a:ext cx="5791404" cy="2118068"/>
          </a:xfrm>
          <a:prstGeom prst="rect">
            <a:avLst/>
          </a:prstGeom>
        </p:spPr>
      </p:pic>
    </p:spTree>
    <p:extLst>
      <p:ext uri="{BB962C8B-B14F-4D97-AF65-F5344CB8AC3E}">
        <p14:creationId xmlns:p14="http://schemas.microsoft.com/office/powerpoint/2010/main" val="23836774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42811" y="2333472"/>
            <a:ext cx="6106377" cy="2191056"/>
          </a:xfrm>
          <a:prstGeom prst="rect">
            <a:avLst/>
          </a:prstGeom>
        </p:spPr>
      </p:pic>
    </p:spTree>
    <p:extLst>
      <p:ext uri="{BB962C8B-B14F-4D97-AF65-F5344CB8AC3E}">
        <p14:creationId xmlns:p14="http://schemas.microsoft.com/office/powerpoint/2010/main" val="418323266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42963" y="1690316"/>
            <a:ext cx="3640740" cy="584775"/>
          </a:xfrm>
          <a:prstGeom prst="rect">
            <a:avLst/>
          </a:prstGeom>
        </p:spPr>
        <p:txBody>
          <a:bodyPr wrap="none">
            <a:spAutoFit/>
          </a:bodyPr>
          <a:lstStyle/>
          <a:p>
            <a:r>
              <a:rPr lang="en-US" sz="3200" dirty="0">
                <a:solidFill>
                  <a:srgbClr val="000000"/>
                </a:solidFill>
                <a:latin typeface="+mj-lt"/>
              </a:rPr>
              <a:t>AttributeError</a:t>
            </a:r>
            <a:endParaRPr lang="en-US" sz="3200" dirty="0">
              <a:latin typeface="+mj-lt"/>
            </a:endParaRPr>
          </a:p>
        </p:txBody>
      </p:sp>
      <p:sp>
        <p:nvSpPr>
          <p:cNvPr id="3" name="Rectangle 2"/>
          <p:cNvSpPr/>
          <p:nvPr/>
        </p:nvSpPr>
        <p:spPr>
          <a:xfrm>
            <a:off x="5030413" y="2371497"/>
            <a:ext cx="1665841" cy="584775"/>
          </a:xfrm>
          <a:prstGeom prst="rect">
            <a:avLst/>
          </a:prstGeom>
        </p:spPr>
        <p:txBody>
          <a:bodyPr wrap="none">
            <a:spAutoFit/>
          </a:bodyPr>
          <a:lstStyle/>
          <a:p>
            <a:r>
              <a:rPr lang="en-US" sz="3200" dirty="0" smtClean="0">
                <a:solidFill>
                  <a:srgbClr val="000000"/>
                </a:solidFill>
                <a:latin typeface="+mj-lt"/>
              </a:rPr>
              <a:t>A </a:t>
            </a:r>
            <a:r>
              <a:rPr lang="en-US" sz="3200" b="1" dirty="0" smtClean="0">
                <a:solidFill>
                  <a:schemeClr val="accent2"/>
                </a:solidFill>
                <a:latin typeface="+mj-lt"/>
              </a:rPr>
              <a:t>lie</a:t>
            </a:r>
            <a:r>
              <a:rPr lang="en-US" sz="3200" dirty="0" smtClean="0">
                <a:solidFill>
                  <a:srgbClr val="000000"/>
                </a:solidFill>
                <a:latin typeface="+mj-lt"/>
              </a:rPr>
              <a:t>!</a:t>
            </a:r>
            <a:endParaRPr lang="en-US" sz="3200" dirty="0">
              <a:latin typeface="+mj-lt"/>
            </a:endParaRPr>
          </a:p>
        </p:txBody>
      </p:sp>
    </p:spTree>
    <p:extLst>
      <p:ext uri="{BB962C8B-B14F-4D97-AF65-F5344CB8AC3E}">
        <p14:creationId xmlns:p14="http://schemas.microsoft.com/office/powerpoint/2010/main" val="92326518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2514600"/>
            <a:ext cx="8305800" cy="646331"/>
          </a:xfrm>
          <a:prstGeom prst="rect">
            <a:avLst/>
          </a:prstGeom>
        </p:spPr>
        <p:txBody>
          <a:bodyPr wrap="square">
            <a:spAutoFit/>
          </a:bodyPr>
          <a:lstStyle/>
          <a:p>
            <a:r>
              <a:rPr lang="en-US" dirty="0">
                <a:solidFill>
                  <a:srgbClr val="000000"/>
                </a:solidFill>
                <a:latin typeface="+mj-lt"/>
              </a:rPr>
              <a:t>Data Encapsulation means, that we should only be able to access private attributes via getters and setters.</a:t>
            </a:r>
            <a:endParaRPr lang="en-US" dirty="0">
              <a:latin typeface="+mj-lt"/>
            </a:endParaRPr>
          </a:p>
        </p:txBody>
      </p:sp>
    </p:spTree>
    <p:extLst>
      <p:ext uri="{BB962C8B-B14F-4D97-AF65-F5344CB8AC3E}">
        <p14:creationId xmlns:p14="http://schemas.microsoft.com/office/powerpoint/2010/main" val="299202476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p:cNvSpPr/>
          <p:nvPr/>
        </p:nvSpPr>
        <p:spPr>
          <a:xfrm>
            <a:off x="387928" y="225561"/>
            <a:ext cx="11346872" cy="6340197"/>
          </a:xfrm>
          <a:prstGeom prst="rect">
            <a:avLst/>
          </a:prstGeom>
        </p:spPr>
        <p:txBody>
          <a:bodyPr wrap="square">
            <a:spAutoFit/>
          </a:bodyPr>
          <a:lstStyle/>
          <a:p>
            <a:r>
              <a:rPr lang="en-US" sz="1400" dirty="0">
                <a:solidFill>
                  <a:srgbClr val="569CD6"/>
                </a:solidFill>
                <a:latin typeface="Consolas" panose="020B0609020204030204" pitchFamily="49" charset="0"/>
              </a:rPr>
              <a:t>class</a:t>
            </a:r>
            <a:r>
              <a:rPr lang="en-US" sz="1400" dirty="0">
                <a:solidFill>
                  <a:srgbClr val="D4D4D4"/>
                </a:solidFill>
                <a:latin typeface="Consolas" panose="020B0609020204030204" pitchFamily="49" charset="0"/>
              </a:rPr>
              <a:t> </a:t>
            </a:r>
            <a:r>
              <a:rPr lang="en-US" sz="1400" dirty="0">
                <a:solidFill>
                  <a:srgbClr val="4EC9B0"/>
                </a:solidFill>
                <a:latin typeface="Consolas" panose="020B0609020204030204" pitchFamily="49" charset="0"/>
              </a:rPr>
              <a:t>Robot</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def</a:t>
            </a:r>
            <a:r>
              <a:rPr lang="en-US" sz="1400" dirty="0">
                <a:solidFill>
                  <a:srgbClr val="D4D4D4"/>
                </a:solidFill>
                <a:latin typeface="Consolas" panose="020B0609020204030204" pitchFamily="49" charset="0"/>
              </a:rPr>
              <a:t> </a:t>
            </a:r>
            <a:r>
              <a:rPr lang="en-US" sz="1400" dirty="0">
                <a:solidFill>
                  <a:srgbClr val="C8C8C8"/>
                </a:solidFill>
                <a:latin typeface="Consolas" panose="020B0609020204030204" pitchFamily="49" charset="0"/>
              </a:rPr>
              <a:t>__init__</a:t>
            </a:r>
            <a:r>
              <a:rPr lang="en-US" sz="1400" dirty="0">
                <a:solidFill>
                  <a:srgbClr val="D4D4D4"/>
                </a:solidFill>
                <a:latin typeface="Consolas" panose="020B0609020204030204" pitchFamily="49" charset="0"/>
              </a:rPr>
              <a:t>(</a:t>
            </a:r>
            <a:r>
              <a:rPr lang="en-US" sz="1400" dirty="0">
                <a:solidFill>
                  <a:srgbClr val="7F7F7F"/>
                </a:solidFill>
                <a:latin typeface="Consolas" panose="020B0609020204030204" pitchFamily="49" charset="0"/>
              </a:rPr>
              <a:t>self</a:t>
            </a:r>
            <a:r>
              <a:rPr lang="en-US" sz="1400" dirty="0">
                <a:solidFill>
                  <a:srgbClr val="D4D4D4"/>
                </a:solidFill>
                <a:latin typeface="Consolas" panose="020B0609020204030204" pitchFamily="49" charset="0"/>
              </a:rPr>
              <a:t>, </a:t>
            </a:r>
            <a:r>
              <a:rPr lang="en-US" sz="1400" dirty="0">
                <a:solidFill>
                  <a:srgbClr val="7F7F7F"/>
                </a:solidFill>
                <a:latin typeface="Consolas" panose="020B0609020204030204" pitchFamily="49" charset="0"/>
              </a:rPr>
              <a:t>name</a:t>
            </a:r>
            <a:r>
              <a:rPr lang="en-US" sz="1400" dirty="0">
                <a:solidFill>
                  <a:srgbClr val="D4D4D4"/>
                </a:solidFill>
                <a:latin typeface="Consolas" panose="020B0609020204030204" pitchFamily="49" charset="0"/>
              </a:rPr>
              <a:t>=</a:t>
            </a:r>
            <a:r>
              <a:rPr lang="en-US" sz="1400" dirty="0">
                <a:solidFill>
                  <a:srgbClr val="569CD6"/>
                </a:solidFill>
                <a:latin typeface="Consolas" panose="020B0609020204030204" pitchFamily="49" charset="0"/>
              </a:rPr>
              <a:t>None</a:t>
            </a:r>
            <a:r>
              <a:rPr lang="en-US" sz="1400" dirty="0">
                <a:solidFill>
                  <a:srgbClr val="D4D4D4"/>
                </a:solidFill>
                <a:latin typeface="Consolas" panose="020B0609020204030204" pitchFamily="49" charset="0"/>
              </a:rPr>
              <a:t>, </a:t>
            </a:r>
            <a:r>
              <a:rPr lang="en-US" sz="1400" dirty="0">
                <a:solidFill>
                  <a:srgbClr val="7F7F7F"/>
                </a:solidFill>
                <a:latin typeface="Consolas" panose="020B0609020204030204" pitchFamily="49" charset="0"/>
              </a:rPr>
              <a:t>build_year</a:t>
            </a:r>
            <a:r>
              <a:rPr lang="en-US" sz="1400" dirty="0">
                <a:solidFill>
                  <a:srgbClr val="D4D4D4"/>
                </a:solidFill>
                <a:latin typeface="Consolas" panose="020B0609020204030204" pitchFamily="49" charset="0"/>
              </a:rPr>
              <a:t>=</a:t>
            </a:r>
            <a:r>
              <a:rPr lang="en-US" sz="1400" dirty="0">
                <a:solidFill>
                  <a:srgbClr val="B5CEA8"/>
                </a:solidFill>
                <a:latin typeface="Consolas" panose="020B0609020204030204" pitchFamily="49" charset="0"/>
              </a:rPr>
              <a:t>2000</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r>
              <a:rPr lang="en-US" sz="1400" dirty="0">
                <a:solidFill>
                  <a:srgbClr val="7F7F7F"/>
                </a:solidFill>
                <a:latin typeface="Consolas" panose="020B0609020204030204" pitchFamily="49" charset="0"/>
              </a:rPr>
              <a:t>self</a:t>
            </a:r>
            <a:r>
              <a:rPr lang="en-US" sz="1400" dirty="0">
                <a:solidFill>
                  <a:srgbClr val="D4D4D4"/>
                </a:solidFill>
                <a:latin typeface="Consolas" panose="020B0609020204030204" pitchFamily="49" charset="0"/>
              </a:rPr>
              <a:t>.</a:t>
            </a:r>
            <a:r>
              <a:rPr lang="en-US" sz="1400" dirty="0">
                <a:solidFill>
                  <a:srgbClr val="DADADA"/>
                </a:solidFill>
                <a:latin typeface="Consolas" panose="020B0609020204030204" pitchFamily="49" charset="0"/>
              </a:rPr>
              <a:t>__name</a:t>
            </a:r>
            <a:r>
              <a:rPr lang="en-US" sz="1400" dirty="0">
                <a:solidFill>
                  <a:srgbClr val="D4D4D4"/>
                </a:solidFill>
                <a:latin typeface="Consolas" panose="020B0609020204030204" pitchFamily="49" charset="0"/>
              </a:rPr>
              <a:t> = </a:t>
            </a:r>
            <a:r>
              <a:rPr lang="en-US" sz="1400" dirty="0">
                <a:solidFill>
                  <a:srgbClr val="7F7F7F"/>
                </a:solidFill>
                <a:latin typeface="Consolas" panose="020B0609020204030204" pitchFamily="49" charset="0"/>
              </a:rPr>
              <a:t>name</a:t>
            </a:r>
            <a:endParaRPr lang="en-US" sz="1400" dirty="0">
              <a:solidFill>
                <a:srgbClr val="D4D4D4"/>
              </a:solidFill>
              <a:latin typeface="Consolas" panose="020B0609020204030204" pitchFamily="49" charset="0"/>
            </a:endParaRPr>
          </a:p>
          <a:p>
            <a:r>
              <a:rPr lang="en-US" sz="1400" dirty="0">
                <a:solidFill>
                  <a:srgbClr val="D4D4D4"/>
                </a:solidFill>
                <a:latin typeface="Consolas" panose="020B0609020204030204" pitchFamily="49" charset="0"/>
              </a:rPr>
              <a:t>        </a:t>
            </a:r>
            <a:r>
              <a:rPr lang="en-US" sz="1400" dirty="0">
                <a:solidFill>
                  <a:srgbClr val="7F7F7F"/>
                </a:solidFill>
                <a:latin typeface="Consolas" panose="020B0609020204030204" pitchFamily="49" charset="0"/>
              </a:rPr>
              <a:t>self</a:t>
            </a:r>
            <a:r>
              <a:rPr lang="en-US" sz="1400" dirty="0">
                <a:solidFill>
                  <a:srgbClr val="D4D4D4"/>
                </a:solidFill>
                <a:latin typeface="Consolas" panose="020B0609020204030204" pitchFamily="49" charset="0"/>
              </a:rPr>
              <a:t>.</a:t>
            </a:r>
            <a:r>
              <a:rPr lang="en-US" sz="1400" dirty="0">
                <a:solidFill>
                  <a:srgbClr val="DADADA"/>
                </a:solidFill>
                <a:latin typeface="Consolas" panose="020B0609020204030204" pitchFamily="49" charset="0"/>
              </a:rPr>
              <a:t>__build_year</a:t>
            </a:r>
            <a:r>
              <a:rPr lang="en-US" sz="1400" dirty="0">
                <a:solidFill>
                  <a:srgbClr val="D4D4D4"/>
                </a:solidFill>
                <a:latin typeface="Consolas" panose="020B0609020204030204" pitchFamily="49" charset="0"/>
              </a:rPr>
              <a:t> = </a:t>
            </a:r>
            <a:r>
              <a:rPr lang="en-US" sz="1400" dirty="0">
                <a:solidFill>
                  <a:srgbClr val="7F7F7F"/>
                </a:solidFill>
                <a:latin typeface="Consolas" panose="020B0609020204030204" pitchFamily="49" charset="0"/>
              </a:rPr>
              <a:t>build_year</a:t>
            </a:r>
            <a:endParaRPr lang="en-US" sz="1400" dirty="0">
              <a:solidFill>
                <a:srgbClr val="D4D4D4"/>
              </a:solidFill>
              <a:latin typeface="Consolas" panose="020B0609020204030204" pitchFamily="49" charset="0"/>
            </a:endParaRPr>
          </a:p>
          <a:p>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def</a:t>
            </a:r>
            <a:r>
              <a:rPr lang="en-US" sz="1400" dirty="0">
                <a:solidFill>
                  <a:srgbClr val="D4D4D4"/>
                </a:solidFill>
                <a:latin typeface="Consolas" panose="020B0609020204030204" pitchFamily="49" charset="0"/>
              </a:rPr>
              <a:t> </a:t>
            </a:r>
            <a:r>
              <a:rPr lang="en-US" sz="1400" dirty="0">
                <a:solidFill>
                  <a:srgbClr val="C8C8C8"/>
                </a:solidFill>
                <a:latin typeface="Consolas" panose="020B0609020204030204" pitchFamily="49" charset="0"/>
              </a:rPr>
              <a:t>say_hi</a:t>
            </a:r>
            <a:r>
              <a:rPr lang="en-US" sz="1400" dirty="0">
                <a:solidFill>
                  <a:srgbClr val="D4D4D4"/>
                </a:solidFill>
                <a:latin typeface="Consolas" panose="020B0609020204030204" pitchFamily="49" charset="0"/>
              </a:rPr>
              <a:t>(</a:t>
            </a:r>
            <a:r>
              <a:rPr lang="en-US" sz="1400" dirty="0">
                <a:solidFill>
                  <a:srgbClr val="7F7F7F"/>
                </a:solidFill>
                <a:latin typeface="Consolas" panose="020B0609020204030204" pitchFamily="49" charset="0"/>
              </a:rPr>
              <a:t>self</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if</a:t>
            </a:r>
            <a:r>
              <a:rPr lang="en-US" sz="1400" dirty="0">
                <a:solidFill>
                  <a:srgbClr val="D4D4D4"/>
                </a:solidFill>
                <a:latin typeface="Consolas" panose="020B0609020204030204" pitchFamily="49" charset="0"/>
              </a:rPr>
              <a:t> </a:t>
            </a:r>
            <a:r>
              <a:rPr lang="en-US" sz="1400" dirty="0">
                <a:solidFill>
                  <a:srgbClr val="7F7F7F"/>
                </a:solidFill>
                <a:latin typeface="Consolas" panose="020B0609020204030204" pitchFamily="49" charset="0"/>
              </a:rPr>
              <a:t>self</a:t>
            </a:r>
            <a:r>
              <a:rPr lang="en-US" sz="1400" dirty="0">
                <a:solidFill>
                  <a:srgbClr val="D4D4D4"/>
                </a:solidFill>
                <a:latin typeface="Consolas" panose="020B0609020204030204" pitchFamily="49" charset="0"/>
              </a:rPr>
              <a:t>.</a:t>
            </a:r>
            <a:r>
              <a:rPr lang="en-US" sz="1400" dirty="0">
                <a:solidFill>
                  <a:srgbClr val="DADADA"/>
                </a:solidFill>
                <a:latin typeface="Consolas" panose="020B0609020204030204" pitchFamily="49" charset="0"/>
              </a:rPr>
              <a:t>__name</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r>
              <a:rPr lang="en-US" sz="1400" dirty="0">
                <a:solidFill>
                  <a:srgbClr val="C8C8C8"/>
                </a:solidFill>
                <a:latin typeface="Consolas" panose="020B0609020204030204" pitchFamily="49" charset="0"/>
              </a:rPr>
              <a:t>print</a:t>
            </a:r>
            <a:r>
              <a:rPr lang="en-US" sz="1400" dirty="0">
                <a:solidFill>
                  <a:srgbClr val="D4D4D4"/>
                </a:solidFill>
                <a:latin typeface="Consolas" panose="020B0609020204030204" pitchFamily="49" charset="0"/>
              </a:rPr>
              <a:t>(</a:t>
            </a:r>
            <a:r>
              <a:rPr lang="en-US" sz="1400" dirty="0">
                <a:solidFill>
                  <a:srgbClr val="CE9178"/>
                </a:solidFill>
                <a:latin typeface="Consolas" panose="020B0609020204030204" pitchFamily="49" charset="0"/>
              </a:rPr>
              <a:t>"Hi, I am "</a:t>
            </a:r>
            <a:r>
              <a:rPr lang="en-US" sz="1400" dirty="0">
                <a:solidFill>
                  <a:srgbClr val="D4D4D4"/>
                </a:solidFill>
                <a:latin typeface="Consolas" panose="020B0609020204030204" pitchFamily="49" charset="0"/>
              </a:rPr>
              <a:t> + </a:t>
            </a:r>
            <a:r>
              <a:rPr lang="en-US" sz="1400" dirty="0">
                <a:solidFill>
                  <a:srgbClr val="7F7F7F"/>
                </a:solidFill>
                <a:latin typeface="Consolas" panose="020B0609020204030204" pitchFamily="49" charset="0"/>
              </a:rPr>
              <a:t>self</a:t>
            </a:r>
            <a:r>
              <a:rPr lang="en-US" sz="1400" dirty="0">
                <a:solidFill>
                  <a:srgbClr val="D4D4D4"/>
                </a:solidFill>
                <a:latin typeface="Consolas" panose="020B0609020204030204" pitchFamily="49" charset="0"/>
              </a:rPr>
              <a:t>.</a:t>
            </a:r>
            <a:r>
              <a:rPr lang="en-US" sz="1400" dirty="0">
                <a:solidFill>
                  <a:srgbClr val="DADADA"/>
                </a:solidFill>
                <a:latin typeface="Consolas" panose="020B0609020204030204" pitchFamily="49" charset="0"/>
              </a:rPr>
              <a:t>__name</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else</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r>
              <a:rPr lang="en-US" sz="1400" dirty="0">
                <a:solidFill>
                  <a:srgbClr val="C8C8C8"/>
                </a:solidFill>
                <a:latin typeface="Consolas" panose="020B0609020204030204" pitchFamily="49" charset="0"/>
              </a:rPr>
              <a:t>print</a:t>
            </a:r>
            <a:r>
              <a:rPr lang="en-US" sz="1400" dirty="0">
                <a:solidFill>
                  <a:srgbClr val="D4D4D4"/>
                </a:solidFill>
                <a:latin typeface="Consolas" panose="020B0609020204030204" pitchFamily="49" charset="0"/>
              </a:rPr>
              <a:t>(</a:t>
            </a:r>
            <a:r>
              <a:rPr lang="en-US" sz="1400" dirty="0">
                <a:solidFill>
                  <a:srgbClr val="CE9178"/>
                </a:solidFill>
                <a:latin typeface="Consolas" panose="020B0609020204030204" pitchFamily="49" charset="0"/>
              </a:rPr>
              <a:t>"Hi, I am a robot without a name"</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def</a:t>
            </a:r>
            <a:r>
              <a:rPr lang="en-US" sz="1400" dirty="0">
                <a:solidFill>
                  <a:srgbClr val="D4D4D4"/>
                </a:solidFill>
                <a:latin typeface="Consolas" panose="020B0609020204030204" pitchFamily="49" charset="0"/>
              </a:rPr>
              <a:t> </a:t>
            </a:r>
            <a:r>
              <a:rPr lang="en-US" sz="1400" dirty="0">
                <a:solidFill>
                  <a:srgbClr val="C8C8C8"/>
                </a:solidFill>
                <a:latin typeface="Consolas" panose="020B0609020204030204" pitchFamily="49" charset="0"/>
              </a:rPr>
              <a:t>set_name</a:t>
            </a:r>
            <a:r>
              <a:rPr lang="en-US" sz="1400" dirty="0">
                <a:solidFill>
                  <a:srgbClr val="D4D4D4"/>
                </a:solidFill>
                <a:latin typeface="Consolas" panose="020B0609020204030204" pitchFamily="49" charset="0"/>
              </a:rPr>
              <a:t>(</a:t>
            </a:r>
            <a:r>
              <a:rPr lang="en-US" sz="1400" dirty="0">
                <a:solidFill>
                  <a:srgbClr val="7F7F7F"/>
                </a:solidFill>
                <a:latin typeface="Consolas" panose="020B0609020204030204" pitchFamily="49" charset="0"/>
              </a:rPr>
              <a:t>self</a:t>
            </a:r>
            <a:r>
              <a:rPr lang="en-US" sz="1400" dirty="0">
                <a:solidFill>
                  <a:srgbClr val="D4D4D4"/>
                </a:solidFill>
                <a:latin typeface="Consolas" panose="020B0609020204030204" pitchFamily="49" charset="0"/>
              </a:rPr>
              <a:t>, </a:t>
            </a:r>
            <a:r>
              <a:rPr lang="en-US" sz="1400" dirty="0">
                <a:solidFill>
                  <a:srgbClr val="7F7F7F"/>
                </a:solidFill>
                <a:latin typeface="Consolas" panose="020B0609020204030204" pitchFamily="49" charset="0"/>
              </a:rPr>
              <a:t>name</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r>
              <a:rPr lang="en-US" sz="1400" dirty="0">
                <a:solidFill>
                  <a:srgbClr val="7F7F7F"/>
                </a:solidFill>
                <a:latin typeface="Consolas" panose="020B0609020204030204" pitchFamily="49" charset="0"/>
              </a:rPr>
              <a:t>self</a:t>
            </a:r>
            <a:r>
              <a:rPr lang="en-US" sz="1400" dirty="0">
                <a:solidFill>
                  <a:srgbClr val="D4D4D4"/>
                </a:solidFill>
                <a:latin typeface="Consolas" panose="020B0609020204030204" pitchFamily="49" charset="0"/>
              </a:rPr>
              <a:t>.</a:t>
            </a:r>
            <a:r>
              <a:rPr lang="en-US" sz="1400" dirty="0">
                <a:solidFill>
                  <a:srgbClr val="DADADA"/>
                </a:solidFill>
                <a:latin typeface="Consolas" panose="020B0609020204030204" pitchFamily="49" charset="0"/>
              </a:rPr>
              <a:t>__name</a:t>
            </a:r>
            <a:r>
              <a:rPr lang="en-US" sz="1400" dirty="0">
                <a:solidFill>
                  <a:srgbClr val="D4D4D4"/>
                </a:solidFill>
                <a:latin typeface="Consolas" panose="020B0609020204030204" pitchFamily="49" charset="0"/>
              </a:rPr>
              <a:t> = </a:t>
            </a:r>
            <a:r>
              <a:rPr lang="en-US" sz="1400" dirty="0">
                <a:solidFill>
                  <a:srgbClr val="7F7F7F"/>
                </a:solidFill>
                <a:latin typeface="Consolas" panose="020B0609020204030204" pitchFamily="49" charset="0"/>
              </a:rPr>
              <a:t>name</a:t>
            </a:r>
            <a:endParaRPr lang="en-US" sz="1400" dirty="0">
              <a:solidFill>
                <a:srgbClr val="D4D4D4"/>
              </a:solidFill>
              <a:latin typeface="Consolas" panose="020B0609020204030204" pitchFamily="49" charset="0"/>
            </a:endParaRPr>
          </a:p>
          <a:p>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def</a:t>
            </a:r>
            <a:r>
              <a:rPr lang="en-US" sz="1400" dirty="0">
                <a:solidFill>
                  <a:srgbClr val="D4D4D4"/>
                </a:solidFill>
                <a:latin typeface="Consolas" panose="020B0609020204030204" pitchFamily="49" charset="0"/>
              </a:rPr>
              <a:t> </a:t>
            </a:r>
            <a:r>
              <a:rPr lang="en-US" sz="1400" dirty="0">
                <a:solidFill>
                  <a:srgbClr val="C8C8C8"/>
                </a:solidFill>
                <a:latin typeface="Consolas" panose="020B0609020204030204" pitchFamily="49" charset="0"/>
              </a:rPr>
              <a:t>get_name</a:t>
            </a:r>
            <a:r>
              <a:rPr lang="en-US" sz="1400" dirty="0">
                <a:solidFill>
                  <a:srgbClr val="D4D4D4"/>
                </a:solidFill>
                <a:latin typeface="Consolas" panose="020B0609020204030204" pitchFamily="49" charset="0"/>
              </a:rPr>
              <a:t>(</a:t>
            </a:r>
            <a:r>
              <a:rPr lang="en-US" sz="1400" dirty="0">
                <a:solidFill>
                  <a:srgbClr val="7F7F7F"/>
                </a:solidFill>
                <a:latin typeface="Consolas" panose="020B0609020204030204" pitchFamily="49" charset="0"/>
              </a:rPr>
              <a:t>self</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return</a:t>
            </a:r>
            <a:r>
              <a:rPr lang="en-US" sz="1400" dirty="0">
                <a:solidFill>
                  <a:srgbClr val="D4D4D4"/>
                </a:solidFill>
                <a:latin typeface="Consolas" panose="020B0609020204030204" pitchFamily="49" charset="0"/>
              </a:rPr>
              <a:t> </a:t>
            </a:r>
            <a:r>
              <a:rPr lang="en-US" sz="1400" dirty="0">
                <a:solidFill>
                  <a:srgbClr val="7F7F7F"/>
                </a:solidFill>
                <a:latin typeface="Consolas" panose="020B0609020204030204" pitchFamily="49" charset="0"/>
              </a:rPr>
              <a:t>self</a:t>
            </a:r>
            <a:r>
              <a:rPr lang="en-US" sz="1400" dirty="0">
                <a:solidFill>
                  <a:srgbClr val="D4D4D4"/>
                </a:solidFill>
                <a:latin typeface="Consolas" panose="020B0609020204030204" pitchFamily="49" charset="0"/>
              </a:rPr>
              <a:t>.</a:t>
            </a:r>
            <a:r>
              <a:rPr lang="en-US" sz="1400" dirty="0">
                <a:solidFill>
                  <a:srgbClr val="DADADA"/>
                </a:solidFill>
                <a:latin typeface="Consolas" panose="020B0609020204030204" pitchFamily="49" charset="0"/>
              </a:rPr>
              <a:t>__name</a:t>
            </a:r>
            <a:r>
              <a:rPr lang="en-US" sz="1400" dirty="0">
                <a:solidFill>
                  <a:srgbClr val="D4D4D4"/>
                </a:solidFill>
                <a:latin typeface="Consolas" panose="020B0609020204030204" pitchFamily="49" charset="0"/>
              </a:rPr>
              <a:t>    </a:t>
            </a:r>
          </a:p>
          <a:p>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def</a:t>
            </a:r>
            <a:r>
              <a:rPr lang="en-US" sz="1400" dirty="0">
                <a:solidFill>
                  <a:srgbClr val="D4D4D4"/>
                </a:solidFill>
                <a:latin typeface="Consolas" panose="020B0609020204030204" pitchFamily="49" charset="0"/>
              </a:rPr>
              <a:t> </a:t>
            </a:r>
            <a:r>
              <a:rPr lang="en-US" sz="1400" dirty="0">
                <a:solidFill>
                  <a:srgbClr val="C8C8C8"/>
                </a:solidFill>
                <a:latin typeface="Consolas" panose="020B0609020204030204" pitchFamily="49" charset="0"/>
              </a:rPr>
              <a:t>set_build_year</a:t>
            </a:r>
            <a:r>
              <a:rPr lang="en-US" sz="1400" dirty="0">
                <a:solidFill>
                  <a:srgbClr val="D4D4D4"/>
                </a:solidFill>
                <a:latin typeface="Consolas" panose="020B0609020204030204" pitchFamily="49" charset="0"/>
              </a:rPr>
              <a:t>(</a:t>
            </a:r>
            <a:r>
              <a:rPr lang="en-US" sz="1400" dirty="0">
                <a:solidFill>
                  <a:srgbClr val="7F7F7F"/>
                </a:solidFill>
                <a:latin typeface="Consolas" panose="020B0609020204030204" pitchFamily="49" charset="0"/>
              </a:rPr>
              <a:t>self</a:t>
            </a:r>
            <a:r>
              <a:rPr lang="en-US" sz="1400" dirty="0">
                <a:solidFill>
                  <a:srgbClr val="D4D4D4"/>
                </a:solidFill>
                <a:latin typeface="Consolas" panose="020B0609020204030204" pitchFamily="49" charset="0"/>
              </a:rPr>
              <a:t>, </a:t>
            </a:r>
            <a:r>
              <a:rPr lang="en-US" sz="1400" dirty="0">
                <a:solidFill>
                  <a:srgbClr val="7F7F7F"/>
                </a:solidFill>
                <a:latin typeface="Consolas" panose="020B0609020204030204" pitchFamily="49" charset="0"/>
              </a:rPr>
              <a:t>by</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r>
              <a:rPr lang="en-US" sz="1400" dirty="0">
                <a:solidFill>
                  <a:srgbClr val="7F7F7F"/>
                </a:solidFill>
                <a:latin typeface="Consolas" panose="020B0609020204030204" pitchFamily="49" charset="0"/>
              </a:rPr>
              <a:t>self</a:t>
            </a:r>
            <a:r>
              <a:rPr lang="en-US" sz="1400" dirty="0">
                <a:solidFill>
                  <a:srgbClr val="D4D4D4"/>
                </a:solidFill>
                <a:latin typeface="Consolas" panose="020B0609020204030204" pitchFamily="49" charset="0"/>
              </a:rPr>
              <a:t>.</a:t>
            </a:r>
            <a:r>
              <a:rPr lang="en-US" sz="1400" dirty="0">
                <a:solidFill>
                  <a:srgbClr val="DADADA"/>
                </a:solidFill>
                <a:latin typeface="Consolas" panose="020B0609020204030204" pitchFamily="49" charset="0"/>
              </a:rPr>
              <a:t>__build_year</a:t>
            </a:r>
            <a:r>
              <a:rPr lang="en-US" sz="1400" dirty="0">
                <a:solidFill>
                  <a:srgbClr val="D4D4D4"/>
                </a:solidFill>
                <a:latin typeface="Consolas" panose="020B0609020204030204" pitchFamily="49" charset="0"/>
              </a:rPr>
              <a:t> = </a:t>
            </a:r>
            <a:r>
              <a:rPr lang="en-US" sz="1400" dirty="0">
                <a:solidFill>
                  <a:srgbClr val="7F7F7F"/>
                </a:solidFill>
                <a:latin typeface="Consolas" panose="020B0609020204030204" pitchFamily="49" charset="0"/>
              </a:rPr>
              <a:t>by</a:t>
            </a:r>
            <a:endParaRPr lang="en-US" sz="1400" dirty="0">
              <a:solidFill>
                <a:srgbClr val="D4D4D4"/>
              </a:solidFill>
              <a:latin typeface="Consolas" panose="020B0609020204030204" pitchFamily="49" charset="0"/>
            </a:endParaRPr>
          </a:p>
          <a:p>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def</a:t>
            </a:r>
            <a:r>
              <a:rPr lang="en-US" sz="1400" dirty="0">
                <a:solidFill>
                  <a:srgbClr val="D4D4D4"/>
                </a:solidFill>
                <a:latin typeface="Consolas" panose="020B0609020204030204" pitchFamily="49" charset="0"/>
              </a:rPr>
              <a:t> </a:t>
            </a:r>
            <a:r>
              <a:rPr lang="en-US" sz="1400" dirty="0">
                <a:solidFill>
                  <a:srgbClr val="C8C8C8"/>
                </a:solidFill>
                <a:latin typeface="Consolas" panose="020B0609020204030204" pitchFamily="49" charset="0"/>
              </a:rPr>
              <a:t>get_build_year</a:t>
            </a:r>
            <a:r>
              <a:rPr lang="en-US" sz="1400" dirty="0">
                <a:solidFill>
                  <a:srgbClr val="D4D4D4"/>
                </a:solidFill>
                <a:latin typeface="Consolas" panose="020B0609020204030204" pitchFamily="49" charset="0"/>
              </a:rPr>
              <a:t>(</a:t>
            </a:r>
            <a:r>
              <a:rPr lang="en-US" sz="1400" dirty="0">
                <a:solidFill>
                  <a:srgbClr val="7F7F7F"/>
                </a:solidFill>
                <a:latin typeface="Consolas" panose="020B0609020204030204" pitchFamily="49" charset="0"/>
              </a:rPr>
              <a:t>self</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return</a:t>
            </a:r>
            <a:r>
              <a:rPr lang="en-US" sz="1400" dirty="0">
                <a:solidFill>
                  <a:srgbClr val="D4D4D4"/>
                </a:solidFill>
                <a:latin typeface="Consolas" panose="020B0609020204030204" pitchFamily="49" charset="0"/>
              </a:rPr>
              <a:t> </a:t>
            </a:r>
            <a:r>
              <a:rPr lang="en-US" sz="1400" dirty="0">
                <a:solidFill>
                  <a:srgbClr val="7F7F7F"/>
                </a:solidFill>
                <a:latin typeface="Consolas" panose="020B0609020204030204" pitchFamily="49" charset="0"/>
              </a:rPr>
              <a:t>self</a:t>
            </a:r>
            <a:r>
              <a:rPr lang="en-US" sz="1400" dirty="0">
                <a:solidFill>
                  <a:srgbClr val="D4D4D4"/>
                </a:solidFill>
                <a:latin typeface="Consolas" panose="020B0609020204030204" pitchFamily="49" charset="0"/>
              </a:rPr>
              <a:t>.</a:t>
            </a:r>
            <a:r>
              <a:rPr lang="en-US" sz="1400" dirty="0">
                <a:solidFill>
                  <a:srgbClr val="DADADA"/>
                </a:solidFill>
                <a:latin typeface="Consolas" panose="020B0609020204030204" pitchFamily="49" charset="0"/>
              </a:rPr>
              <a:t>__build_year</a:t>
            </a:r>
            <a:r>
              <a:rPr lang="en-US" sz="1400" dirty="0">
                <a:solidFill>
                  <a:srgbClr val="D4D4D4"/>
                </a:solidFill>
                <a:latin typeface="Consolas" panose="020B0609020204030204" pitchFamily="49" charset="0"/>
              </a:rPr>
              <a:t>    </a:t>
            </a:r>
          </a:p>
          <a:p>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def</a:t>
            </a:r>
            <a:r>
              <a:rPr lang="en-US" sz="1400" dirty="0">
                <a:solidFill>
                  <a:srgbClr val="D4D4D4"/>
                </a:solidFill>
                <a:latin typeface="Consolas" panose="020B0609020204030204" pitchFamily="49" charset="0"/>
              </a:rPr>
              <a:t> </a:t>
            </a:r>
            <a:r>
              <a:rPr lang="en-US" sz="1400" dirty="0">
                <a:solidFill>
                  <a:srgbClr val="C8C8C8"/>
                </a:solidFill>
                <a:latin typeface="Consolas" panose="020B0609020204030204" pitchFamily="49" charset="0"/>
              </a:rPr>
              <a:t>__repr__</a:t>
            </a:r>
            <a:r>
              <a:rPr lang="en-US" sz="1400" dirty="0">
                <a:solidFill>
                  <a:srgbClr val="D4D4D4"/>
                </a:solidFill>
                <a:latin typeface="Consolas" panose="020B0609020204030204" pitchFamily="49" charset="0"/>
              </a:rPr>
              <a:t>(</a:t>
            </a:r>
            <a:r>
              <a:rPr lang="en-US" sz="1400" dirty="0">
                <a:solidFill>
                  <a:srgbClr val="7F7F7F"/>
                </a:solidFill>
                <a:latin typeface="Consolas" panose="020B0609020204030204" pitchFamily="49" charset="0"/>
              </a:rPr>
              <a:t>self</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return</a:t>
            </a:r>
            <a:r>
              <a:rPr lang="en-US" sz="1400" dirty="0">
                <a:solidFill>
                  <a:srgbClr val="D4D4D4"/>
                </a:solidFill>
                <a:latin typeface="Consolas" panose="020B0609020204030204" pitchFamily="49" charset="0"/>
              </a:rPr>
              <a:t> </a:t>
            </a:r>
            <a:r>
              <a:rPr lang="en-US" sz="1400" dirty="0">
                <a:solidFill>
                  <a:srgbClr val="CE9178"/>
                </a:solidFill>
                <a:latin typeface="Consolas" panose="020B0609020204030204" pitchFamily="49" charset="0"/>
              </a:rPr>
              <a:t>"Robot('"</a:t>
            </a:r>
            <a:r>
              <a:rPr lang="en-US" sz="1400" dirty="0">
                <a:solidFill>
                  <a:srgbClr val="D4D4D4"/>
                </a:solidFill>
                <a:latin typeface="Consolas" panose="020B0609020204030204" pitchFamily="49" charset="0"/>
              </a:rPr>
              <a:t> + </a:t>
            </a:r>
            <a:r>
              <a:rPr lang="en-US" sz="1400" dirty="0">
                <a:solidFill>
                  <a:srgbClr val="7F7F7F"/>
                </a:solidFill>
                <a:latin typeface="Consolas" panose="020B0609020204030204" pitchFamily="49" charset="0"/>
              </a:rPr>
              <a:t>self</a:t>
            </a:r>
            <a:r>
              <a:rPr lang="en-US" sz="1400" dirty="0">
                <a:solidFill>
                  <a:srgbClr val="D4D4D4"/>
                </a:solidFill>
                <a:latin typeface="Consolas" panose="020B0609020204030204" pitchFamily="49" charset="0"/>
              </a:rPr>
              <a:t>.</a:t>
            </a:r>
            <a:r>
              <a:rPr lang="en-US" sz="1400" dirty="0">
                <a:solidFill>
                  <a:srgbClr val="DADADA"/>
                </a:solidFill>
                <a:latin typeface="Consolas" panose="020B0609020204030204" pitchFamily="49" charset="0"/>
              </a:rPr>
              <a:t>__name</a:t>
            </a:r>
            <a:r>
              <a:rPr lang="en-US" sz="1400" dirty="0">
                <a:solidFill>
                  <a:srgbClr val="D4D4D4"/>
                </a:solidFill>
                <a:latin typeface="Consolas" panose="020B0609020204030204" pitchFamily="49" charset="0"/>
              </a:rPr>
              <a:t> + </a:t>
            </a:r>
            <a:r>
              <a:rPr lang="en-US" sz="1400" dirty="0">
                <a:solidFill>
                  <a:srgbClr val="CE9178"/>
                </a:solidFill>
                <a:latin typeface="Consolas" panose="020B0609020204030204" pitchFamily="49" charset="0"/>
              </a:rPr>
              <a:t>"', "</a:t>
            </a:r>
            <a:r>
              <a:rPr lang="en-US" sz="1400" dirty="0">
                <a:solidFill>
                  <a:srgbClr val="D4D4D4"/>
                </a:solidFill>
                <a:latin typeface="Consolas" panose="020B0609020204030204" pitchFamily="49" charset="0"/>
              </a:rPr>
              <a:t> +  </a:t>
            </a:r>
            <a:r>
              <a:rPr lang="en-US" sz="1400" dirty="0">
                <a:solidFill>
                  <a:srgbClr val="4EC9B0"/>
                </a:solidFill>
                <a:latin typeface="Consolas" panose="020B0609020204030204" pitchFamily="49" charset="0"/>
              </a:rPr>
              <a:t>str</a:t>
            </a:r>
            <a:r>
              <a:rPr lang="en-US" sz="1400" dirty="0">
                <a:solidFill>
                  <a:srgbClr val="D4D4D4"/>
                </a:solidFill>
                <a:latin typeface="Consolas" panose="020B0609020204030204" pitchFamily="49" charset="0"/>
              </a:rPr>
              <a:t>(</a:t>
            </a:r>
            <a:r>
              <a:rPr lang="en-US" sz="1400" dirty="0">
                <a:solidFill>
                  <a:srgbClr val="7F7F7F"/>
                </a:solidFill>
                <a:latin typeface="Consolas" panose="020B0609020204030204" pitchFamily="49" charset="0"/>
              </a:rPr>
              <a:t>self</a:t>
            </a:r>
            <a:r>
              <a:rPr lang="en-US" sz="1400" dirty="0">
                <a:solidFill>
                  <a:srgbClr val="D4D4D4"/>
                </a:solidFill>
                <a:latin typeface="Consolas" panose="020B0609020204030204" pitchFamily="49" charset="0"/>
              </a:rPr>
              <a:t>.</a:t>
            </a:r>
            <a:r>
              <a:rPr lang="en-US" sz="1400" dirty="0">
                <a:solidFill>
                  <a:srgbClr val="DADADA"/>
                </a:solidFill>
                <a:latin typeface="Consolas" panose="020B0609020204030204" pitchFamily="49" charset="0"/>
              </a:rPr>
              <a:t>__build_year</a:t>
            </a:r>
            <a:r>
              <a:rPr lang="en-US" sz="1400" dirty="0">
                <a:solidFill>
                  <a:srgbClr val="D4D4D4"/>
                </a:solidFill>
                <a:latin typeface="Consolas" panose="020B0609020204030204" pitchFamily="49" charset="0"/>
              </a:rPr>
              <a:t>) +  </a:t>
            </a:r>
            <a:r>
              <a:rPr lang="en-US" sz="1400" dirty="0">
                <a:solidFill>
                  <a:srgbClr val="CE9178"/>
                </a:solidFill>
                <a:latin typeface="Consolas" panose="020B0609020204030204" pitchFamily="49" charset="0"/>
              </a:rPr>
              <a:t>")"</a:t>
            </a:r>
            <a:endParaRPr lang="en-US" sz="1400" dirty="0">
              <a:solidFill>
                <a:srgbClr val="D4D4D4"/>
              </a:solidFill>
              <a:latin typeface="Consolas" panose="020B0609020204030204" pitchFamily="49" charset="0"/>
            </a:endParaRPr>
          </a:p>
          <a:p>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def</a:t>
            </a:r>
            <a:r>
              <a:rPr lang="en-US" sz="1400" dirty="0">
                <a:solidFill>
                  <a:srgbClr val="D4D4D4"/>
                </a:solidFill>
                <a:latin typeface="Consolas" panose="020B0609020204030204" pitchFamily="49" charset="0"/>
              </a:rPr>
              <a:t> </a:t>
            </a:r>
            <a:r>
              <a:rPr lang="en-US" sz="1400" dirty="0">
                <a:solidFill>
                  <a:srgbClr val="C8C8C8"/>
                </a:solidFill>
                <a:latin typeface="Consolas" panose="020B0609020204030204" pitchFamily="49" charset="0"/>
              </a:rPr>
              <a:t>__str__</a:t>
            </a:r>
            <a:r>
              <a:rPr lang="en-US" sz="1400" dirty="0">
                <a:solidFill>
                  <a:srgbClr val="D4D4D4"/>
                </a:solidFill>
                <a:latin typeface="Consolas" panose="020B0609020204030204" pitchFamily="49" charset="0"/>
              </a:rPr>
              <a:t>(</a:t>
            </a:r>
            <a:r>
              <a:rPr lang="en-US" sz="1400" dirty="0">
                <a:solidFill>
                  <a:srgbClr val="7F7F7F"/>
                </a:solidFill>
                <a:latin typeface="Consolas" panose="020B0609020204030204" pitchFamily="49" charset="0"/>
              </a:rPr>
              <a:t>self</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return</a:t>
            </a:r>
            <a:r>
              <a:rPr lang="en-US" sz="1400" dirty="0">
                <a:solidFill>
                  <a:srgbClr val="D4D4D4"/>
                </a:solidFill>
                <a:latin typeface="Consolas" panose="020B0609020204030204" pitchFamily="49" charset="0"/>
              </a:rPr>
              <a:t> </a:t>
            </a:r>
            <a:r>
              <a:rPr lang="en-US" sz="1400" dirty="0">
                <a:solidFill>
                  <a:srgbClr val="CE9178"/>
                </a:solidFill>
                <a:latin typeface="Consolas" panose="020B0609020204030204" pitchFamily="49" charset="0"/>
              </a:rPr>
              <a:t>"Name: "</a:t>
            </a:r>
            <a:r>
              <a:rPr lang="en-US" sz="1400" dirty="0">
                <a:solidFill>
                  <a:srgbClr val="D4D4D4"/>
                </a:solidFill>
                <a:latin typeface="Consolas" panose="020B0609020204030204" pitchFamily="49" charset="0"/>
              </a:rPr>
              <a:t> + </a:t>
            </a:r>
            <a:r>
              <a:rPr lang="en-US" sz="1400" dirty="0">
                <a:solidFill>
                  <a:srgbClr val="7F7F7F"/>
                </a:solidFill>
                <a:latin typeface="Consolas" panose="020B0609020204030204" pitchFamily="49" charset="0"/>
              </a:rPr>
              <a:t>self</a:t>
            </a:r>
            <a:r>
              <a:rPr lang="en-US" sz="1400" dirty="0">
                <a:solidFill>
                  <a:srgbClr val="D4D4D4"/>
                </a:solidFill>
                <a:latin typeface="Consolas" panose="020B0609020204030204" pitchFamily="49" charset="0"/>
              </a:rPr>
              <a:t>.</a:t>
            </a:r>
            <a:r>
              <a:rPr lang="en-US" sz="1400" dirty="0">
                <a:solidFill>
                  <a:srgbClr val="DADADA"/>
                </a:solidFill>
                <a:latin typeface="Consolas" panose="020B0609020204030204" pitchFamily="49" charset="0"/>
              </a:rPr>
              <a:t>__name</a:t>
            </a:r>
            <a:r>
              <a:rPr lang="en-US" sz="1400" dirty="0">
                <a:solidFill>
                  <a:srgbClr val="D4D4D4"/>
                </a:solidFill>
                <a:latin typeface="Consolas" panose="020B0609020204030204" pitchFamily="49" charset="0"/>
              </a:rPr>
              <a:t> + </a:t>
            </a:r>
            <a:r>
              <a:rPr lang="en-US" sz="1400" dirty="0">
                <a:solidFill>
                  <a:srgbClr val="CE9178"/>
                </a:solidFill>
                <a:latin typeface="Consolas" panose="020B0609020204030204" pitchFamily="49" charset="0"/>
              </a:rPr>
              <a:t>", Build Year: "</a:t>
            </a:r>
            <a:r>
              <a:rPr lang="en-US" sz="1400" dirty="0">
                <a:solidFill>
                  <a:srgbClr val="D4D4D4"/>
                </a:solidFill>
                <a:latin typeface="Consolas" panose="020B0609020204030204" pitchFamily="49" charset="0"/>
              </a:rPr>
              <a:t> +  </a:t>
            </a:r>
            <a:r>
              <a:rPr lang="en-US" sz="1400" dirty="0">
                <a:solidFill>
                  <a:srgbClr val="4EC9B0"/>
                </a:solidFill>
                <a:latin typeface="Consolas" panose="020B0609020204030204" pitchFamily="49" charset="0"/>
              </a:rPr>
              <a:t>str</a:t>
            </a:r>
            <a:r>
              <a:rPr lang="en-US" sz="1400" dirty="0">
                <a:solidFill>
                  <a:srgbClr val="D4D4D4"/>
                </a:solidFill>
                <a:latin typeface="Consolas" panose="020B0609020204030204" pitchFamily="49" charset="0"/>
              </a:rPr>
              <a:t>(</a:t>
            </a:r>
            <a:r>
              <a:rPr lang="en-US" sz="1400" dirty="0">
                <a:solidFill>
                  <a:srgbClr val="7F7F7F"/>
                </a:solidFill>
                <a:latin typeface="Consolas" panose="020B0609020204030204" pitchFamily="49" charset="0"/>
              </a:rPr>
              <a:t>self</a:t>
            </a:r>
            <a:r>
              <a:rPr lang="en-US" sz="1400" dirty="0">
                <a:solidFill>
                  <a:srgbClr val="D4D4D4"/>
                </a:solidFill>
                <a:latin typeface="Consolas" panose="020B0609020204030204" pitchFamily="49" charset="0"/>
              </a:rPr>
              <a:t>.</a:t>
            </a:r>
            <a:r>
              <a:rPr lang="en-US" sz="1400" dirty="0">
                <a:solidFill>
                  <a:srgbClr val="DADADA"/>
                </a:solidFill>
                <a:latin typeface="Consolas" panose="020B0609020204030204" pitchFamily="49" charset="0"/>
              </a:rPr>
              <a:t>__build_year</a:t>
            </a:r>
            <a:r>
              <a:rPr lang="en-US" sz="1400" dirty="0">
                <a:solidFill>
                  <a:srgbClr val="D4D4D4"/>
                </a:solidFill>
                <a:latin typeface="Consolas" panose="020B0609020204030204" pitchFamily="49" charset="0"/>
              </a:rPr>
              <a:t>)</a:t>
            </a:r>
          </a:p>
          <a:p>
            <a:r>
              <a:rPr lang="en-US" sz="1400" dirty="0">
                <a:solidFill>
                  <a:srgbClr val="569CD6"/>
                </a:solidFill>
                <a:latin typeface="Consolas" panose="020B0609020204030204" pitchFamily="49" charset="0"/>
              </a:rPr>
              <a:t>if</a:t>
            </a:r>
            <a:r>
              <a:rPr lang="en-US" sz="1400" dirty="0">
                <a:solidFill>
                  <a:srgbClr val="D4D4D4"/>
                </a:solidFill>
                <a:latin typeface="Consolas" panose="020B0609020204030204" pitchFamily="49" charset="0"/>
              </a:rPr>
              <a:t> </a:t>
            </a:r>
            <a:r>
              <a:rPr lang="en-US" sz="1400" dirty="0">
                <a:solidFill>
                  <a:srgbClr val="C8C8C8"/>
                </a:solidFill>
                <a:latin typeface="Consolas" panose="020B0609020204030204" pitchFamily="49" charset="0"/>
              </a:rPr>
              <a:t>__name__</a:t>
            </a:r>
            <a:r>
              <a:rPr lang="en-US" sz="1400" dirty="0">
                <a:solidFill>
                  <a:srgbClr val="D4D4D4"/>
                </a:solidFill>
                <a:latin typeface="Consolas" panose="020B0609020204030204" pitchFamily="49" charset="0"/>
              </a:rPr>
              <a:t> == </a:t>
            </a:r>
            <a:r>
              <a:rPr lang="en-US" sz="1400" dirty="0">
                <a:solidFill>
                  <a:srgbClr val="CE9178"/>
                </a:solidFill>
                <a:latin typeface="Consolas" panose="020B0609020204030204" pitchFamily="49" charset="0"/>
              </a:rPr>
              <a:t>"__main__"</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r>
              <a:rPr lang="en-US" sz="1400" dirty="0">
                <a:solidFill>
                  <a:srgbClr val="C8C8C8"/>
                </a:solidFill>
                <a:latin typeface="Consolas" panose="020B0609020204030204" pitchFamily="49" charset="0"/>
              </a:rPr>
              <a:t>x</a:t>
            </a:r>
            <a:r>
              <a:rPr lang="en-US" sz="1400" dirty="0">
                <a:solidFill>
                  <a:srgbClr val="D4D4D4"/>
                </a:solidFill>
                <a:latin typeface="Consolas" panose="020B0609020204030204" pitchFamily="49" charset="0"/>
              </a:rPr>
              <a:t> = </a:t>
            </a:r>
            <a:r>
              <a:rPr lang="en-US" sz="1400" dirty="0">
                <a:solidFill>
                  <a:srgbClr val="4EC9B0"/>
                </a:solidFill>
                <a:latin typeface="Consolas" panose="020B0609020204030204" pitchFamily="49" charset="0"/>
              </a:rPr>
              <a:t>Robot</a:t>
            </a:r>
            <a:r>
              <a:rPr lang="en-US" sz="1400" dirty="0">
                <a:solidFill>
                  <a:srgbClr val="D4D4D4"/>
                </a:solidFill>
                <a:latin typeface="Consolas" panose="020B0609020204030204" pitchFamily="49" charset="0"/>
              </a:rPr>
              <a:t>(</a:t>
            </a:r>
            <a:r>
              <a:rPr lang="en-US" sz="1400" dirty="0">
                <a:solidFill>
                  <a:srgbClr val="CE9178"/>
                </a:solidFill>
                <a:latin typeface="Consolas" panose="020B0609020204030204" pitchFamily="49" charset="0"/>
              </a:rPr>
              <a:t>"Marvin"</a:t>
            </a:r>
            <a:r>
              <a:rPr lang="en-US" sz="1400" dirty="0">
                <a:solidFill>
                  <a:srgbClr val="D4D4D4"/>
                </a:solidFill>
                <a:latin typeface="Consolas" panose="020B0609020204030204" pitchFamily="49" charset="0"/>
              </a:rPr>
              <a:t>, </a:t>
            </a:r>
            <a:r>
              <a:rPr lang="en-US" sz="1400" dirty="0">
                <a:solidFill>
                  <a:srgbClr val="B5CEA8"/>
                </a:solidFill>
                <a:latin typeface="Consolas" panose="020B0609020204030204" pitchFamily="49" charset="0"/>
              </a:rPr>
              <a:t>1979</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r>
              <a:rPr lang="en-US" sz="1400" dirty="0">
                <a:solidFill>
                  <a:srgbClr val="C8C8C8"/>
                </a:solidFill>
                <a:latin typeface="Consolas" panose="020B0609020204030204" pitchFamily="49" charset="0"/>
              </a:rPr>
              <a:t>y</a:t>
            </a:r>
            <a:r>
              <a:rPr lang="en-US" sz="1400" dirty="0">
                <a:solidFill>
                  <a:srgbClr val="D4D4D4"/>
                </a:solidFill>
                <a:latin typeface="Consolas" panose="020B0609020204030204" pitchFamily="49" charset="0"/>
              </a:rPr>
              <a:t> = </a:t>
            </a:r>
            <a:r>
              <a:rPr lang="en-US" sz="1400" dirty="0">
                <a:solidFill>
                  <a:srgbClr val="4EC9B0"/>
                </a:solidFill>
                <a:latin typeface="Consolas" panose="020B0609020204030204" pitchFamily="49" charset="0"/>
              </a:rPr>
              <a:t>Robot</a:t>
            </a:r>
            <a:r>
              <a:rPr lang="en-US" sz="1400" dirty="0">
                <a:solidFill>
                  <a:srgbClr val="D4D4D4"/>
                </a:solidFill>
                <a:latin typeface="Consolas" panose="020B0609020204030204" pitchFamily="49" charset="0"/>
              </a:rPr>
              <a:t>(</a:t>
            </a:r>
            <a:r>
              <a:rPr lang="en-US" sz="1400" dirty="0">
                <a:solidFill>
                  <a:srgbClr val="CE9178"/>
                </a:solidFill>
                <a:latin typeface="Consolas" panose="020B0609020204030204" pitchFamily="49" charset="0"/>
              </a:rPr>
              <a:t>"Caliban"</a:t>
            </a:r>
            <a:r>
              <a:rPr lang="en-US" sz="1400" dirty="0">
                <a:solidFill>
                  <a:srgbClr val="D4D4D4"/>
                </a:solidFill>
                <a:latin typeface="Consolas" panose="020B0609020204030204" pitchFamily="49" charset="0"/>
              </a:rPr>
              <a:t>, </a:t>
            </a:r>
            <a:r>
              <a:rPr lang="en-US" sz="1400" dirty="0">
                <a:solidFill>
                  <a:srgbClr val="B5CEA8"/>
                </a:solidFill>
                <a:latin typeface="Consolas" panose="020B0609020204030204" pitchFamily="49" charset="0"/>
              </a:rPr>
              <a:t>1943</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for</a:t>
            </a:r>
            <a:r>
              <a:rPr lang="en-US" sz="1400" dirty="0">
                <a:solidFill>
                  <a:srgbClr val="D4D4D4"/>
                </a:solidFill>
                <a:latin typeface="Consolas" panose="020B0609020204030204" pitchFamily="49" charset="0"/>
              </a:rPr>
              <a:t> </a:t>
            </a:r>
            <a:r>
              <a:rPr lang="en-US" sz="1400" dirty="0">
                <a:solidFill>
                  <a:srgbClr val="C8C8C8"/>
                </a:solidFill>
                <a:latin typeface="Consolas" panose="020B0609020204030204" pitchFamily="49" charset="0"/>
              </a:rPr>
              <a:t>rob</a:t>
            </a:r>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in</a:t>
            </a:r>
            <a:r>
              <a:rPr lang="en-US" sz="1400" dirty="0">
                <a:solidFill>
                  <a:srgbClr val="D4D4D4"/>
                </a:solidFill>
                <a:latin typeface="Consolas" panose="020B0609020204030204" pitchFamily="49" charset="0"/>
              </a:rPr>
              <a:t> [</a:t>
            </a:r>
            <a:r>
              <a:rPr lang="en-US" sz="1400" dirty="0">
                <a:solidFill>
                  <a:srgbClr val="C8C8C8"/>
                </a:solidFill>
                <a:latin typeface="Consolas" panose="020B0609020204030204" pitchFamily="49" charset="0"/>
              </a:rPr>
              <a:t>x</a:t>
            </a:r>
            <a:r>
              <a:rPr lang="en-US" sz="1400" dirty="0">
                <a:solidFill>
                  <a:srgbClr val="D4D4D4"/>
                </a:solidFill>
                <a:latin typeface="Consolas" panose="020B0609020204030204" pitchFamily="49" charset="0"/>
              </a:rPr>
              <a:t>, </a:t>
            </a:r>
            <a:r>
              <a:rPr lang="en-US" sz="1400" dirty="0">
                <a:solidFill>
                  <a:srgbClr val="C8C8C8"/>
                </a:solidFill>
                <a:latin typeface="Consolas" panose="020B0609020204030204" pitchFamily="49" charset="0"/>
              </a:rPr>
              <a:t>y</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r>
              <a:rPr lang="en-US" sz="1400" dirty="0">
                <a:solidFill>
                  <a:srgbClr val="C8C8C8"/>
                </a:solidFill>
                <a:latin typeface="Consolas" panose="020B0609020204030204" pitchFamily="49" charset="0"/>
              </a:rPr>
              <a:t>rob</a:t>
            </a:r>
            <a:r>
              <a:rPr lang="en-US" sz="1400" dirty="0">
                <a:solidFill>
                  <a:srgbClr val="D4D4D4"/>
                </a:solidFill>
                <a:latin typeface="Consolas" panose="020B0609020204030204" pitchFamily="49" charset="0"/>
              </a:rPr>
              <a:t>.</a:t>
            </a:r>
            <a:r>
              <a:rPr lang="en-US" sz="1400" dirty="0">
                <a:solidFill>
                  <a:srgbClr val="C8C8C8"/>
                </a:solidFill>
                <a:latin typeface="Consolas" panose="020B0609020204030204" pitchFamily="49" charset="0"/>
              </a:rPr>
              <a:t>say_hi</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if</a:t>
            </a:r>
            <a:r>
              <a:rPr lang="en-US" sz="1400" dirty="0">
                <a:solidFill>
                  <a:srgbClr val="D4D4D4"/>
                </a:solidFill>
                <a:latin typeface="Consolas" panose="020B0609020204030204" pitchFamily="49" charset="0"/>
              </a:rPr>
              <a:t> </a:t>
            </a:r>
            <a:r>
              <a:rPr lang="en-US" sz="1400" dirty="0">
                <a:solidFill>
                  <a:srgbClr val="C8C8C8"/>
                </a:solidFill>
                <a:latin typeface="Consolas" panose="020B0609020204030204" pitchFamily="49" charset="0"/>
              </a:rPr>
              <a:t>rob</a:t>
            </a:r>
            <a:r>
              <a:rPr lang="en-US" sz="1400" dirty="0">
                <a:solidFill>
                  <a:srgbClr val="D4D4D4"/>
                </a:solidFill>
                <a:latin typeface="Consolas" panose="020B0609020204030204" pitchFamily="49" charset="0"/>
              </a:rPr>
              <a:t>.</a:t>
            </a:r>
            <a:r>
              <a:rPr lang="en-US" sz="1400" dirty="0">
                <a:solidFill>
                  <a:srgbClr val="C8C8C8"/>
                </a:solidFill>
                <a:latin typeface="Consolas" panose="020B0609020204030204" pitchFamily="49" charset="0"/>
              </a:rPr>
              <a:t>get_name</a:t>
            </a:r>
            <a:r>
              <a:rPr lang="en-US" sz="1400" dirty="0">
                <a:solidFill>
                  <a:srgbClr val="D4D4D4"/>
                </a:solidFill>
                <a:latin typeface="Consolas" panose="020B0609020204030204" pitchFamily="49" charset="0"/>
              </a:rPr>
              <a:t>() == </a:t>
            </a:r>
            <a:r>
              <a:rPr lang="en-US" sz="1400" dirty="0">
                <a:solidFill>
                  <a:srgbClr val="CE9178"/>
                </a:solidFill>
                <a:latin typeface="Consolas" panose="020B0609020204030204" pitchFamily="49" charset="0"/>
              </a:rPr>
              <a:t>"Caliban"</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r>
              <a:rPr lang="en-US" sz="1400" dirty="0">
                <a:solidFill>
                  <a:srgbClr val="C8C8C8"/>
                </a:solidFill>
                <a:latin typeface="Consolas" panose="020B0609020204030204" pitchFamily="49" charset="0"/>
              </a:rPr>
              <a:t>rob</a:t>
            </a:r>
            <a:r>
              <a:rPr lang="en-US" sz="1400" dirty="0">
                <a:solidFill>
                  <a:srgbClr val="D4D4D4"/>
                </a:solidFill>
                <a:latin typeface="Consolas" panose="020B0609020204030204" pitchFamily="49" charset="0"/>
              </a:rPr>
              <a:t>.</a:t>
            </a:r>
            <a:r>
              <a:rPr lang="en-US" sz="1400" dirty="0">
                <a:solidFill>
                  <a:srgbClr val="C8C8C8"/>
                </a:solidFill>
                <a:latin typeface="Consolas" panose="020B0609020204030204" pitchFamily="49" charset="0"/>
              </a:rPr>
              <a:t>set_build_year</a:t>
            </a:r>
            <a:r>
              <a:rPr lang="en-US" sz="1400" dirty="0">
                <a:solidFill>
                  <a:srgbClr val="D4D4D4"/>
                </a:solidFill>
                <a:latin typeface="Consolas" panose="020B0609020204030204" pitchFamily="49" charset="0"/>
              </a:rPr>
              <a:t>(</a:t>
            </a:r>
            <a:r>
              <a:rPr lang="en-US" sz="1400" dirty="0">
                <a:solidFill>
                  <a:srgbClr val="B5CEA8"/>
                </a:solidFill>
                <a:latin typeface="Consolas" panose="020B0609020204030204" pitchFamily="49" charset="0"/>
              </a:rPr>
              <a:t>1993</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r>
              <a:rPr lang="en-US" sz="1400" dirty="0">
                <a:solidFill>
                  <a:srgbClr val="C8C8C8"/>
                </a:solidFill>
                <a:latin typeface="Consolas" panose="020B0609020204030204" pitchFamily="49" charset="0"/>
              </a:rPr>
              <a:t>print</a:t>
            </a:r>
            <a:r>
              <a:rPr lang="en-US" sz="1400" dirty="0">
                <a:solidFill>
                  <a:srgbClr val="D4D4D4"/>
                </a:solidFill>
                <a:latin typeface="Consolas" panose="020B0609020204030204" pitchFamily="49" charset="0"/>
              </a:rPr>
              <a:t>(</a:t>
            </a:r>
            <a:r>
              <a:rPr lang="en-US" sz="1400" dirty="0">
                <a:solidFill>
                  <a:srgbClr val="CE9178"/>
                </a:solidFill>
                <a:latin typeface="Consolas" panose="020B0609020204030204" pitchFamily="49" charset="0"/>
              </a:rPr>
              <a:t>"I was built in the year "</a:t>
            </a:r>
            <a:r>
              <a:rPr lang="en-US" sz="1400" dirty="0">
                <a:solidFill>
                  <a:srgbClr val="D4D4D4"/>
                </a:solidFill>
                <a:latin typeface="Consolas" panose="020B0609020204030204" pitchFamily="49" charset="0"/>
              </a:rPr>
              <a:t> + </a:t>
            </a:r>
            <a:r>
              <a:rPr lang="en-US" sz="1400" dirty="0">
                <a:solidFill>
                  <a:srgbClr val="4EC9B0"/>
                </a:solidFill>
                <a:latin typeface="Consolas" panose="020B0609020204030204" pitchFamily="49" charset="0"/>
              </a:rPr>
              <a:t>str</a:t>
            </a:r>
            <a:r>
              <a:rPr lang="en-US" sz="1400" dirty="0">
                <a:solidFill>
                  <a:srgbClr val="D4D4D4"/>
                </a:solidFill>
                <a:latin typeface="Consolas" panose="020B0609020204030204" pitchFamily="49" charset="0"/>
              </a:rPr>
              <a:t>(</a:t>
            </a:r>
            <a:r>
              <a:rPr lang="en-US" sz="1400" dirty="0">
                <a:solidFill>
                  <a:srgbClr val="C8C8C8"/>
                </a:solidFill>
                <a:latin typeface="Consolas" panose="020B0609020204030204" pitchFamily="49" charset="0"/>
              </a:rPr>
              <a:t>rob</a:t>
            </a:r>
            <a:r>
              <a:rPr lang="en-US" sz="1400" dirty="0">
                <a:solidFill>
                  <a:srgbClr val="D4D4D4"/>
                </a:solidFill>
                <a:latin typeface="Consolas" panose="020B0609020204030204" pitchFamily="49" charset="0"/>
              </a:rPr>
              <a:t>.</a:t>
            </a:r>
            <a:r>
              <a:rPr lang="en-US" sz="1400" dirty="0">
                <a:solidFill>
                  <a:srgbClr val="C8C8C8"/>
                </a:solidFill>
                <a:latin typeface="Consolas" panose="020B0609020204030204" pitchFamily="49" charset="0"/>
              </a:rPr>
              <a:t>get_build_year</a:t>
            </a:r>
            <a:r>
              <a:rPr lang="en-US" sz="1400" dirty="0">
                <a:solidFill>
                  <a:srgbClr val="D4D4D4"/>
                </a:solidFill>
                <a:latin typeface="Consolas" panose="020B0609020204030204" pitchFamily="49" charset="0"/>
              </a:rPr>
              <a:t>()) + </a:t>
            </a:r>
            <a:r>
              <a:rPr lang="en-US" sz="1400" dirty="0">
                <a:solidFill>
                  <a:srgbClr val="CE9178"/>
                </a:solidFill>
                <a:latin typeface="Consolas" panose="020B0609020204030204" pitchFamily="49" charset="0"/>
              </a:rPr>
              <a:t>"!"</a:t>
            </a:r>
            <a:r>
              <a:rPr lang="en-US" sz="1400" dirty="0">
                <a:solidFill>
                  <a:srgbClr val="D4D4D4"/>
                </a:solidFill>
                <a:latin typeface="Consolas" panose="020B0609020204030204" pitchFamily="49" charset="0"/>
              </a:rPr>
              <a:t>)</a:t>
            </a:r>
            <a:endParaRPr lang="en-US" sz="1400" b="0" dirty="0">
              <a:solidFill>
                <a:srgbClr val="D4D4D4"/>
              </a:solidFill>
              <a:effectLst/>
              <a:latin typeface="Consolas" panose="020B0609020204030204" pitchFamily="49" charset="0"/>
            </a:endParaRPr>
          </a:p>
        </p:txBody>
      </p:sp>
      <p:pic>
        <p:nvPicPr>
          <p:cNvPr id="3" name="Picture 2"/>
          <p:cNvPicPr>
            <a:picLocks noChangeAspect="1"/>
          </p:cNvPicPr>
          <p:nvPr/>
        </p:nvPicPr>
        <p:blipFill>
          <a:blip r:embed="rId2"/>
          <a:stretch>
            <a:fillRect/>
          </a:stretch>
        </p:blipFill>
        <p:spPr>
          <a:xfrm>
            <a:off x="7228846" y="597782"/>
            <a:ext cx="4505954" cy="1838582"/>
          </a:xfrm>
          <a:prstGeom prst="rect">
            <a:avLst/>
          </a:prstGeom>
        </p:spPr>
      </p:pic>
    </p:spTree>
    <p:extLst>
      <p:ext uri="{BB962C8B-B14F-4D97-AF65-F5344CB8AC3E}">
        <p14:creationId xmlns:p14="http://schemas.microsoft.com/office/powerpoint/2010/main" val="268628114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4908" y="825950"/>
            <a:ext cx="8395855" cy="830997"/>
          </a:xfrm>
          <a:prstGeom prst="rect">
            <a:avLst/>
          </a:prstGeom>
        </p:spPr>
        <p:txBody>
          <a:bodyPr wrap="square">
            <a:spAutoFit/>
          </a:bodyPr>
          <a:lstStyle/>
          <a:p>
            <a:r>
              <a:rPr lang="en-US" sz="2400" dirty="0">
                <a:solidFill>
                  <a:srgbClr val="000000"/>
                </a:solidFill>
                <a:latin typeface="+mj-lt"/>
              </a:rPr>
              <a:t>Every private attribute of our class has a getter and a setter</a:t>
            </a:r>
            <a:endParaRPr lang="en-US" sz="2400" dirty="0">
              <a:latin typeface="+mj-lt"/>
            </a:endParaRPr>
          </a:p>
        </p:txBody>
      </p:sp>
      <p:sp>
        <p:nvSpPr>
          <p:cNvPr id="4" name="Rectangle 3"/>
          <p:cNvSpPr/>
          <p:nvPr/>
        </p:nvSpPr>
        <p:spPr>
          <a:xfrm>
            <a:off x="5458690" y="1828799"/>
            <a:ext cx="6844146" cy="4524315"/>
          </a:xfrm>
          <a:prstGeom prst="rect">
            <a:avLst/>
          </a:prstGeom>
        </p:spPr>
        <p:txBody>
          <a:bodyPr wrap="square">
            <a:spAutoFit/>
          </a:bodyPr>
          <a:lstStyle/>
          <a:p>
            <a:r>
              <a:rPr lang="en-US" sz="2400" dirty="0">
                <a:latin typeface="Consolas" panose="020B0609020204030204" pitchFamily="49" charset="0"/>
              </a:rPr>
              <a:t>class A():</a:t>
            </a:r>
          </a:p>
          <a:p>
            <a:r>
              <a:rPr lang="en-US" sz="2400" dirty="0">
                <a:latin typeface="Consolas" panose="020B0609020204030204" pitchFamily="49" charset="0"/>
              </a:rPr>
              <a:t>    def __init__(self, x, y):</a:t>
            </a:r>
          </a:p>
          <a:p>
            <a:r>
              <a:rPr lang="en-US" sz="2400" dirty="0">
                <a:latin typeface="Consolas" panose="020B0609020204030204" pitchFamily="49" charset="0"/>
              </a:rPr>
              <a:t>        self.__x = x</a:t>
            </a:r>
          </a:p>
          <a:p>
            <a:r>
              <a:rPr lang="en-US" sz="2400" dirty="0">
                <a:latin typeface="Consolas" panose="020B0609020204030204" pitchFamily="49" charset="0"/>
              </a:rPr>
              <a:t>        self.__y = y</a:t>
            </a:r>
          </a:p>
          <a:p>
            <a:r>
              <a:rPr lang="en-US" sz="2400" dirty="0">
                <a:latin typeface="Consolas" panose="020B0609020204030204" pitchFamily="49" charset="0"/>
              </a:rPr>
              <a:t>    def GetX(self):</a:t>
            </a:r>
          </a:p>
          <a:p>
            <a:r>
              <a:rPr lang="en-US" sz="2400" dirty="0">
                <a:latin typeface="Consolas" panose="020B0609020204030204" pitchFamily="49" charset="0"/>
              </a:rPr>
              <a:t>        return self.__x</a:t>
            </a:r>
          </a:p>
          <a:p>
            <a:r>
              <a:rPr lang="en-US" sz="2400" dirty="0">
                <a:latin typeface="Consolas" panose="020B0609020204030204" pitchFamily="49" charset="0"/>
              </a:rPr>
              <a:t>    def GetY(self):</a:t>
            </a:r>
          </a:p>
          <a:p>
            <a:r>
              <a:rPr lang="en-US" sz="2400" dirty="0">
                <a:latin typeface="Consolas" panose="020B0609020204030204" pitchFamily="49" charset="0"/>
              </a:rPr>
              <a:t>        return self.__y</a:t>
            </a:r>
          </a:p>
          <a:p>
            <a:r>
              <a:rPr lang="en-US" sz="2400" dirty="0">
                <a:latin typeface="Consolas" panose="020B0609020204030204" pitchFamily="49" charset="0"/>
              </a:rPr>
              <a:t>    def SetX(self, x):</a:t>
            </a:r>
          </a:p>
          <a:p>
            <a:r>
              <a:rPr lang="en-US" sz="2400" dirty="0">
                <a:latin typeface="Consolas" panose="020B0609020204030204" pitchFamily="49" charset="0"/>
              </a:rPr>
              <a:t>        self.__x = x</a:t>
            </a:r>
          </a:p>
          <a:p>
            <a:r>
              <a:rPr lang="en-US" sz="2400" dirty="0">
                <a:latin typeface="Consolas" panose="020B0609020204030204" pitchFamily="49" charset="0"/>
              </a:rPr>
              <a:t>    def SetY(self, y):</a:t>
            </a:r>
          </a:p>
          <a:p>
            <a:r>
              <a:rPr lang="en-US" sz="2400" dirty="0">
                <a:latin typeface="Consolas" panose="020B0609020204030204" pitchFamily="49" charset="0"/>
              </a:rPr>
              <a:t>        self.__y = y</a:t>
            </a:r>
            <a:endParaRPr lang="en-US" sz="2400" b="0" dirty="0">
              <a:effectLst/>
              <a:latin typeface="Consolas" panose="020B0609020204030204" pitchFamily="49" charset="0"/>
            </a:endParaRPr>
          </a:p>
        </p:txBody>
      </p:sp>
    </p:spTree>
    <p:extLst>
      <p:ext uri="{BB962C8B-B14F-4D97-AF65-F5344CB8AC3E}">
        <p14:creationId xmlns:p14="http://schemas.microsoft.com/office/powerpoint/2010/main" val="186876600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73927" y="715115"/>
            <a:ext cx="8395855" cy="461665"/>
          </a:xfrm>
          <a:prstGeom prst="rect">
            <a:avLst/>
          </a:prstGeom>
        </p:spPr>
        <p:txBody>
          <a:bodyPr wrap="square">
            <a:spAutoFit/>
          </a:bodyPr>
          <a:lstStyle/>
          <a:p>
            <a:pPr algn="r" rtl="1"/>
            <a:r>
              <a:rPr lang="fa-IR" sz="2400" dirty="0" smtClean="0">
                <a:solidFill>
                  <a:srgbClr val="000000"/>
                </a:solidFill>
                <a:latin typeface="arial" panose="020B0604020202020204" pitchFamily="34" charset="0"/>
              </a:rPr>
              <a:t>این روش خوبی نیست!</a:t>
            </a:r>
            <a:endParaRPr lang="en-US" sz="2400" dirty="0"/>
          </a:p>
        </p:txBody>
      </p:sp>
      <p:sp>
        <p:nvSpPr>
          <p:cNvPr id="4" name="Rectangle 3"/>
          <p:cNvSpPr/>
          <p:nvPr/>
        </p:nvSpPr>
        <p:spPr>
          <a:xfrm>
            <a:off x="6677890" y="1814945"/>
            <a:ext cx="6844146" cy="4524315"/>
          </a:xfrm>
          <a:prstGeom prst="rect">
            <a:avLst/>
          </a:prstGeom>
        </p:spPr>
        <p:txBody>
          <a:bodyPr wrap="square">
            <a:spAutoFit/>
          </a:bodyPr>
          <a:lstStyle/>
          <a:p>
            <a:r>
              <a:rPr lang="en-US" sz="2400" dirty="0">
                <a:latin typeface="Consolas" panose="020B0609020204030204" pitchFamily="49" charset="0"/>
              </a:rPr>
              <a:t>class A():</a:t>
            </a:r>
          </a:p>
          <a:p>
            <a:r>
              <a:rPr lang="en-US" sz="2400" dirty="0">
                <a:latin typeface="Consolas" panose="020B0609020204030204" pitchFamily="49" charset="0"/>
              </a:rPr>
              <a:t>    def __init__(self, x, y):</a:t>
            </a:r>
          </a:p>
          <a:p>
            <a:r>
              <a:rPr lang="en-US" sz="2400" dirty="0">
                <a:latin typeface="Consolas" panose="020B0609020204030204" pitchFamily="49" charset="0"/>
              </a:rPr>
              <a:t>        self.__x = x</a:t>
            </a:r>
          </a:p>
          <a:p>
            <a:r>
              <a:rPr lang="en-US" sz="2400" dirty="0">
                <a:latin typeface="Consolas" panose="020B0609020204030204" pitchFamily="49" charset="0"/>
              </a:rPr>
              <a:t>        self.__y = y</a:t>
            </a:r>
          </a:p>
          <a:p>
            <a:r>
              <a:rPr lang="en-US" sz="2400" dirty="0">
                <a:latin typeface="Consolas" panose="020B0609020204030204" pitchFamily="49" charset="0"/>
              </a:rPr>
              <a:t>    def GetX(self):</a:t>
            </a:r>
          </a:p>
          <a:p>
            <a:r>
              <a:rPr lang="en-US" sz="2400" dirty="0">
                <a:latin typeface="Consolas" panose="020B0609020204030204" pitchFamily="49" charset="0"/>
              </a:rPr>
              <a:t>        return self.__x</a:t>
            </a:r>
          </a:p>
          <a:p>
            <a:r>
              <a:rPr lang="en-US" sz="2400" dirty="0">
                <a:latin typeface="Consolas" panose="020B0609020204030204" pitchFamily="49" charset="0"/>
              </a:rPr>
              <a:t>    def GetY(self):</a:t>
            </a:r>
          </a:p>
          <a:p>
            <a:r>
              <a:rPr lang="en-US" sz="2400" dirty="0">
                <a:latin typeface="Consolas" panose="020B0609020204030204" pitchFamily="49" charset="0"/>
              </a:rPr>
              <a:t>        return self.__y</a:t>
            </a:r>
          </a:p>
          <a:p>
            <a:r>
              <a:rPr lang="en-US" sz="2400" dirty="0">
                <a:latin typeface="Consolas" panose="020B0609020204030204" pitchFamily="49" charset="0"/>
              </a:rPr>
              <a:t>    def SetX(self, x):</a:t>
            </a:r>
          </a:p>
          <a:p>
            <a:r>
              <a:rPr lang="en-US" sz="2400" dirty="0">
                <a:latin typeface="Consolas" panose="020B0609020204030204" pitchFamily="49" charset="0"/>
              </a:rPr>
              <a:t>        self.__x = x</a:t>
            </a:r>
          </a:p>
          <a:p>
            <a:r>
              <a:rPr lang="en-US" sz="2400" dirty="0">
                <a:latin typeface="Consolas" panose="020B0609020204030204" pitchFamily="49" charset="0"/>
              </a:rPr>
              <a:t>    def SetY(self, y):</a:t>
            </a:r>
          </a:p>
          <a:p>
            <a:r>
              <a:rPr lang="en-US" sz="2400" dirty="0">
                <a:latin typeface="Consolas" panose="020B0609020204030204" pitchFamily="49" charset="0"/>
              </a:rPr>
              <a:t>        self.__y = y</a:t>
            </a:r>
            <a:endParaRPr lang="en-US" sz="2400" b="0" dirty="0">
              <a:effectLst/>
              <a:latin typeface="Consolas" panose="020B0609020204030204" pitchFamily="49" charset="0"/>
            </a:endParaRPr>
          </a:p>
        </p:txBody>
      </p:sp>
      <p:sp>
        <p:nvSpPr>
          <p:cNvPr id="5" name="Rectangle 4"/>
          <p:cNvSpPr/>
          <p:nvPr/>
        </p:nvSpPr>
        <p:spPr>
          <a:xfrm>
            <a:off x="-1883785" y="2347353"/>
            <a:ext cx="8395855" cy="461665"/>
          </a:xfrm>
          <a:prstGeom prst="rect">
            <a:avLst/>
          </a:prstGeom>
        </p:spPr>
        <p:txBody>
          <a:bodyPr wrap="square">
            <a:spAutoFit/>
          </a:bodyPr>
          <a:lstStyle/>
          <a:p>
            <a:pPr algn="r" rtl="1"/>
            <a:r>
              <a:rPr lang="fa-IR" sz="2400" dirty="0" smtClean="0">
                <a:solidFill>
                  <a:srgbClr val="000000"/>
                </a:solidFill>
                <a:latin typeface="arial" panose="020B0604020202020204" pitchFamily="34" charset="0"/>
              </a:rPr>
              <a:t>هر ویژگی خصوصی نیازمند دسترسی از خارج ندارد.</a:t>
            </a:r>
            <a:endParaRPr lang="en-US" sz="2400" dirty="0"/>
          </a:p>
        </p:txBody>
      </p:sp>
      <p:sp>
        <p:nvSpPr>
          <p:cNvPr id="6" name="Rectangle 5"/>
          <p:cNvSpPr/>
          <p:nvPr/>
        </p:nvSpPr>
        <p:spPr>
          <a:xfrm>
            <a:off x="-1883785" y="3012371"/>
            <a:ext cx="8395855" cy="461665"/>
          </a:xfrm>
          <a:prstGeom prst="rect">
            <a:avLst/>
          </a:prstGeom>
        </p:spPr>
        <p:txBody>
          <a:bodyPr wrap="square">
            <a:spAutoFit/>
          </a:bodyPr>
          <a:lstStyle/>
          <a:p>
            <a:pPr algn="r"/>
            <a:r>
              <a:rPr lang="fa-IR" sz="2400" dirty="0" smtClean="0">
                <a:solidFill>
                  <a:srgbClr val="000000"/>
                </a:solidFill>
                <a:latin typeface="arial" panose="020B0604020202020204" pitchFamily="34" charset="0"/>
              </a:rPr>
              <a:t>با این روش کد غیرپایتونی ایجاد خواهیم کرد</a:t>
            </a:r>
            <a:endParaRPr lang="en-US" sz="2400" dirty="0"/>
          </a:p>
        </p:txBody>
      </p:sp>
    </p:spTree>
    <p:extLst>
      <p:ext uri="{BB962C8B-B14F-4D97-AF65-F5344CB8AC3E}">
        <p14:creationId xmlns:p14="http://schemas.microsoft.com/office/powerpoint/2010/main" val="128453491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44318" y="2565460"/>
            <a:ext cx="2653290" cy="584775"/>
          </a:xfrm>
          <a:prstGeom prst="rect">
            <a:avLst/>
          </a:prstGeom>
        </p:spPr>
        <p:txBody>
          <a:bodyPr wrap="none">
            <a:spAutoFit/>
          </a:bodyPr>
          <a:lstStyle/>
          <a:p>
            <a:r>
              <a:rPr lang="en-US" sz="3200" b="1" dirty="0">
                <a:latin typeface="+mj-lt"/>
              </a:rPr>
              <a:t>Destructor</a:t>
            </a:r>
            <a:endParaRPr lang="en-US" sz="3200" b="1" i="0" dirty="0">
              <a:effectLst/>
              <a:latin typeface="+mj-lt"/>
            </a:endParaRPr>
          </a:p>
        </p:txBody>
      </p:sp>
      <p:sp>
        <p:nvSpPr>
          <p:cNvPr id="3" name="Rectangle 2"/>
          <p:cNvSpPr/>
          <p:nvPr/>
        </p:nvSpPr>
        <p:spPr>
          <a:xfrm>
            <a:off x="5014611" y="3150235"/>
            <a:ext cx="1912703" cy="584775"/>
          </a:xfrm>
          <a:prstGeom prst="rect">
            <a:avLst/>
          </a:prstGeom>
        </p:spPr>
        <p:txBody>
          <a:bodyPr wrap="none">
            <a:spAutoFit/>
          </a:bodyPr>
          <a:lstStyle/>
          <a:p>
            <a:r>
              <a:rPr lang="en-US" sz="3200" dirty="0">
                <a:solidFill>
                  <a:schemeClr val="accent2"/>
                </a:solidFill>
                <a:latin typeface="+mj-lt"/>
              </a:rPr>
              <a:t>__del__</a:t>
            </a:r>
          </a:p>
        </p:txBody>
      </p:sp>
    </p:spTree>
    <p:extLst>
      <p:ext uri="{BB962C8B-B14F-4D97-AF65-F5344CB8AC3E}">
        <p14:creationId xmlns:p14="http://schemas.microsoft.com/office/powerpoint/2010/main" val="282609081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10174" y="2122116"/>
            <a:ext cx="9687267" cy="584775"/>
          </a:xfrm>
          <a:prstGeom prst="rect">
            <a:avLst/>
          </a:prstGeom>
        </p:spPr>
        <p:txBody>
          <a:bodyPr wrap="none">
            <a:spAutoFit/>
          </a:bodyPr>
          <a:lstStyle/>
          <a:p>
            <a:r>
              <a:rPr lang="fa-IR" sz="3200" dirty="0" smtClean="0">
                <a:latin typeface="+mj-lt"/>
              </a:rPr>
              <a:t>این متد موقعی که نمونه در شرف نابودی است فراخوانی می‌شود</a:t>
            </a:r>
            <a:endParaRPr lang="en-US" sz="3200" i="0" dirty="0">
              <a:effectLst/>
              <a:latin typeface="+mj-lt"/>
            </a:endParaRPr>
          </a:p>
        </p:txBody>
      </p:sp>
      <p:sp>
        <p:nvSpPr>
          <p:cNvPr id="3" name="Rectangle 2"/>
          <p:cNvSpPr/>
          <p:nvPr/>
        </p:nvSpPr>
        <p:spPr>
          <a:xfrm>
            <a:off x="5222430" y="2831581"/>
            <a:ext cx="1912703" cy="584775"/>
          </a:xfrm>
          <a:prstGeom prst="rect">
            <a:avLst/>
          </a:prstGeom>
        </p:spPr>
        <p:txBody>
          <a:bodyPr wrap="none">
            <a:spAutoFit/>
          </a:bodyPr>
          <a:lstStyle/>
          <a:p>
            <a:r>
              <a:rPr lang="en-US" sz="3200" dirty="0">
                <a:solidFill>
                  <a:srgbClr val="000000"/>
                </a:solidFill>
                <a:latin typeface="+mj-lt"/>
              </a:rPr>
              <a:t>__del__</a:t>
            </a:r>
            <a:endParaRPr lang="en-US" sz="3200" dirty="0">
              <a:latin typeface="+mj-lt"/>
            </a:endParaRPr>
          </a:p>
        </p:txBody>
      </p:sp>
    </p:spTree>
    <p:extLst>
      <p:ext uri="{BB962C8B-B14F-4D97-AF65-F5344CB8AC3E}">
        <p14:creationId xmlns:p14="http://schemas.microsoft.com/office/powerpoint/2010/main" val="338555542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p:cNvSpPr/>
          <p:nvPr/>
        </p:nvSpPr>
        <p:spPr>
          <a:xfrm>
            <a:off x="401781" y="1263732"/>
            <a:ext cx="6096000" cy="3970318"/>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a:spAutoFit/>
          </a:bodyPr>
          <a:lstStyle/>
          <a:p>
            <a:r>
              <a:rPr lang="en-US" dirty="0">
                <a:solidFill>
                  <a:srgbClr val="569CD6"/>
                </a:solidFill>
                <a:latin typeface="Consolas" panose="020B0609020204030204" pitchFamily="49" charset="0"/>
              </a:rPr>
              <a:t>class</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Robot</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def</a:t>
            </a:r>
            <a:r>
              <a:rPr lang="en-US" dirty="0">
                <a:solidFill>
                  <a:srgbClr val="D4D4D4"/>
                </a:solidFill>
                <a:latin typeface="Consolas" panose="020B0609020204030204" pitchFamily="49" charset="0"/>
              </a:rPr>
              <a:t> </a:t>
            </a:r>
            <a:r>
              <a:rPr lang="en-US" dirty="0">
                <a:solidFill>
                  <a:srgbClr val="C8C8C8"/>
                </a:solidFill>
                <a:latin typeface="Consolas" panose="020B0609020204030204" pitchFamily="49" charset="0"/>
              </a:rPr>
              <a:t>__init__</a:t>
            </a:r>
            <a:r>
              <a:rPr lang="en-US" dirty="0">
                <a:solidFill>
                  <a:srgbClr val="D4D4D4"/>
                </a:solidFill>
                <a:latin typeface="Consolas" panose="020B0609020204030204" pitchFamily="49" charset="0"/>
              </a:rPr>
              <a:t>(</a:t>
            </a:r>
            <a:r>
              <a:rPr lang="en-US" dirty="0">
                <a:solidFill>
                  <a:srgbClr val="7F7F7F"/>
                </a:solidFill>
                <a:latin typeface="Consolas" panose="020B0609020204030204" pitchFamily="49" charset="0"/>
              </a:rPr>
              <a:t>self</a:t>
            </a:r>
            <a:r>
              <a:rPr lang="en-US" dirty="0">
                <a:solidFill>
                  <a:srgbClr val="D4D4D4"/>
                </a:solidFill>
                <a:latin typeface="Consolas" panose="020B0609020204030204" pitchFamily="49" charset="0"/>
              </a:rPr>
              <a:t>, </a:t>
            </a:r>
            <a:r>
              <a:rPr lang="en-US" dirty="0">
                <a:solidFill>
                  <a:srgbClr val="7F7F7F"/>
                </a:solidFill>
                <a:latin typeface="Consolas" panose="020B0609020204030204" pitchFamily="49" charset="0"/>
              </a:rPr>
              <a:t>name</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C8C8C8"/>
                </a:solidFill>
                <a:latin typeface="Consolas" panose="020B0609020204030204" pitchFamily="49" charset="0"/>
              </a:rPr>
              <a:t>print</a:t>
            </a:r>
            <a:r>
              <a:rPr lang="en-US" dirty="0">
                <a:solidFill>
                  <a:srgbClr val="D4D4D4"/>
                </a:solidFill>
                <a:latin typeface="Consolas" panose="020B0609020204030204" pitchFamily="49" charset="0"/>
              </a:rPr>
              <a:t>(</a:t>
            </a:r>
            <a:r>
              <a:rPr lang="en-US" dirty="0">
                <a:solidFill>
                  <a:srgbClr val="7F7F7F"/>
                </a:solidFill>
                <a:latin typeface="Consolas" panose="020B0609020204030204" pitchFamily="49" charset="0"/>
              </a:rPr>
              <a:t>name</a:t>
            </a:r>
            <a:r>
              <a:rPr lang="en-US" dirty="0">
                <a:solidFill>
                  <a:srgbClr val="D4D4D4"/>
                </a:solidFill>
                <a:latin typeface="Consolas" panose="020B0609020204030204" pitchFamily="49" charset="0"/>
              </a:rPr>
              <a:t> + </a:t>
            </a:r>
            <a:r>
              <a:rPr lang="en-US" dirty="0">
                <a:solidFill>
                  <a:srgbClr val="CE9178"/>
                </a:solidFill>
                <a:latin typeface="Consolas" panose="020B0609020204030204" pitchFamily="49" charset="0"/>
              </a:rPr>
              <a:t>" has been created!"</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def</a:t>
            </a:r>
            <a:r>
              <a:rPr lang="en-US" dirty="0">
                <a:solidFill>
                  <a:srgbClr val="D4D4D4"/>
                </a:solidFill>
                <a:latin typeface="Consolas" panose="020B0609020204030204" pitchFamily="49" charset="0"/>
              </a:rPr>
              <a:t> </a:t>
            </a:r>
            <a:r>
              <a:rPr lang="en-US" dirty="0">
                <a:solidFill>
                  <a:srgbClr val="C8C8C8"/>
                </a:solidFill>
                <a:latin typeface="Consolas" panose="020B0609020204030204" pitchFamily="49" charset="0"/>
              </a:rPr>
              <a:t>__del__</a:t>
            </a:r>
            <a:r>
              <a:rPr lang="en-US" dirty="0">
                <a:solidFill>
                  <a:srgbClr val="D4D4D4"/>
                </a:solidFill>
                <a:latin typeface="Consolas" panose="020B0609020204030204" pitchFamily="49" charset="0"/>
              </a:rPr>
              <a:t>(</a:t>
            </a:r>
            <a:r>
              <a:rPr lang="en-US" dirty="0">
                <a:solidFill>
                  <a:srgbClr val="7F7F7F"/>
                </a:solidFill>
                <a:latin typeface="Consolas" panose="020B0609020204030204" pitchFamily="49" charset="0"/>
              </a:rPr>
              <a:t>self</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C8C8C8"/>
                </a:solidFill>
                <a:latin typeface="Consolas" panose="020B0609020204030204" pitchFamily="49" charset="0"/>
              </a:rPr>
              <a:t>print</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"Robot has been destroyed"</a:t>
            </a:r>
            <a:r>
              <a:rPr lang="en-US" dirty="0">
                <a:solidFill>
                  <a:srgbClr val="D4D4D4"/>
                </a:solidFill>
                <a:latin typeface="Consolas" panose="020B0609020204030204" pitchFamily="49" charset="0"/>
              </a:rPr>
              <a:t>)</a:t>
            </a:r>
          </a:p>
          <a:p>
            <a:r>
              <a:rPr lang="en-US" dirty="0">
                <a:solidFill>
                  <a:srgbClr val="569CD6"/>
                </a:solidFill>
                <a:latin typeface="Consolas" panose="020B0609020204030204" pitchFamily="49" charset="0"/>
              </a:rPr>
              <a:t>if</a:t>
            </a:r>
            <a:r>
              <a:rPr lang="en-US" dirty="0">
                <a:solidFill>
                  <a:srgbClr val="D4D4D4"/>
                </a:solidFill>
                <a:latin typeface="Consolas" panose="020B0609020204030204" pitchFamily="49" charset="0"/>
              </a:rPr>
              <a:t> </a:t>
            </a:r>
            <a:r>
              <a:rPr lang="en-US" dirty="0">
                <a:solidFill>
                  <a:srgbClr val="C8C8C8"/>
                </a:solidFill>
                <a:latin typeface="Consolas" panose="020B0609020204030204" pitchFamily="49" charset="0"/>
              </a:rPr>
              <a:t>__name__</a:t>
            </a:r>
            <a:r>
              <a:rPr lang="en-US" dirty="0">
                <a:solidFill>
                  <a:srgbClr val="D4D4D4"/>
                </a:solidFill>
                <a:latin typeface="Consolas" panose="020B0609020204030204" pitchFamily="49" charset="0"/>
              </a:rPr>
              <a:t> == </a:t>
            </a:r>
            <a:r>
              <a:rPr lang="en-US" dirty="0">
                <a:solidFill>
                  <a:srgbClr val="CE9178"/>
                </a:solidFill>
                <a:latin typeface="Consolas" panose="020B0609020204030204" pitchFamily="49" charset="0"/>
              </a:rPr>
              <a:t>"__main__"</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C8C8C8"/>
                </a:solidFill>
                <a:latin typeface="Consolas" panose="020B0609020204030204" pitchFamily="49" charset="0"/>
              </a:rPr>
              <a:t>x</a:t>
            </a:r>
            <a:r>
              <a:rPr lang="en-US" dirty="0">
                <a:solidFill>
                  <a:srgbClr val="D4D4D4"/>
                </a:solidFill>
                <a:latin typeface="Consolas" panose="020B0609020204030204" pitchFamily="49" charset="0"/>
              </a:rPr>
              <a:t> = </a:t>
            </a:r>
            <a:r>
              <a:rPr lang="en-US" dirty="0">
                <a:solidFill>
                  <a:srgbClr val="4EC9B0"/>
                </a:solidFill>
                <a:latin typeface="Consolas" panose="020B0609020204030204" pitchFamily="49" charset="0"/>
              </a:rPr>
              <a:t>Robot</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"Tik-Tok"</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C8C8C8"/>
                </a:solidFill>
                <a:latin typeface="Consolas" panose="020B0609020204030204" pitchFamily="49" charset="0"/>
              </a:rPr>
              <a:t>y</a:t>
            </a:r>
            <a:r>
              <a:rPr lang="en-US" dirty="0">
                <a:solidFill>
                  <a:srgbClr val="D4D4D4"/>
                </a:solidFill>
                <a:latin typeface="Consolas" panose="020B0609020204030204" pitchFamily="49" charset="0"/>
              </a:rPr>
              <a:t> = </a:t>
            </a:r>
            <a:r>
              <a:rPr lang="en-US" dirty="0">
                <a:solidFill>
                  <a:srgbClr val="4EC9B0"/>
                </a:solidFill>
                <a:latin typeface="Consolas" panose="020B0609020204030204" pitchFamily="49" charset="0"/>
              </a:rPr>
              <a:t>Robot</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"Jenkins"</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C8C8C8"/>
                </a:solidFill>
                <a:latin typeface="Consolas" panose="020B0609020204030204" pitchFamily="49" charset="0"/>
              </a:rPr>
              <a:t>z</a:t>
            </a:r>
            <a:r>
              <a:rPr lang="en-US" dirty="0">
                <a:solidFill>
                  <a:srgbClr val="D4D4D4"/>
                </a:solidFill>
                <a:latin typeface="Consolas" panose="020B0609020204030204" pitchFamily="49" charset="0"/>
              </a:rPr>
              <a:t> = </a:t>
            </a:r>
            <a:r>
              <a:rPr lang="en-US" dirty="0">
                <a:solidFill>
                  <a:srgbClr val="C8C8C8"/>
                </a:solidFill>
                <a:latin typeface="Consolas" panose="020B0609020204030204" pitchFamily="49" charset="0"/>
              </a:rPr>
              <a:t>x</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C8C8C8"/>
                </a:solidFill>
                <a:latin typeface="Consolas" panose="020B0609020204030204" pitchFamily="49" charset="0"/>
              </a:rPr>
              <a:t>print</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"Deleting x"</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del</a:t>
            </a:r>
            <a:r>
              <a:rPr lang="en-US" dirty="0">
                <a:solidFill>
                  <a:srgbClr val="D4D4D4"/>
                </a:solidFill>
                <a:latin typeface="Consolas" panose="020B0609020204030204" pitchFamily="49" charset="0"/>
              </a:rPr>
              <a:t> </a:t>
            </a:r>
            <a:r>
              <a:rPr lang="en-US" dirty="0">
                <a:solidFill>
                  <a:srgbClr val="C8C8C8"/>
                </a:solidFill>
                <a:latin typeface="Consolas" panose="020B0609020204030204" pitchFamily="49" charset="0"/>
              </a:rPr>
              <a:t>x</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C8C8C8"/>
                </a:solidFill>
                <a:latin typeface="Consolas" panose="020B0609020204030204" pitchFamily="49" charset="0"/>
              </a:rPr>
              <a:t>print</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"Deleting z"</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del</a:t>
            </a:r>
            <a:r>
              <a:rPr lang="en-US" dirty="0">
                <a:solidFill>
                  <a:srgbClr val="D4D4D4"/>
                </a:solidFill>
                <a:latin typeface="Consolas" panose="020B0609020204030204" pitchFamily="49" charset="0"/>
              </a:rPr>
              <a:t> </a:t>
            </a:r>
            <a:r>
              <a:rPr lang="en-US" dirty="0">
                <a:solidFill>
                  <a:srgbClr val="C8C8C8"/>
                </a:solidFill>
                <a:latin typeface="Consolas" panose="020B0609020204030204" pitchFamily="49" charset="0"/>
              </a:rPr>
              <a:t>z</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del</a:t>
            </a:r>
            <a:r>
              <a:rPr lang="en-US" dirty="0">
                <a:solidFill>
                  <a:srgbClr val="D4D4D4"/>
                </a:solidFill>
                <a:latin typeface="Consolas" panose="020B0609020204030204" pitchFamily="49" charset="0"/>
              </a:rPr>
              <a:t> </a:t>
            </a:r>
            <a:r>
              <a:rPr lang="en-US" dirty="0">
                <a:solidFill>
                  <a:srgbClr val="C8C8C8"/>
                </a:solidFill>
                <a:latin typeface="Consolas" panose="020B0609020204030204" pitchFamily="49" charset="0"/>
              </a:rPr>
              <a:t>y</a:t>
            </a:r>
            <a:endParaRPr lang="en-US" b="0" dirty="0">
              <a:solidFill>
                <a:srgbClr val="D4D4D4"/>
              </a:solidFill>
              <a:effectLst/>
              <a:latin typeface="Consolas" panose="020B0609020204030204" pitchFamily="49" charset="0"/>
            </a:endParaRPr>
          </a:p>
        </p:txBody>
      </p:sp>
      <p:pic>
        <p:nvPicPr>
          <p:cNvPr id="3" name="Picture 2"/>
          <p:cNvPicPr>
            <a:picLocks noChangeAspect="1"/>
          </p:cNvPicPr>
          <p:nvPr/>
        </p:nvPicPr>
        <p:blipFill>
          <a:blip r:embed="rId2"/>
          <a:stretch>
            <a:fillRect/>
          </a:stretch>
        </p:blipFill>
        <p:spPr>
          <a:xfrm>
            <a:off x="7688562" y="2003986"/>
            <a:ext cx="3991532" cy="2295845"/>
          </a:xfrm>
          <a:prstGeom prst="rect">
            <a:avLst/>
          </a:prstGeom>
        </p:spPr>
      </p:pic>
    </p:spTree>
    <p:extLst>
      <p:ext uri="{BB962C8B-B14F-4D97-AF65-F5344CB8AC3E}">
        <p14:creationId xmlns:p14="http://schemas.microsoft.com/office/powerpoint/2010/main" val="334968637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44466" y="2967243"/>
            <a:ext cx="7744428" cy="584775"/>
          </a:xfrm>
          <a:prstGeom prst="rect">
            <a:avLst/>
          </a:prstGeom>
        </p:spPr>
        <p:txBody>
          <a:bodyPr wrap="none">
            <a:spAutoFit/>
          </a:bodyPr>
          <a:lstStyle/>
          <a:p>
            <a:pPr algn="r" rtl="1"/>
            <a:r>
              <a:rPr lang="fa-IR" sz="3200" b="1" dirty="0" smtClean="0">
                <a:latin typeface="+mj-lt"/>
              </a:rPr>
              <a:t>مداخله در </a:t>
            </a:r>
            <a:r>
              <a:rPr lang="en-US" sz="3200" b="1" dirty="0" smtClean="0">
                <a:latin typeface="+mj-lt"/>
              </a:rPr>
              <a:t>destructor</a:t>
            </a:r>
            <a:r>
              <a:rPr lang="fa-IR" sz="3200" b="1" dirty="0" smtClean="0">
                <a:latin typeface="+mj-lt"/>
              </a:rPr>
              <a:t> ممکن است خطازا باشد</a:t>
            </a:r>
            <a:endParaRPr lang="en-US" sz="3200" b="1" i="0" dirty="0">
              <a:effectLst/>
              <a:latin typeface="+mj-lt"/>
            </a:endParaRPr>
          </a:p>
        </p:txBody>
      </p:sp>
    </p:spTree>
    <p:extLst>
      <p:ext uri="{BB962C8B-B14F-4D97-AF65-F5344CB8AC3E}">
        <p14:creationId xmlns:p14="http://schemas.microsoft.com/office/powerpoint/2010/main" val="423619538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p:cNvSpPr/>
          <p:nvPr/>
        </p:nvSpPr>
        <p:spPr>
          <a:xfrm>
            <a:off x="484909" y="1166749"/>
            <a:ext cx="6096000" cy="3970318"/>
          </a:xfrm>
          <a:prstGeom prst="rect">
            <a:avLst/>
          </a:prstGeom>
        </p:spPr>
        <p:txBody>
          <a:bodyPr>
            <a:spAutoFit/>
          </a:bodyPr>
          <a:lstStyle/>
          <a:p>
            <a:r>
              <a:rPr lang="en-US" dirty="0">
                <a:solidFill>
                  <a:srgbClr val="569CD6"/>
                </a:solidFill>
                <a:latin typeface="Consolas" panose="020B0609020204030204" pitchFamily="49" charset="0"/>
              </a:rPr>
              <a:t>class</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Robot</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def</a:t>
            </a:r>
            <a:r>
              <a:rPr lang="en-US" dirty="0">
                <a:solidFill>
                  <a:srgbClr val="D4D4D4"/>
                </a:solidFill>
                <a:latin typeface="Consolas" panose="020B0609020204030204" pitchFamily="49" charset="0"/>
              </a:rPr>
              <a:t> </a:t>
            </a:r>
            <a:r>
              <a:rPr lang="en-US" dirty="0">
                <a:solidFill>
                  <a:srgbClr val="C8C8C8"/>
                </a:solidFill>
                <a:latin typeface="Consolas" panose="020B0609020204030204" pitchFamily="49" charset="0"/>
              </a:rPr>
              <a:t>__init__</a:t>
            </a:r>
            <a:r>
              <a:rPr lang="en-US" dirty="0">
                <a:solidFill>
                  <a:srgbClr val="D4D4D4"/>
                </a:solidFill>
                <a:latin typeface="Consolas" panose="020B0609020204030204" pitchFamily="49" charset="0"/>
              </a:rPr>
              <a:t>(</a:t>
            </a:r>
            <a:r>
              <a:rPr lang="en-US" dirty="0">
                <a:solidFill>
                  <a:srgbClr val="7F7F7F"/>
                </a:solidFill>
                <a:latin typeface="Consolas" panose="020B0609020204030204" pitchFamily="49" charset="0"/>
              </a:rPr>
              <a:t>self</a:t>
            </a:r>
            <a:r>
              <a:rPr lang="en-US" dirty="0">
                <a:solidFill>
                  <a:srgbClr val="D4D4D4"/>
                </a:solidFill>
                <a:latin typeface="Consolas" panose="020B0609020204030204" pitchFamily="49" charset="0"/>
              </a:rPr>
              <a:t>, </a:t>
            </a:r>
            <a:r>
              <a:rPr lang="en-US" dirty="0">
                <a:solidFill>
                  <a:srgbClr val="7F7F7F"/>
                </a:solidFill>
                <a:latin typeface="Consolas" panose="020B0609020204030204" pitchFamily="49" charset="0"/>
              </a:rPr>
              <a:t>name</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C8C8C8"/>
                </a:solidFill>
                <a:latin typeface="Consolas" panose="020B0609020204030204" pitchFamily="49" charset="0"/>
              </a:rPr>
              <a:t>print</a:t>
            </a:r>
            <a:r>
              <a:rPr lang="en-US" dirty="0">
                <a:solidFill>
                  <a:srgbClr val="D4D4D4"/>
                </a:solidFill>
                <a:latin typeface="Consolas" panose="020B0609020204030204" pitchFamily="49" charset="0"/>
              </a:rPr>
              <a:t>(</a:t>
            </a:r>
            <a:r>
              <a:rPr lang="en-US" dirty="0">
                <a:solidFill>
                  <a:srgbClr val="7F7F7F"/>
                </a:solidFill>
                <a:latin typeface="Consolas" panose="020B0609020204030204" pitchFamily="49" charset="0"/>
              </a:rPr>
              <a:t>name</a:t>
            </a:r>
            <a:r>
              <a:rPr lang="en-US" dirty="0">
                <a:solidFill>
                  <a:srgbClr val="D4D4D4"/>
                </a:solidFill>
                <a:latin typeface="Consolas" panose="020B0609020204030204" pitchFamily="49" charset="0"/>
              </a:rPr>
              <a:t> + </a:t>
            </a:r>
            <a:r>
              <a:rPr lang="en-US" dirty="0">
                <a:solidFill>
                  <a:srgbClr val="CE9178"/>
                </a:solidFill>
                <a:latin typeface="Consolas" panose="020B0609020204030204" pitchFamily="49" charset="0"/>
              </a:rPr>
              <a:t>" has been created!"</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def</a:t>
            </a:r>
            <a:r>
              <a:rPr lang="en-US" dirty="0">
                <a:solidFill>
                  <a:srgbClr val="D4D4D4"/>
                </a:solidFill>
                <a:latin typeface="Consolas" panose="020B0609020204030204" pitchFamily="49" charset="0"/>
              </a:rPr>
              <a:t> </a:t>
            </a:r>
            <a:r>
              <a:rPr lang="en-US" dirty="0">
                <a:solidFill>
                  <a:srgbClr val="C8C8C8"/>
                </a:solidFill>
                <a:latin typeface="Consolas" panose="020B0609020204030204" pitchFamily="49" charset="0"/>
              </a:rPr>
              <a:t>__del__</a:t>
            </a:r>
            <a:r>
              <a:rPr lang="en-US" dirty="0">
                <a:solidFill>
                  <a:srgbClr val="D4D4D4"/>
                </a:solidFill>
                <a:latin typeface="Consolas" panose="020B0609020204030204" pitchFamily="49" charset="0"/>
              </a:rPr>
              <a:t>(</a:t>
            </a:r>
            <a:r>
              <a:rPr lang="en-US" dirty="0">
                <a:solidFill>
                  <a:srgbClr val="7F7F7F"/>
                </a:solidFill>
                <a:latin typeface="Consolas" panose="020B0609020204030204" pitchFamily="49" charset="0"/>
              </a:rPr>
              <a:t>self</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C8C8C8"/>
                </a:solidFill>
                <a:latin typeface="Consolas" panose="020B0609020204030204" pitchFamily="49" charset="0"/>
              </a:rPr>
              <a:t>print</a:t>
            </a:r>
            <a:r>
              <a:rPr lang="en-US" dirty="0">
                <a:solidFill>
                  <a:srgbClr val="D4D4D4"/>
                </a:solidFill>
                <a:latin typeface="Consolas" panose="020B0609020204030204" pitchFamily="49" charset="0"/>
              </a:rPr>
              <a:t> (</a:t>
            </a:r>
            <a:r>
              <a:rPr lang="en-US" dirty="0">
                <a:solidFill>
                  <a:srgbClr val="7F7F7F"/>
                </a:solidFill>
                <a:latin typeface="Consolas" panose="020B0609020204030204" pitchFamily="49" charset="0"/>
              </a:rPr>
              <a:t>self</a:t>
            </a:r>
            <a:r>
              <a:rPr lang="en-US" dirty="0">
                <a:solidFill>
                  <a:srgbClr val="D4D4D4"/>
                </a:solidFill>
                <a:latin typeface="Consolas" panose="020B0609020204030204" pitchFamily="49" charset="0"/>
              </a:rPr>
              <a:t>.name + </a:t>
            </a:r>
            <a:r>
              <a:rPr lang="en-US" dirty="0">
                <a:solidFill>
                  <a:srgbClr val="CE9178"/>
                </a:solidFill>
                <a:latin typeface="Consolas" panose="020B0609020204030204" pitchFamily="49" charset="0"/>
              </a:rPr>
              <a:t>" says bye-bye!"</a:t>
            </a:r>
            <a:r>
              <a:rPr lang="en-US" dirty="0">
                <a:solidFill>
                  <a:srgbClr val="D4D4D4"/>
                </a:solidFill>
                <a:latin typeface="Consolas" panose="020B0609020204030204" pitchFamily="49" charset="0"/>
              </a:rPr>
              <a:t>)</a:t>
            </a:r>
          </a:p>
          <a:p>
            <a:r>
              <a:rPr lang="en-US" dirty="0">
                <a:solidFill>
                  <a:srgbClr val="569CD6"/>
                </a:solidFill>
                <a:latin typeface="Consolas" panose="020B0609020204030204" pitchFamily="49" charset="0"/>
              </a:rPr>
              <a:t>if</a:t>
            </a:r>
            <a:r>
              <a:rPr lang="en-US" dirty="0">
                <a:solidFill>
                  <a:srgbClr val="D4D4D4"/>
                </a:solidFill>
                <a:latin typeface="Consolas" panose="020B0609020204030204" pitchFamily="49" charset="0"/>
              </a:rPr>
              <a:t> </a:t>
            </a:r>
            <a:r>
              <a:rPr lang="en-US" dirty="0">
                <a:solidFill>
                  <a:srgbClr val="C8C8C8"/>
                </a:solidFill>
                <a:latin typeface="Consolas" panose="020B0609020204030204" pitchFamily="49" charset="0"/>
              </a:rPr>
              <a:t>__name__</a:t>
            </a:r>
            <a:r>
              <a:rPr lang="en-US" dirty="0">
                <a:solidFill>
                  <a:srgbClr val="D4D4D4"/>
                </a:solidFill>
                <a:latin typeface="Consolas" panose="020B0609020204030204" pitchFamily="49" charset="0"/>
              </a:rPr>
              <a:t> == </a:t>
            </a:r>
            <a:r>
              <a:rPr lang="en-US" dirty="0">
                <a:solidFill>
                  <a:srgbClr val="CE9178"/>
                </a:solidFill>
                <a:latin typeface="Consolas" panose="020B0609020204030204" pitchFamily="49" charset="0"/>
              </a:rPr>
              <a:t>"__main__"</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C8C8C8"/>
                </a:solidFill>
                <a:latin typeface="Consolas" panose="020B0609020204030204" pitchFamily="49" charset="0"/>
              </a:rPr>
              <a:t>x</a:t>
            </a:r>
            <a:r>
              <a:rPr lang="en-US" dirty="0">
                <a:solidFill>
                  <a:srgbClr val="D4D4D4"/>
                </a:solidFill>
                <a:latin typeface="Consolas" panose="020B0609020204030204" pitchFamily="49" charset="0"/>
              </a:rPr>
              <a:t> = </a:t>
            </a:r>
            <a:r>
              <a:rPr lang="en-US" dirty="0">
                <a:solidFill>
                  <a:srgbClr val="4EC9B0"/>
                </a:solidFill>
                <a:latin typeface="Consolas" panose="020B0609020204030204" pitchFamily="49" charset="0"/>
              </a:rPr>
              <a:t>Robot</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"Tik-Tok"</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C8C8C8"/>
                </a:solidFill>
                <a:latin typeface="Consolas" panose="020B0609020204030204" pitchFamily="49" charset="0"/>
              </a:rPr>
              <a:t>y</a:t>
            </a:r>
            <a:r>
              <a:rPr lang="en-US" dirty="0">
                <a:solidFill>
                  <a:srgbClr val="D4D4D4"/>
                </a:solidFill>
                <a:latin typeface="Consolas" panose="020B0609020204030204" pitchFamily="49" charset="0"/>
              </a:rPr>
              <a:t> = </a:t>
            </a:r>
            <a:r>
              <a:rPr lang="en-US" dirty="0">
                <a:solidFill>
                  <a:srgbClr val="4EC9B0"/>
                </a:solidFill>
                <a:latin typeface="Consolas" panose="020B0609020204030204" pitchFamily="49" charset="0"/>
              </a:rPr>
              <a:t>Robot</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"Jenkins"</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C8C8C8"/>
                </a:solidFill>
                <a:latin typeface="Consolas" panose="020B0609020204030204" pitchFamily="49" charset="0"/>
              </a:rPr>
              <a:t>z</a:t>
            </a:r>
            <a:r>
              <a:rPr lang="en-US" dirty="0">
                <a:solidFill>
                  <a:srgbClr val="D4D4D4"/>
                </a:solidFill>
                <a:latin typeface="Consolas" panose="020B0609020204030204" pitchFamily="49" charset="0"/>
              </a:rPr>
              <a:t> = </a:t>
            </a:r>
            <a:r>
              <a:rPr lang="en-US" dirty="0">
                <a:solidFill>
                  <a:srgbClr val="C8C8C8"/>
                </a:solidFill>
                <a:latin typeface="Consolas" panose="020B0609020204030204" pitchFamily="49" charset="0"/>
              </a:rPr>
              <a:t>x</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C8C8C8"/>
                </a:solidFill>
                <a:latin typeface="Consolas" panose="020B0609020204030204" pitchFamily="49" charset="0"/>
              </a:rPr>
              <a:t>print</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"Deleting x"</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del</a:t>
            </a:r>
            <a:r>
              <a:rPr lang="en-US" dirty="0">
                <a:solidFill>
                  <a:srgbClr val="D4D4D4"/>
                </a:solidFill>
                <a:latin typeface="Consolas" panose="020B0609020204030204" pitchFamily="49" charset="0"/>
              </a:rPr>
              <a:t> </a:t>
            </a:r>
            <a:r>
              <a:rPr lang="en-US" dirty="0">
                <a:solidFill>
                  <a:srgbClr val="C8C8C8"/>
                </a:solidFill>
                <a:latin typeface="Consolas" panose="020B0609020204030204" pitchFamily="49" charset="0"/>
              </a:rPr>
              <a:t>x</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C8C8C8"/>
                </a:solidFill>
                <a:latin typeface="Consolas" panose="020B0609020204030204" pitchFamily="49" charset="0"/>
              </a:rPr>
              <a:t>print</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"Deleting z"</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del</a:t>
            </a:r>
            <a:r>
              <a:rPr lang="en-US" dirty="0">
                <a:solidFill>
                  <a:srgbClr val="D4D4D4"/>
                </a:solidFill>
                <a:latin typeface="Consolas" panose="020B0609020204030204" pitchFamily="49" charset="0"/>
              </a:rPr>
              <a:t> </a:t>
            </a:r>
            <a:r>
              <a:rPr lang="en-US" dirty="0">
                <a:solidFill>
                  <a:srgbClr val="C8C8C8"/>
                </a:solidFill>
                <a:latin typeface="Consolas" panose="020B0609020204030204" pitchFamily="49" charset="0"/>
              </a:rPr>
              <a:t>z</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del</a:t>
            </a:r>
            <a:r>
              <a:rPr lang="en-US" dirty="0">
                <a:solidFill>
                  <a:srgbClr val="D4D4D4"/>
                </a:solidFill>
                <a:latin typeface="Consolas" panose="020B0609020204030204" pitchFamily="49" charset="0"/>
              </a:rPr>
              <a:t> </a:t>
            </a:r>
            <a:r>
              <a:rPr lang="en-US" dirty="0">
                <a:solidFill>
                  <a:srgbClr val="C8C8C8"/>
                </a:solidFill>
                <a:latin typeface="Consolas" panose="020B0609020204030204" pitchFamily="49" charset="0"/>
              </a:rPr>
              <a:t>y</a:t>
            </a:r>
            <a:endParaRPr lang="en-US" b="0" dirty="0">
              <a:solidFill>
                <a:srgbClr val="D4D4D4"/>
              </a:solidFill>
              <a:effectLst/>
              <a:latin typeface="Consolas" panose="020B0609020204030204" pitchFamily="49" charset="0"/>
            </a:endParaRPr>
          </a:p>
        </p:txBody>
      </p:sp>
      <p:pic>
        <p:nvPicPr>
          <p:cNvPr id="7" name="Picture 6"/>
          <p:cNvPicPr>
            <a:picLocks noChangeAspect="1"/>
          </p:cNvPicPr>
          <p:nvPr/>
        </p:nvPicPr>
        <p:blipFill>
          <a:blip r:embed="rId2"/>
          <a:stretch>
            <a:fillRect/>
          </a:stretch>
        </p:blipFill>
        <p:spPr>
          <a:xfrm>
            <a:off x="5497655" y="3312318"/>
            <a:ext cx="6239746" cy="3115110"/>
          </a:xfrm>
          <a:prstGeom prst="rect">
            <a:avLst/>
          </a:prstGeom>
        </p:spPr>
      </p:pic>
    </p:spTree>
    <p:extLst>
      <p:ext uri="{BB962C8B-B14F-4D97-AF65-F5344CB8AC3E}">
        <p14:creationId xmlns:p14="http://schemas.microsoft.com/office/powerpoint/2010/main" val="929149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52337" y="2228682"/>
            <a:ext cx="6087325" cy="2400635"/>
          </a:xfrm>
          <a:prstGeom prst="rect">
            <a:avLst/>
          </a:prstGeom>
        </p:spPr>
      </p:pic>
    </p:spTree>
    <p:extLst>
      <p:ext uri="{BB962C8B-B14F-4D97-AF65-F5344CB8AC3E}">
        <p14:creationId xmlns:p14="http://schemas.microsoft.com/office/powerpoint/2010/main" val="199888718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58389" y="1795257"/>
            <a:ext cx="9144000" cy="2387600"/>
          </a:xfrm>
        </p:spPr>
        <p:txBody>
          <a:bodyPr/>
          <a:lstStyle/>
          <a:p>
            <a:r>
              <a:rPr lang="en-US" dirty="0"/>
              <a:t>2. Class vs. Instance </a:t>
            </a:r>
            <a:r>
              <a:rPr lang="en-US" dirty="0" smtClean="0"/>
              <a:t>Attributes</a:t>
            </a:r>
            <a:endParaRPr lang="en-US" dirty="0"/>
          </a:p>
        </p:txBody>
      </p:sp>
      <p:sp>
        <p:nvSpPr>
          <p:cNvPr id="5" name="Rectangle 4"/>
          <p:cNvSpPr/>
          <p:nvPr/>
        </p:nvSpPr>
        <p:spPr>
          <a:xfrm>
            <a:off x="585289" y="5175683"/>
            <a:ext cx="6096000" cy="923330"/>
          </a:xfrm>
          <a:prstGeom prst="rect">
            <a:avLst/>
          </a:prstGeom>
        </p:spPr>
        <p:txBody>
          <a:bodyPr>
            <a:spAutoFit/>
          </a:bodyPr>
          <a:lstStyle/>
          <a:p>
            <a:r>
              <a:rPr lang="en-US" dirty="0"/>
              <a:t>Object-oriented programming in Python: instance attributes vs. class </a:t>
            </a:r>
            <a:r>
              <a:rPr lang="en-US" dirty="0" smtClean="0"/>
              <a:t>attributes and </a:t>
            </a:r>
            <a:r>
              <a:rPr lang="en-US" dirty="0"/>
              <a:t>their proper usage.</a:t>
            </a:r>
          </a:p>
        </p:txBody>
      </p:sp>
    </p:spTree>
    <p:extLst>
      <p:ext uri="{BB962C8B-B14F-4D97-AF65-F5344CB8AC3E}">
        <p14:creationId xmlns:p14="http://schemas.microsoft.com/office/powerpoint/2010/main" val="91935083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28125" y="2071498"/>
            <a:ext cx="9135750" cy="2715004"/>
          </a:xfrm>
          <a:prstGeom prst="rect">
            <a:avLst/>
          </a:prstGeom>
        </p:spPr>
      </p:pic>
    </p:spTree>
    <p:extLst>
      <p:ext uri="{BB962C8B-B14F-4D97-AF65-F5344CB8AC3E}">
        <p14:creationId xmlns:p14="http://schemas.microsoft.com/office/powerpoint/2010/main" val="171393936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47151" y="2552577"/>
            <a:ext cx="9297698" cy="1752845"/>
          </a:xfrm>
          <a:prstGeom prst="rect">
            <a:avLst/>
          </a:prstGeom>
        </p:spPr>
      </p:pic>
    </p:spTree>
    <p:extLst>
      <p:ext uri="{BB962C8B-B14F-4D97-AF65-F5344CB8AC3E}">
        <p14:creationId xmlns:p14="http://schemas.microsoft.com/office/powerpoint/2010/main" val="130791929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80467" y="2547814"/>
            <a:ext cx="9431066" cy="1762371"/>
          </a:xfrm>
          <a:prstGeom prst="rect">
            <a:avLst/>
          </a:prstGeom>
        </p:spPr>
      </p:pic>
    </p:spTree>
    <p:extLst>
      <p:ext uri="{BB962C8B-B14F-4D97-AF65-F5344CB8AC3E}">
        <p14:creationId xmlns:p14="http://schemas.microsoft.com/office/powerpoint/2010/main" val="243072406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18572" y="1842866"/>
            <a:ext cx="9354856" cy="3172268"/>
          </a:xfrm>
          <a:prstGeom prst="rect">
            <a:avLst/>
          </a:prstGeom>
        </p:spPr>
      </p:pic>
    </p:spTree>
    <p:extLst>
      <p:ext uri="{BB962C8B-B14F-4D97-AF65-F5344CB8AC3E}">
        <p14:creationId xmlns:p14="http://schemas.microsoft.com/office/powerpoint/2010/main" val="60661127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61440" y="2638314"/>
            <a:ext cx="9269119" cy="1581371"/>
          </a:xfrm>
          <a:prstGeom prst="rect">
            <a:avLst/>
          </a:prstGeom>
        </p:spPr>
      </p:pic>
    </p:spTree>
    <p:extLst>
      <p:ext uri="{BB962C8B-B14F-4D97-AF65-F5344CB8AC3E}">
        <p14:creationId xmlns:p14="http://schemas.microsoft.com/office/powerpoint/2010/main" val="52894653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32861" y="2352525"/>
            <a:ext cx="9326277" cy="2152950"/>
          </a:xfrm>
          <a:prstGeom prst="rect">
            <a:avLst/>
          </a:prstGeom>
        </p:spPr>
      </p:pic>
    </p:spTree>
    <p:extLst>
      <p:ext uri="{BB962C8B-B14F-4D97-AF65-F5344CB8AC3E}">
        <p14:creationId xmlns:p14="http://schemas.microsoft.com/office/powerpoint/2010/main" val="47214141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32861" y="2547814"/>
            <a:ext cx="9326277" cy="1762371"/>
          </a:xfrm>
          <a:prstGeom prst="rect">
            <a:avLst/>
          </a:prstGeom>
        </p:spPr>
      </p:pic>
    </p:spTree>
    <p:extLst>
      <p:ext uri="{BB962C8B-B14F-4D97-AF65-F5344CB8AC3E}">
        <p14:creationId xmlns:p14="http://schemas.microsoft.com/office/powerpoint/2010/main" val="505225195"/>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23335" y="2433498"/>
            <a:ext cx="9345329" cy="1991003"/>
          </a:xfrm>
          <a:prstGeom prst="rect">
            <a:avLst/>
          </a:prstGeom>
        </p:spPr>
      </p:pic>
    </p:spTree>
    <p:extLst>
      <p:ext uri="{BB962C8B-B14F-4D97-AF65-F5344CB8AC3E}">
        <p14:creationId xmlns:p14="http://schemas.microsoft.com/office/powerpoint/2010/main" val="351334889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36831" y="3062514"/>
            <a:ext cx="10271397" cy="584775"/>
          </a:xfrm>
          <a:prstGeom prst="rect">
            <a:avLst/>
          </a:prstGeom>
        </p:spPr>
        <p:txBody>
          <a:bodyPr wrap="square">
            <a:spAutoFit/>
          </a:bodyPr>
          <a:lstStyle/>
          <a:p>
            <a:r>
              <a:rPr lang="fa-IR" sz="3200" dirty="0" smtClean="0"/>
              <a:t>ویژگی‌های کلاس و نمونه‌ها در دو دیکشنری متفاوت ذخیره می‌شوند</a:t>
            </a:r>
            <a:endParaRPr lang="en-US" sz="3200" dirty="0"/>
          </a:p>
        </p:txBody>
      </p:sp>
      <p:sp>
        <p:nvSpPr>
          <p:cNvPr id="3" name="Rectangle 2"/>
          <p:cNvSpPr/>
          <p:nvPr/>
        </p:nvSpPr>
        <p:spPr>
          <a:xfrm>
            <a:off x="861059" y="3802743"/>
            <a:ext cx="10271397" cy="584775"/>
          </a:xfrm>
          <a:prstGeom prst="rect">
            <a:avLst/>
          </a:prstGeom>
        </p:spPr>
        <p:txBody>
          <a:bodyPr wrap="square">
            <a:spAutoFit/>
          </a:bodyPr>
          <a:lstStyle/>
          <a:p>
            <a:pPr algn="ctr"/>
            <a:r>
              <a:rPr lang="en-US" sz="3200" dirty="0" smtClean="0"/>
              <a:t>__dict__</a:t>
            </a:r>
            <a:endParaRPr lang="en-US" sz="3200" dirty="0"/>
          </a:p>
        </p:txBody>
      </p:sp>
    </p:spTree>
    <p:extLst>
      <p:ext uri="{BB962C8B-B14F-4D97-AF65-F5344CB8AC3E}">
        <p14:creationId xmlns:p14="http://schemas.microsoft.com/office/powerpoint/2010/main" val="10801823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Source Code Pro"/>
        <a:ea typeface=""/>
        <a:cs typeface="B Yekan"/>
      </a:majorFont>
      <a:minorFont>
        <a:latin typeface="Source Code Pro"/>
        <a:ea typeface=""/>
        <a:cs typeface="B Yeka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732</TotalTime>
  <Words>2121</Words>
  <Application>Microsoft Office PowerPoint</Application>
  <PresentationFormat>Widescreen</PresentationFormat>
  <Paragraphs>575</Paragraphs>
  <Slides>168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168</vt:i4>
      </vt:variant>
    </vt:vector>
  </HeadingPairs>
  <TitlesOfParts>
    <vt:vector size="178" baseType="lpstr">
      <vt:lpstr>Arial</vt:lpstr>
      <vt:lpstr>Arial</vt:lpstr>
      <vt:lpstr>Arial Unicode MS</vt:lpstr>
      <vt:lpstr>B Yekan</vt:lpstr>
      <vt:lpstr>Calibri</vt:lpstr>
      <vt:lpstr>Consolas</vt:lpstr>
      <vt:lpstr>FluxRegular</vt:lpstr>
      <vt:lpstr>Open Sans</vt:lpstr>
      <vt:lpstr>Source Code Pro</vt:lpstr>
      <vt:lpstr>Office Theme</vt:lpstr>
      <vt:lpstr>1. Object Oriented Programming</vt:lpstr>
      <vt:lpstr>OOP</vt:lpstr>
      <vt:lpstr>داده: attributes</vt:lpstr>
      <vt:lpstr>The first programming language to use objects was Simula 67. As the name implies, Simula 67 was introduced in the year 1967. A major breakthrough for object-oriented programming came with the programming language Smalltalk in the 1970s.</vt:lpstr>
      <vt:lpstr>اصول اساسی شی گرایی</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 Class vs. Instance 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 Properties vs. Getters and Setters</vt:lpstr>
      <vt:lpstr>Getters and setters</vt:lpstr>
      <vt:lpstr>PowerPoint Presentation</vt:lpstr>
      <vt:lpstr>PowerPoint Presentation</vt:lpstr>
      <vt:lpstr>نظرتان در مورد این عبارت چیست؟</vt:lpstr>
      <vt:lpstr>بیایید عبارت قبل را بدون getter و setter و متغیرهای private بنویسیم:</vt:lpstr>
      <vt:lpstr>اما ما متغیر x را کپسوله نکردیم!</vt:lpstr>
      <vt:lpstr>فرض کنید بخواهیم مقدار X تعریف شده را در یک رنجی در نظر بگیریم؛ چنانچه از اول کپسوله اضافی نداشته باشیم راحت‌تر می‌توان انجامش داد.</vt:lpstr>
      <vt:lpstr>حال فرض کنید کلاس زیر را تغییر می‌دادیم و مردم از آن استفاده می‌کردند. چون x را حذف کردیم دیگر دسترسی نخواهند داشت.</vt:lpstr>
      <vt:lpstr>برای همین برنامه‌نویس‌های جاوا از setter و getter استفاده می‌کنند. تا نیاز به تغییر interface  نداشته باشند.</vt:lpstr>
      <vt:lpstr>property</vt:lpstr>
      <vt:lpstr>PowerPoint Presentation</vt:lpstr>
      <vt:lpstr>نکات قابل توجه:</vt:lpstr>
      <vt:lpstr>روش دیگر تعریف property</vt:lpstr>
      <vt:lpstr>اما کد قبل یک مشکل دارد، از دو روش می‌توانیم به xدسترسی داشته باشیم.</vt:lpstr>
      <vt:lpstr>راه حل: متدهای private</vt:lpstr>
      <vt:lpstr>استفاده از property در متدها</vt:lpstr>
      <vt:lpstr>خلاصه استفاده از property</vt:lpstr>
      <vt:lpstr>فرض کنید که کلاس زیر را داریم و به ما گفته شد که a می‌بایست بین 0-1000 باشد، بدون تغییر interface درستش کنید!</vt:lpstr>
      <vt:lpstr>PowerPoint Presentation</vt:lpstr>
      <vt:lpstr>بنابراین property فقط جایگزین setter و getter نیست </vt:lpstr>
      <vt:lpstr>PowerPoint Presentation</vt:lpstr>
      <vt:lpstr>Syntax of Inheritance in Python</vt:lpstr>
      <vt:lpstr>مثال</vt:lpstr>
      <vt:lpstr>Difference between type and isinstance </vt:lpstr>
      <vt:lpstr>نتیجه چیست؟</vt:lpstr>
      <vt:lpstr>5. Introduction to Descriptors</vt:lpstr>
      <vt:lpstr>6. Inheritance</vt:lpstr>
      <vt:lpstr>7. Multiple Inheritance</vt:lpstr>
      <vt:lpstr>8. Multiple Inheritance: Example</vt:lpstr>
      <vt:lpstr>9. Magic Methods</vt:lpstr>
      <vt:lpstr>10. Callable Instances of Classes</vt:lpstr>
      <vt:lpstr>11. Inheritance Example</vt:lpstr>
      <vt:lpstr>12. Slots: Avoiding Dynamically Created Attributes</vt:lpstr>
      <vt:lpstr>13. Polynomial Class</vt:lpstr>
      <vt:lpstr>14. Dynamically Creating Classes with type</vt:lpstr>
      <vt:lpstr>15. Road to Metaclasses</vt:lpstr>
      <vt:lpstr>16. Metaclasses</vt:lpstr>
      <vt:lpstr>17. Count Function calls with the help of a Metaclass</vt:lpstr>
      <vt:lpstr>18. The 'ABC' of Abstract Base Classes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02</dc:title>
  <dc:creator>PC</dc:creator>
  <cp:lastModifiedBy>PC</cp:lastModifiedBy>
  <cp:revision>397</cp:revision>
  <dcterms:created xsi:type="dcterms:W3CDTF">2023-08-02T05:34:26Z</dcterms:created>
  <dcterms:modified xsi:type="dcterms:W3CDTF">2023-11-30T06:30:05Z</dcterms:modified>
</cp:coreProperties>
</file>