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</p:sldIdLst>
  <p:sldSz cy="5143500" cx="9144000"/>
  <p:notesSz cx="6858000" cy="9144000"/>
  <p:embeddedFontLst>
    <p:embeddedFont>
      <p:font typeface="Roboto Mono"/>
      <p:regular r:id="rId87"/>
      <p:bold r:id="rId88"/>
      <p:italic r:id="rId89"/>
      <p:boldItalic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RobotoMono-bold.fntdata"/><Relationship Id="rId43" Type="http://schemas.openxmlformats.org/officeDocument/2006/relationships/slide" Target="slides/slide38.xml"/><Relationship Id="rId87" Type="http://schemas.openxmlformats.org/officeDocument/2006/relationships/font" Target="fonts/RobotoMono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RobotoMono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53affdf8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53affdf8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3affdf8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53affdf8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3affdf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3affdf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53affdf8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53affdf8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53affdf8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53affdf8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53affdf8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53affdf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53affdf8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53affdf8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53affdf8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53affdf8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53affdf8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53affdf8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53affdf8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53affdf8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53affdf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53affdf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53affdf8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53affdf8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53affdf8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53affdf8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53affdf8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53affdf8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53affdf8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53affdf8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53affdf8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53affdf8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3affdf8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53affdf8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53affdf8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53affdf8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3affdf8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3affdf8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53affdf8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53affdf8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53affdf8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53affdf8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53affdf8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53affdf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53affdf8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53affdf8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53affdf86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53affdf86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53affdf8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53affdf8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53affdf8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53affdf8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53affdf8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53affdf8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53affdf8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53affdf8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53affdf8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53affdf8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53affdf8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53affdf8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53affdf8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53affdf8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53affdf8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53affdf8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3affdf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53affdf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53affdf8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f53affdf8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53affdf8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53affdf8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53affdf8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53affdf8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53affdf8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53affdf8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53affdf8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53affdf8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53affdf8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53affdf8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53affdf86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53affdf86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53affdf8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53affdf8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53affdf8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53affdf8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53affdf8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53affdf8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53affdf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53affdf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53affdf8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f53affdf8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53affdf86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53affdf86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53affdf86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f53affdf86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53affdf86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53affdf86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53affdf8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53affdf8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f53affdf8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f53affdf8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53affdf86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53affdf86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53affdf8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53affdf8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53affdf86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53affdf86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53affdf86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f53affdf86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3affdf8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53affdf8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53affdf8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53affdf8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53affdf8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53affdf8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53affdf86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53affdf8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53affdf86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f53affdf86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f53affdf8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f53affdf8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53affdf86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53affdf86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53affdf8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53affdf8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53affdf8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53affdf8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f53affdf86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f53affdf86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f53affdf86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f53affdf86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53affdf8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53affdf8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53affdf86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53affdf86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53affdf8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53affdf8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53affdf8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53affdf8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f53affdf86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f53affdf86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53affdf86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53affdf86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f53affdf86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f53affdf86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f53affdf86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f53affdf8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f53affdf86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f53affdf86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53affdf86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f53affdf86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53affdf8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f53affdf8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53affdf8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53affdf8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53affdf86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53affdf8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53affdf86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f53affdf86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53affdf8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53affdf8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astapi.tiangolo.com/python-types/#__tabbed_1_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://127.0.0.1:8000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://127.0.0.1:8000/docs" TargetMode="External"/><Relationship Id="rId4" Type="http://schemas.openxmlformats.org/officeDocument/2006/relationships/hyperlink" Target="https://github.com/swagger-api/swagger-u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738" y="1077825"/>
            <a:ext cx="5665370" cy="20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فواید دیگر؟</a:t>
            </a:r>
            <a:endParaRPr/>
          </a:p>
        </p:txBody>
      </p:sp>
      <p:sp>
        <p:nvSpPr>
          <p:cNvPr id="104" name="Google Shape;104;p22"/>
          <p:cNvSpPr txBox="1"/>
          <p:nvPr/>
        </p:nvSpPr>
        <p:spPr>
          <a:xfrm>
            <a:off x="686700" y="1871750"/>
            <a:ext cx="85281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get_name_with_age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name_with_age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is this old: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endParaRPr sz="16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name_with_age</a:t>
            </a:r>
            <a:endParaRPr sz="16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603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449700" y="1772075"/>
            <a:ext cx="86943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get_name_with_age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name_with_age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is this old: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name_with_age</a:t>
            </a:r>
            <a:endParaRPr sz="16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می‌توان همه‌ی تایپ‌های پایتون را </a:t>
            </a:r>
            <a:r>
              <a:rPr lang="en-GB"/>
              <a:t>اضافه</a:t>
            </a:r>
            <a:r>
              <a:rPr lang="en-GB"/>
              <a:t> کرد.</a:t>
            </a:r>
            <a:endParaRPr/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11700" y="11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bytes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 txBox="1"/>
          <p:nvPr/>
        </p:nvSpPr>
        <p:spPr>
          <a:xfrm>
            <a:off x="499975" y="2746750"/>
            <a:ext cx="8520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2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get_items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item_a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item_b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item_c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item_d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item_e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item_a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item_b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item_c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item_d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item_d</a:t>
            </a:r>
            <a:r>
              <a:rPr lang="en-GB" sz="12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2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item_e</a:t>
            </a:r>
            <a:endParaRPr sz="12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300"/>
              <a:t>Generic types with type parameters</a:t>
            </a:r>
            <a:endParaRPr/>
          </a:p>
        </p:txBody>
      </p:sp>
      <p:sp>
        <p:nvSpPr>
          <p:cNvPr id="127" name="Google Shape;127;p26"/>
          <p:cNvSpPr txBox="1"/>
          <p:nvPr/>
        </p:nvSpPr>
        <p:spPr>
          <a:xfrm>
            <a:off x="3267275" y="4450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Python 3.9+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1495175" y="1816400"/>
            <a:ext cx="6047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process_items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7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292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/>
        </p:nvSpPr>
        <p:spPr>
          <a:xfrm>
            <a:off x="786375" y="2082225"/>
            <a:ext cx="80187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process_items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items_t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items_s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items_t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items_s</a:t>
            </a:r>
            <a:endParaRPr sz="14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/>
        </p:nvSpPr>
        <p:spPr>
          <a:xfrm>
            <a:off x="723175" y="1850250"/>
            <a:ext cx="82071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process_items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item_price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item_price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748"/>
              <a:buFont typeface="Arial"/>
              <a:buNone/>
            </a:pPr>
            <a:r>
              <a:rPr b="1" lang="en-GB" sz="2211"/>
              <a:t>Union</a:t>
            </a:r>
            <a:endParaRPr b="1" sz="2211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1949300" y="1960375"/>
            <a:ext cx="42753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process_item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86950" y="3677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chemeClr val="dk1"/>
                </a:solidFill>
              </a:rPr>
              <a:t> or a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690"/>
              <a:t>Possibly </a:t>
            </a:r>
            <a:r>
              <a:rPr b="1" lang="en-GB" sz="169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b="1" sz="169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sp>
        <p:nvSpPr>
          <p:cNvPr id="156" name="Google Shape;156;p31"/>
          <p:cNvSpPr txBox="1"/>
          <p:nvPr/>
        </p:nvSpPr>
        <p:spPr>
          <a:xfrm>
            <a:off x="908200" y="1439825"/>
            <a:ext cx="7431600" cy="2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typing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endParaRPr b="1" sz="16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say_hi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"Hey </a:t>
            </a:r>
            <a:r>
              <a:rPr lang="en-GB" sz="16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6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63350" y="1823175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Python Types Intro</a:t>
            </a:r>
            <a:endParaRPr b="1" sz="23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600"/>
              <a:t>Classes as types</a:t>
            </a:r>
            <a:endParaRPr sz="3100"/>
          </a:p>
        </p:txBody>
      </p:sp>
      <p:sp>
        <p:nvSpPr>
          <p:cNvPr id="162" name="Google Shape;162;p32"/>
          <p:cNvSpPr txBox="1"/>
          <p:nvPr/>
        </p:nvSpPr>
        <p:spPr>
          <a:xfrm>
            <a:off x="1140800" y="1521300"/>
            <a:ext cx="71217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5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get_person_name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one_person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one_person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5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75" y="848950"/>
            <a:ext cx="8647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b="1" lang="en-GB" sz="2830"/>
              <a:t>Pydantic models</a:t>
            </a:r>
            <a:endParaRPr sz="3820"/>
          </a:p>
        </p:txBody>
      </p:sp>
      <p:sp>
        <p:nvSpPr>
          <p:cNvPr id="173" name="Google Shape;173;p34"/>
          <p:cNvSpPr txBox="1"/>
          <p:nvPr/>
        </p:nvSpPr>
        <p:spPr>
          <a:xfrm>
            <a:off x="1174000" y="1871775"/>
            <a:ext cx="62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کتابخانه‌ای برای ارزیابی داده‌ها در پایتون</a:t>
            </a:r>
            <a:endParaRPr sz="1800"/>
          </a:p>
        </p:txBody>
      </p:sp>
      <p:sp>
        <p:nvSpPr>
          <p:cNvPr id="174" name="Google Shape;174;p34"/>
          <p:cNvSpPr txBox="1"/>
          <p:nvPr/>
        </p:nvSpPr>
        <p:spPr>
          <a:xfrm>
            <a:off x="265800" y="4352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https://docs.pydantic.dev/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88625" y="95550"/>
            <a:ext cx="93036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endParaRPr b="1" sz="10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pydantic </a:t>
            </a:r>
            <a:r>
              <a:rPr lang="en-GB" sz="10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BaseModel</a:t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BaseModel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0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 Doe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signup_ts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external_data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signup_ts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2017-06-01 12:22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friends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0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0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"],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(**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external_data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&gt; User id=123 name='John Doe' signup_ts=datetime.datetime(2017, 6, 1, 12, 22) friends=[1, 2, 3]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GB" sz="10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&gt; 123</a:t>
            </a:r>
            <a:endParaRPr i="1" sz="10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/>
              <a:t>Type Hints with Metadata Annotations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85" name="Google Shape;185;p36"/>
          <p:cNvSpPr txBox="1"/>
          <p:nvPr/>
        </p:nvSpPr>
        <p:spPr>
          <a:xfrm>
            <a:off x="379950" y="1827450"/>
            <a:ext cx="8384100" cy="1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typing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Annotated</a:t>
            </a:r>
            <a:endParaRPr b="1" sz="14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say_hello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Annotated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this is just metadata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"])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GB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"Hello 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14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50">
              <a:solidFill>
                <a:srgbClr val="448C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908200" y="4073150"/>
            <a:ext cx="78561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خود پایتون کاری با حاشیه متادیتا نداره منتها جایی </a:t>
            </a:r>
            <a:r>
              <a:rPr b="1" lang="en-GB" sz="1700">
                <a:solidFill>
                  <a:schemeClr val="dk1"/>
                </a:solidFill>
              </a:rPr>
              <a:t>ه</a:t>
            </a:r>
            <a:r>
              <a:rPr b="1" lang="en-GB" sz="1700">
                <a:solidFill>
                  <a:schemeClr val="dk1"/>
                </a:solidFill>
              </a:rPr>
              <a:t>ست که بعدا می‌توان ازش برای کنترل رفتار اپلیکیشن استفاده کرد.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Concurrency and async / await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7"/>
          <p:cNvSpPr txBox="1"/>
          <p:nvPr/>
        </p:nvSpPr>
        <p:spPr>
          <a:xfrm>
            <a:off x="398725" y="2082225"/>
            <a:ext cx="822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نسخه‌های مدرن پایتون از </a:t>
            </a:r>
            <a:r>
              <a:rPr b="1" lang="en-GB" sz="1500"/>
              <a:t>asynchronous</a:t>
            </a:r>
            <a:r>
              <a:rPr lang="en-GB" sz="1500"/>
              <a:t> (</a:t>
            </a:r>
            <a:r>
              <a:rPr lang="en-GB" sz="1500">
                <a:solidFill>
                  <a:schemeClr val="dk1"/>
                </a:solidFill>
              </a:rPr>
              <a:t>کد ناهمزمان</a:t>
            </a:r>
            <a:r>
              <a:rPr lang="en-GB" sz="1500"/>
              <a:t>) با استفاده از چیزی به نام «کوروتین» با سینتکس </a:t>
            </a:r>
            <a:r>
              <a:rPr b="1" lang="en-GB" sz="1500"/>
              <a:t>async</a:t>
            </a:r>
            <a:r>
              <a:rPr lang="en-GB" sz="1500"/>
              <a:t>  و </a:t>
            </a:r>
            <a:r>
              <a:rPr b="1" lang="en-GB" sz="1500"/>
              <a:t>await</a:t>
            </a:r>
            <a:r>
              <a:rPr lang="en-GB" sz="1500"/>
              <a:t> پشتیبانی می‌کنند.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کد ناهمزمان فقط به این معنی است که زبان 💬 راهی دارد که به کامپیوتر / برنامه بگوید که در نقطه ای از کد، 🤖 باید منتظر چیز دیگری باشد تا در جای دیگری تمام شود. 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فرض کنید کد با یک </a:t>
            </a:r>
            <a:r>
              <a:rPr lang="en-GB"/>
              <a:t>slow_file</a:t>
            </a:r>
            <a:r>
              <a:rPr lang="en-GB"/>
              <a:t> مواجه شده است.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تا زمانی که این </a:t>
            </a:r>
            <a:r>
              <a:rPr lang="en-GB"/>
              <a:t>slow_file کارش تمام شود برنامه (کد) به کارهای دیگرش می‌رسد.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بعد هر موقع کار slow_file به انجام رسید به ادامه‌ی کار روی آن می‌پردازد.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مثل آشپزی!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794250"/>
            <a:ext cx="8520600" cy="27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معمولا منظور از slow_file قسمت‌های I/O می‌باشد که عموما از کارهای محاسباتی با CPU و RAM کندتر است.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مثال‌ها:</a:t>
            </a:r>
            <a:endParaRPr/>
          </a:p>
        </p:txBody>
      </p:sp>
      <p:sp>
        <p:nvSpPr>
          <p:cNvPr id="208" name="Google Shape;20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داده های کلاینت که از طریق شبکه ارسال می شود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داده های ارسال شده توسط برنامه شما برای دریافت توسط کلاینت از طریق شبکه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محتویات یک فایل در دیسک توسط سیستم خوانده شود و به برنامه شما داده شود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محتویاتی که برنامه شما به سیستم داده تا روی دیسک نوشته شود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یک عملیات API از راه دور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یک عملیات پایگاه داده برای اتمام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یک کوئری پایگاه داده برای برگرداندن نتایج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و غیره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 txBox="1"/>
          <p:nvPr>
            <p:ph type="title"/>
          </p:nvPr>
        </p:nvSpPr>
        <p:spPr>
          <a:xfrm>
            <a:off x="367075" y="45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چرا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r>
              <a:rPr lang="en-GB"/>
              <a:t>A</a:t>
            </a:r>
            <a:r>
              <a:rPr lang="en-GB"/>
              <a:t>synchronous؟  </a:t>
            </a:r>
            <a:endParaRPr/>
          </a:p>
        </p:txBody>
      </p:sp>
      <p:sp>
        <p:nvSpPr>
          <p:cNvPr id="214" name="Google Shape;214;p41"/>
          <p:cNvSpPr txBox="1"/>
          <p:nvPr>
            <p:ph idx="1" type="body"/>
          </p:nvPr>
        </p:nvSpPr>
        <p:spPr>
          <a:xfrm>
            <a:off x="311700" y="1694575"/>
            <a:ext cx="8520600" cy="28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به این خاطر که برنامه ما با عملیات کند سینک نیست و منتظر نمیشینه که عملیات کند تموم بشه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74000" y="1539500"/>
            <a:ext cx="88605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get_full_name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4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endParaRPr sz="14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4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get_full_name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-GB" sz="14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4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doe</a:t>
            </a:r>
            <a:r>
              <a:rPr lang="en-GB" sz="14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"))</a:t>
            </a:r>
            <a:endParaRPr sz="14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ynchronous != </a:t>
            </a:r>
            <a:r>
              <a:rPr lang="en-GB"/>
              <a:t>Asynchronous</a:t>
            </a:r>
            <a:r>
              <a:rPr lang="en-GB"/>
              <a:t> </a:t>
            </a:r>
            <a:endParaRPr/>
          </a:p>
        </p:txBody>
      </p:sp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</a:t>
            </a:r>
            <a:r>
              <a:rPr lang="en-GB"/>
              <a:t>ynchronous = sequential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27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700"/>
              <a:t>Concurrency and Burgers</a:t>
            </a:r>
            <a:endParaRPr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05" y="-65825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با اینکه آشپز در حال کار روی برگرهای دیگه‌ای است، اما به او گفتند که دوتا برگر دیگه می‌خواهیم!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00" y="259138"/>
            <a:ext cx="7893701" cy="46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24" y="724575"/>
            <a:ext cx="7419574" cy="43474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9"/>
          <p:cNvSpPr txBox="1"/>
          <p:nvPr>
            <p:ph idx="1" type="body"/>
          </p:nvPr>
        </p:nvSpPr>
        <p:spPr>
          <a:xfrm>
            <a:off x="437025" y="8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با داشتن شماره سفارش دو مشتری می‌توانند به جای انتظار صحبت کنند.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14" y="1427648"/>
            <a:ext cx="6247974" cy="36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/>
          <p:nvPr>
            <p:ph idx="1" type="body"/>
          </p:nvPr>
        </p:nvSpPr>
        <p:spPr>
          <a:xfrm>
            <a:off x="437025" y="87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حال که مشغول صحبت هستند هرازچندگاهی نگاهی به شماره سفارش‌های آماده می‌اندازند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تا اینکه شماره سفارش خودشان ظاهر شود.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023" y="1391436"/>
            <a:ext cx="7607824" cy="29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در این داستان: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فرض کنید که شما برنامه هستید، هنگامی که در </a:t>
            </a:r>
            <a:r>
              <a:rPr lang="en-GB"/>
              <a:t>صف </a:t>
            </a:r>
            <a:r>
              <a:rPr lang="en-GB"/>
              <a:t>پیشخوان هستید:</a:t>
            </a:r>
            <a:endParaRPr/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منتظر می‌شوید نوبت شما شود و موقعی که نوبت شما شد همه‌ی کارهای لازم را انجام می‌دهید (چک کردن منو - آیتم‌ها - ثبت سفارش - پرداخت )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بعد از آن کار شما با پیشخوان pause می‌شود! (چون هنوز سفارش را تحویل </a:t>
            </a:r>
            <a:r>
              <a:rPr lang="en-GB"/>
              <a:t>نگرفته اید</a:t>
            </a:r>
            <a:r>
              <a:rPr lang="en-GB"/>
              <a:t>)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تا زمان تحویل سفارش مشغول صحبت می‌شوید.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-"/>
            </a:pPr>
            <a:r>
              <a:rPr b="1" lang="en-GB">
                <a:solidFill>
                  <a:srgbClr val="980000"/>
                </a:solidFill>
              </a:rPr>
              <a:t>موقع تحویل سفارش منتظر می‌شوید صحبت طرف مقابل تمام شود (انجام کامل کارها و محاسبات) بعد از آن سفارش را تحویل می‌گیرید.</a:t>
            </a:r>
            <a:endParaRPr b="1">
              <a:solidFill>
                <a:srgbClr val="980000"/>
              </a:solidFill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Char char="-"/>
            </a:pPr>
            <a:r>
              <a:rPr b="1" lang="en-GB">
                <a:solidFill>
                  <a:srgbClr val="980000"/>
                </a:solidFill>
              </a:rPr>
              <a:t>حال که برگر را تحویل گرفتید این تسک تمام شده است و تسک بعدی خوردن برگر است.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/>
              <a:t>Parallel Burgers</a:t>
            </a:r>
            <a:endParaRPr sz="3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" y="15240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" y="0"/>
            <a:ext cx="87782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در این حالت شما با آشپز و پیشخوان سینک بودید و فقط منتظر بودید تمام شود.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type="title"/>
          </p:nvPr>
        </p:nvSpPr>
        <p:spPr>
          <a:xfrm>
            <a:off x="311700" y="169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25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async</a:t>
            </a:r>
            <a:r>
              <a:rPr b="1" lang="en-GB" sz="2255"/>
              <a:t> and </a:t>
            </a:r>
            <a:r>
              <a:rPr b="1" lang="en-GB" sz="225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endParaRPr sz="335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Add types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00" y="1645775"/>
            <a:ext cx="6748799" cy="18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 txBox="1"/>
          <p:nvPr/>
        </p:nvSpPr>
        <p:spPr>
          <a:xfrm>
            <a:off x="1980300" y="2218350"/>
            <a:ext cx="5459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burgers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get_burgers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62"/>
          <p:cNvSpPr txBox="1"/>
          <p:nvPr/>
        </p:nvSpPr>
        <p:spPr>
          <a:xfrm>
            <a:off x="225575" y="3647075"/>
            <a:ext cx="84723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این به پایتون می‌گوید برو کارهای دیگری انجام بده تا این قسمت تمام شود.</a:t>
            </a:r>
            <a:endParaRPr sz="1800">
              <a:solidFill>
                <a:schemeClr val="dk2"/>
              </a:solidFill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البته باید در تابعی که async دارد صدا زده شود.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/>
        </p:nvSpPr>
        <p:spPr>
          <a:xfrm>
            <a:off x="1119200" y="1017650"/>
            <a:ext cx="70560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get_burgers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6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Do some asynchronous stuff to create the burgers</a:t>
            </a:r>
            <a:endParaRPr i="1" sz="16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burgers</a:t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63"/>
          <p:cNvSpPr txBox="1"/>
          <p:nvPr/>
        </p:nvSpPr>
        <p:spPr>
          <a:xfrm>
            <a:off x="448700" y="3471600"/>
            <a:ext cx="8397000" cy="139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This is not asynchronous</a:t>
            </a:r>
            <a:endParaRPr i="1" sz="15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get_sequential_burgers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-GB" sz="15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Do some sequential stuff to create the burgers</a:t>
            </a:r>
            <a:endParaRPr i="1" sz="15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burgers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/>
          <p:nvPr>
            <p:ph type="title"/>
          </p:nvPr>
        </p:nvSpPr>
        <p:spPr>
          <a:xfrm>
            <a:off x="311700" y="308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این کد کار نمی‌کند، چون باید منتظر (await) شود.</a:t>
            </a:r>
            <a:endParaRPr/>
          </a:p>
        </p:txBody>
      </p:sp>
      <p:sp>
        <p:nvSpPr>
          <p:cNvPr id="353" name="Google Shape;353;p64"/>
          <p:cNvSpPr txBox="1"/>
          <p:nvPr/>
        </p:nvSpPr>
        <p:spPr>
          <a:xfrm>
            <a:off x="311700" y="1824750"/>
            <a:ext cx="81966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5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This won't work, because get_burgers was defined with: async def</a:t>
            </a:r>
            <a:endParaRPr i="1" sz="15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burgers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get_burgers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5"/>
          <p:cNvSpPr txBox="1"/>
          <p:nvPr>
            <p:ph type="title"/>
          </p:nvPr>
        </p:nvSpPr>
        <p:spPr>
          <a:xfrm>
            <a:off x="311700" y="1754100"/>
            <a:ext cx="8520600" cy="16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هر تابعی که async دارد باید توسط await صدا زده شود که خودش باید داخل تابع با async باشد!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175" y="3058019"/>
            <a:ext cx="4213650" cy="19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6"/>
          <p:cNvSpPr txBox="1"/>
          <p:nvPr>
            <p:ph type="title"/>
          </p:nvPr>
        </p:nvSpPr>
        <p:spPr>
          <a:xfrm>
            <a:off x="386900" y="1735925"/>
            <a:ext cx="85206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FastAPI </a:t>
            </a:r>
            <a:endParaRPr/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این مساله را هندل خواهد کرد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130"/>
              <a:t>Coroutines</a:t>
            </a:r>
            <a:endParaRPr b="1" sz="213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20"/>
          </a:p>
        </p:txBody>
      </p:sp>
      <p:sp>
        <p:nvSpPr>
          <p:cNvPr id="370" name="Google Shape;37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به چیزی که از تابع async def برمی‌گردد می‌گویند.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در نهایت این تعریف مثل تابع است اما قابلیت  pause دارد. و به کل پروسه شروع توقف و پایتان این نوع توابع coroutines  گفته می‌شود.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8"/>
          <p:cNvSpPr txBox="1"/>
          <p:nvPr>
            <p:ph type="title"/>
          </p:nvPr>
        </p:nvSpPr>
        <p:spPr>
          <a:xfrm>
            <a:off x="451175" y="168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/>
              <a:t>Virtual Environments</a:t>
            </a:r>
            <a:endParaRPr/>
          </a:p>
        </p:txBody>
      </p:sp>
      <p:sp>
        <p:nvSpPr>
          <p:cNvPr id="376" name="Google Shape;376;p68"/>
          <p:cNvSpPr txBox="1"/>
          <p:nvPr/>
        </p:nvSpPr>
        <p:spPr>
          <a:xfrm>
            <a:off x="451175" y="2545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-m pip install --upgrade pip</a:t>
            </a:r>
            <a:endParaRPr/>
          </a:p>
        </p:txBody>
      </p:sp>
      <p:sp>
        <p:nvSpPr>
          <p:cNvPr id="377" name="Google Shape;377;p68"/>
          <p:cNvSpPr txBox="1"/>
          <p:nvPr/>
        </p:nvSpPr>
        <p:spPr>
          <a:xfrm>
            <a:off x="451175" y="29452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.gitignore</a:t>
            </a:r>
            <a:endParaRPr b="1"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8" name="Google Shape;378;p68"/>
          <p:cNvSpPr txBox="1"/>
          <p:nvPr/>
        </p:nvSpPr>
        <p:spPr>
          <a:xfrm>
            <a:off x="451175" y="3672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 install -r requirements.txt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012150"/>
            <a:ext cx="5905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3055500"/>
            <a:ext cx="59055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423988"/>
            <a:ext cx="68961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00" y="1674483"/>
            <a:ext cx="8020050" cy="1794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967025" y="1009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hints</a:t>
            </a:r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346650" y="1661350"/>
            <a:ext cx="84507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get_full_name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6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full_name</a:t>
            </a:r>
            <a:endParaRPr sz="1650">
              <a:solidFill>
                <a:srgbClr val="7A3E9D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6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get_full_name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lang="en-GB" sz="16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6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doe</a:t>
            </a:r>
            <a:r>
              <a:rPr lang="en-GB" sz="16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"))</a:t>
            </a:r>
            <a:endParaRPr sz="16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00" y="1117450"/>
            <a:ext cx="6896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25" y="1330500"/>
            <a:ext cx="68865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73"/>
          <p:cNvSpPr txBox="1"/>
          <p:nvPr/>
        </p:nvSpPr>
        <p:spPr>
          <a:xfrm>
            <a:off x="1410713" y="664250"/>
            <a:ext cx="65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پکیج‌ها کجا نصب می‌شوند؟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100" y="271463"/>
            <a:ext cx="688657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775" y="1630250"/>
            <a:ext cx="5429500" cy="18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نصب FastAPI</a:t>
            </a:r>
            <a:endParaRPr/>
          </a:p>
        </p:txBody>
      </p:sp>
      <p:pic>
        <p:nvPicPr>
          <p:cNvPr id="421" name="Google Shape;42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704975"/>
            <a:ext cx="56388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 txBox="1"/>
          <p:nvPr/>
        </p:nvSpPr>
        <p:spPr>
          <a:xfrm>
            <a:off x="1476450" y="1065300"/>
            <a:ext cx="61911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    —&gt; یک نمونه ایجاد می‌کند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7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7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7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7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77"/>
          <p:cNvSpPr txBox="1"/>
          <p:nvPr/>
        </p:nvSpPr>
        <p:spPr>
          <a:xfrm>
            <a:off x="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004888"/>
            <a:ext cx="81343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>
            <p:ph idx="1" type="body"/>
          </p:nvPr>
        </p:nvSpPr>
        <p:spPr>
          <a:xfrm>
            <a:off x="311700" y="2393775"/>
            <a:ext cx="85206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 u="sng">
                <a:solidFill>
                  <a:schemeClr val="hlink"/>
                </a:solidFill>
                <a:hlinkClick r:id="rId3"/>
              </a:rPr>
              <a:t>http://127.0.0.1:8000</a:t>
            </a:r>
            <a:endParaRPr sz="33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80"/>
          <p:cNvSpPr txBox="1"/>
          <p:nvPr/>
        </p:nvSpPr>
        <p:spPr>
          <a:xfrm>
            <a:off x="2594325" y="2248250"/>
            <a:ext cx="4073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حالت تعاملی</a:t>
            </a:r>
            <a:endParaRPr/>
          </a:p>
        </p:txBody>
      </p:sp>
      <p:sp>
        <p:nvSpPr>
          <p:cNvPr id="448" name="Google Shape;448;p81"/>
          <p:cNvSpPr txBox="1"/>
          <p:nvPr/>
        </p:nvSpPr>
        <p:spPr>
          <a:xfrm>
            <a:off x="3258525" y="2140650"/>
            <a:ext cx="399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solidFill>
                  <a:schemeClr val="hlink"/>
                </a:solidFill>
                <a:hlinkClick r:id="rId3"/>
              </a:rPr>
              <a:t>http://127.0.0.1:8000/docs</a:t>
            </a:r>
            <a:endParaRPr sz="1900"/>
          </a:p>
        </p:txBody>
      </p:sp>
      <p:sp>
        <p:nvSpPr>
          <p:cNvPr id="449" name="Google Shape;449;p81"/>
          <p:cNvSpPr txBox="1"/>
          <p:nvPr/>
        </p:nvSpPr>
        <p:spPr>
          <a:xfrm>
            <a:off x="0" y="46246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4"/>
              </a:rPr>
              <a:t>Swagger UI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75" y="2079055"/>
            <a:ext cx="8369050" cy="9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/>
        </p:nvSpPr>
        <p:spPr>
          <a:xfrm>
            <a:off x="2124975" y="1195325"/>
            <a:ext cx="5252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>
                <a:solidFill>
                  <a:schemeClr val="dk1"/>
                </a:solidFill>
              </a:rPr>
              <a:t>این تایپ پیش فرض نیست!</a:t>
            </a:r>
            <a:endParaRPr b="1" sz="2300" u="sng">
              <a:solidFill>
                <a:schemeClr val="hlink"/>
              </a:solidFill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650625" y="3409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 مثل = نیست.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850" y="0"/>
            <a:ext cx="4572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3"/>
          <p:cNvSpPr txBox="1"/>
          <p:nvPr/>
        </p:nvSpPr>
        <p:spPr>
          <a:xfrm>
            <a:off x="1476450" y="1065300"/>
            <a:ext cx="6191100" cy="3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    —&gt; یک نمونه ایجاد می‌کند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7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7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 —&gt;  آدرس‌ها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7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7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7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7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7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sz="17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83"/>
          <p:cNvSpPr txBox="1"/>
          <p:nvPr/>
        </p:nvSpPr>
        <p:spPr>
          <a:xfrm>
            <a:off x="0" y="478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main.py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1728788"/>
            <a:ext cx="57435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84"/>
          <p:cNvSpPr txBox="1"/>
          <p:nvPr/>
        </p:nvSpPr>
        <p:spPr>
          <a:xfrm>
            <a:off x="3224413" y="4311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"endpoint" or a "route".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600"/>
              <a:t>Operation</a:t>
            </a:r>
            <a:endParaRPr sz="3300"/>
          </a:p>
        </p:txBody>
      </p:sp>
      <p:sp>
        <p:nvSpPr>
          <p:cNvPr id="472" name="Google Shape;472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600"/>
              <a:t>Operation</a:t>
            </a:r>
            <a:endParaRPr sz="3300"/>
          </a:p>
        </p:txBody>
      </p:sp>
      <p:sp>
        <p:nvSpPr>
          <p:cNvPr id="478" name="Google Shape;478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endParaRPr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479" name="Google Shape;479;p86"/>
          <p:cNvSpPr txBox="1"/>
          <p:nvPr>
            <p:ph type="title"/>
          </p:nvPr>
        </p:nvSpPr>
        <p:spPr>
          <a:xfrm>
            <a:off x="311700" y="359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GB" sz="1600"/>
              <a:t>در پروتکل HTTP می‌توان به یک path با یک یا چند نوع از متدهای بالا ارتباط برقرار کرد. </a:t>
            </a:r>
            <a:endParaRPr b="1"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GB" sz="2300">
                <a:solidFill>
                  <a:schemeClr val="dk1"/>
                </a:solidFill>
              </a:rPr>
              <a:t>:  برای ایجاد دیتا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GB" sz="2300">
                <a:solidFill>
                  <a:schemeClr val="dk1"/>
                </a:solidFill>
              </a:rPr>
              <a:t>:  خواندن دیتا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-GB" sz="2300">
                <a:solidFill>
                  <a:schemeClr val="dk1"/>
                </a:solidFill>
              </a:rPr>
              <a:t>: آپدیت دیتا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GB" sz="2300">
                <a:solidFill>
                  <a:schemeClr val="dk1"/>
                </a:solidFill>
              </a:rPr>
              <a:t>: حذف دیتا.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در OpenAPI </a:t>
            </a:r>
            <a:r>
              <a:rPr lang="en-GB"/>
              <a:t>متدهای</a:t>
            </a:r>
            <a:r>
              <a:rPr lang="en-GB"/>
              <a:t> HTTP را Operation می‌گوییم.</a:t>
            </a:r>
            <a:endParaRPr/>
          </a:p>
        </p:txBody>
      </p:sp>
      <p:sp>
        <p:nvSpPr>
          <p:cNvPr id="491" name="Google Shape;491;p88"/>
          <p:cNvSpPr txBox="1"/>
          <p:nvPr/>
        </p:nvSpPr>
        <p:spPr>
          <a:xfrm>
            <a:off x="438725" y="2067925"/>
            <a:ext cx="5476800" cy="268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88"/>
          <p:cNvSpPr txBox="1"/>
          <p:nvPr/>
        </p:nvSpPr>
        <p:spPr>
          <a:xfrm>
            <a:off x="5915525" y="3534275"/>
            <a:ext cx="3000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موارد دیگر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@app.post()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@app.put()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@app.delete()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9"/>
          <p:cNvSpPr txBox="1"/>
          <p:nvPr/>
        </p:nvSpPr>
        <p:spPr>
          <a:xfrm>
            <a:off x="887350" y="1767100"/>
            <a:ext cx="7269000" cy="236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89"/>
          <p:cNvSpPr txBox="1"/>
          <p:nvPr/>
        </p:nvSpPr>
        <p:spPr>
          <a:xfrm>
            <a:off x="626650" y="764500"/>
            <a:ext cx="82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می‌توان اینگونه نیز تعریف کرد.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type="title"/>
          </p:nvPr>
        </p:nvSpPr>
        <p:spPr>
          <a:xfrm>
            <a:off x="651700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می‌توان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 یا list </a:t>
            </a:r>
            <a:r>
              <a:rPr lang="en-GB" sz="1600"/>
              <a:t>یا مقادیر واحدی مانند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n-GB" sz="1600"/>
              <a:t>, </a:t>
            </a:r>
            <a:r>
              <a:rPr lang="en-GB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600"/>
              <a:t> برگرداند.</a:t>
            </a:r>
            <a:endParaRPr sz="1600"/>
          </a:p>
        </p:txBody>
      </p:sp>
      <p:sp>
        <p:nvSpPr>
          <p:cNvPr id="504" name="Google Shape;504;p90"/>
          <p:cNvSpPr txBox="1"/>
          <p:nvPr/>
        </p:nvSpPr>
        <p:spPr>
          <a:xfrm>
            <a:off x="651700" y="1616775"/>
            <a:ext cx="64794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"}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بنابراین کاری که تا الان انجام دادیم:</a:t>
            </a:r>
            <a:endParaRPr/>
          </a:p>
        </p:txBody>
      </p:sp>
      <p:sp>
        <p:nvSpPr>
          <p:cNvPr id="510" name="Google Shape;510;p91"/>
          <p:cNvSpPr txBox="1"/>
          <p:nvPr>
            <p:ph idx="1" type="body"/>
          </p:nvPr>
        </p:nvSpPr>
        <p:spPr>
          <a:xfrm>
            <a:off x="311700" y="1691950"/>
            <a:ext cx="8520600" cy="28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Import </a:t>
            </a:r>
            <a:r>
              <a:rPr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FastAPI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path operation decorator</a:t>
            </a:r>
            <a:r>
              <a:rPr lang="en-GB" sz="1700">
                <a:solidFill>
                  <a:schemeClr val="dk1"/>
                </a:solidFill>
              </a:rPr>
              <a:t> </a:t>
            </a:r>
            <a:r>
              <a:rPr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@app.get("/")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path operation function</a:t>
            </a:r>
            <a:r>
              <a:rPr lang="en-GB" sz="1700">
                <a:solidFill>
                  <a:schemeClr val="dk1"/>
                </a:solidFill>
              </a:rPr>
              <a:t> </a:t>
            </a:r>
            <a:r>
              <a:rPr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root(): ...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GB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fastapi dev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425"/>
            <a:ext cx="8839200" cy="345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/>
              <a:t>Path Parameters</a:t>
            </a:r>
            <a:endParaRPr/>
          </a:p>
        </p:txBody>
      </p:sp>
      <p:sp>
        <p:nvSpPr>
          <p:cNvPr id="516" name="Google Shape;516;p92"/>
          <p:cNvSpPr txBox="1"/>
          <p:nvPr/>
        </p:nvSpPr>
        <p:spPr>
          <a:xfrm>
            <a:off x="812100" y="1580825"/>
            <a:ext cx="7519800" cy="268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/items/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{item_id}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read_item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/>
              <a:t>Path parameters with types</a:t>
            </a:r>
            <a:endParaRPr/>
          </a:p>
        </p:txBody>
      </p:sp>
      <p:sp>
        <p:nvSpPr>
          <p:cNvPr id="522" name="Google Shape;522;p93"/>
          <p:cNvSpPr txBox="1"/>
          <p:nvPr/>
        </p:nvSpPr>
        <p:spPr>
          <a:xfrm>
            <a:off x="413575" y="1229900"/>
            <a:ext cx="6943200" cy="268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/items/</a:t>
            </a:r>
            <a:r>
              <a:rPr lang="en-GB" sz="15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{item_id}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read_item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550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{"</a:t>
            </a:r>
            <a:r>
              <a:rPr lang="en-GB" sz="15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":</a:t>
            </a:r>
            <a:r>
              <a:rPr lang="en-GB" sz="15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item_id</a:t>
            </a:r>
            <a:r>
              <a:rPr lang="en-GB" sz="15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93"/>
          <p:cNvSpPr txBox="1"/>
          <p:nvPr>
            <p:ph type="title"/>
          </p:nvPr>
        </p:nvSpPr>
        <p:spPr>
          <a:xfrm>
            <a:off x="689700" y="433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/>
              <a:t>در این حالت item_id نوع int خواهد بود.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0" y="542900"/>
            <a:ext cx="8769700" cy="42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