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5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4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5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2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6AFF-E8B6-4AE6-AD61-DD92B8873DF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Source Code Pro" panose="020B0509030403020204" pitchFamily="49" charset="0"/>
              </a:rPr>
              <a:t>pygame</a:t>
            </a:r>
            <a:endParaRPr lang="en-US" b="1" dirty="0">
              <a:latin typeface="Source Code Pro" panose="020B0509030403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پایگیم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82" y="4529501"/>
            <a:ext cx="35718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5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806508" y="174802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حلقه‌ی رویداد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4738" y="1865793"/>
            <a:ext cx="4516930" cy="35849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>
            <a:off x="-131479" y="2185965"/>
            <a:ext cx="1378781" cy="129012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 rot="17621788">
            <a:off x="48122" y="4420685"/>
            <a:ext cx="1571738" cy="113173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/>
          <p:cNvSpPr/>
          <p:nvPr/>
        </p:nvSpPr>
        <p:spPr>
          <a:xfrm rot="12895834">
            <a:off x="1255360" y="5010289"/>
            <a:ext cx="1798319" cy="147610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ghtning Bolt 12"/>
          <p:cNvSpPr/>
          <p:nvPr/>
        </p:nvSpPr>
        <p:spPr>
          <a:xfrm rot="10152427">
            <a:off x="3861114" y="5008627"/>
            <a:ext cx="1378781" cy="129012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ghtning Bolt 13"/>
          <p:cNvSpPr/>
          <p:nvPr/>
        </p:nvSpPr>
        <p:spPr>
          <a:xfrm rot="1870149">
            <a:off x="1080357" y="737879"/>
            <a:ext cx="1378781" cy="129012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ghtning Bolt 14"/>
          <p:cNvSpPr/>
          <p:nvPr/>
        </p:nvSpPr>
        <p:spPr>
          <a:xfrm rot="10152427">
            <a:off x="4368947" y="3903665"/>
            <a:ext cx="1378781" cy="129012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/>
          <p:cNvSpPr/>
          <p:nvPr/>
        </p:nvSpPr>
        <p:spPr>
          <a:xfrm rot="3794367">
            <a:off x="2797935" y="737953"/>
            <a:ext cx="1571738" cy="113173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ghtning Bolt 16"/>
          <p:cNvSpPr/>
          <p:nvPr/>
        </p:nvSpPr>
        <p:spPr>
          <a:xfrm rot="5069603">
            <a:off x="3823426" y="1778254"/>
            <a:ext cx="1571738" cy="113173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otched Right Arrow 17"/>
          <p:cNvSpPr/>
          <p:nvPr/>
        </p:nvSpPr>
        <p:spPr>
          <a:xfrm>
            <a:off x="5493694" y="3307586"/>
            <a:ext cx="1088382" cy="326668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953203" y="853007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Source Code Pro" panose="020B0509030403020204" pitchFamily="49" charset="0"/>
                <a:cs typeface="B Yekan" panose="00000400000000000000" pitchFamily="2" charset="-78"/>
              </a:rPr>
              <a:t>Event loop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63569" y="3053000"/>
            <a:ext cx="3827417" cy="73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smtClean="0">
                <a:cs typeface="B Yekan" panose="00000400000000000000" pitchFamily="2" charset="-78"/>
              </a:rPr>
              <a:t>]</a:t>
            </a:r>
            <a:r>
              <a:rPr lang="fa-IR" dirty="0" smtClean="0">
                <a:cs typeface="B Yekan" panose="00000400000000000000" pitchFamily="2" charset="-78"/>
              </a:rPr>
              <a:t>هر آنچه رخ داد به صورت لیست</a:t>
            </a:r>
            <a:r>
              <a:rPr lang="en-US" dirty="0" smtClean="0">
                <a:cs typeface="B Yekan" panose="00000400000000000000" pitchFamily="2" charset="-78"/>
              </a:rPr>
              <a:t>[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4537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806508" y="174802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به‌روزرسانی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5200" y="1737360"/>
            <a:ext cx="5773371" cy="4013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25200" y="1214846"/>
            <a:ext cx="5773371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043023" y="845345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caption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75166" y="2119696"/>
            <a:ext cx="1815737" cy="1045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71063" y="3582736"/>
            <a:ext cx="1815737" cy="1045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75166" y="5290458"/>
            <a:ext cx="3557631" cy="216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1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84439" y="971636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ایجاد صفحه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2589" y="2416628"/>
            <a:ext cx="7258594" cy="23083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latin typeface="Source Code Pro" panose="020B0509030403020204" pitchFamily="49" charset="0"/>
              </a:rPr>
              <a:t>import </a:t>
            </a:r>
            <a:r>
              <a:rPr lang="en-US" sz="2400" dirty="0" err="1" smtClean="0">
                <a:latin typeface="Source Code Pro" panose="020B0509030403020204" pitchFamily="49" charset="0"/>
              </a:rPr>
              <a:t>pygame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r>
              <a:rPr lang="en-US" sz="2400" dirty="0" err="1" smtClean="0">
                <a:latin typeface="Source Code Pro" panose="020B0509030403020204" pitchFamily="49" charset="0"/>
              </a:rPr>
              <a:t>pygame.init</a:t>
            </a:r>
            <a:r>
              <a:rPr lang="en-US" sz="24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dis=</a:t>
            </a:r>
            <a:r>
              <a:rPr lang="en-US" sz="2400" dirty="0" err="1" smtClean="0">
                <a:latin typeface="Source Code Pro" panose="020B0509030403020204" pitchFamily="49" charset="0"/>
              </a:rPr>
              <a:t>pygame.display.set_mode</a:t>
            </a:r>
            <a:r>
              <a:rPr lang="en-US" sz="2400" dirty="0" smtClean="0">
                <a:latin typeface="Source Code Pro" panose="020B0509030403020204" pitchFamily="49" charset="0"/>
              </a:rPr>
              <a:t>((400,300))</a:t>
            </a:r>
          </a:p>
          <a:p>
            <a:r>
              <a:rPr lang="en-US" sz="2400" dirty="0" err="1" smtClean="0">
                <a:latin typeface="Source Code Pro" panose="020B0509030403020204" pitchFamily="49" charset="0"/>
              </a:rPr>
              <a:t>pygame.display.update</a:t>
            </a:r>
            <a:r>
              <a:rPr lang="en-US" sz="24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US" sz="2400" dirty="0" err="1" smtClean="0">
                <a:latin typeface="Source Code Pro" panose="020B0509030403020204" pitchFamily="49" charset="0"/>
              </a:rPr>
              <a:t>pygame.quit</a:t>
            </a:r>
            <a:r>
              <a:rPr lang="en-US" sz="24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quit()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1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92" y="1759725"/>
            <a:ext cx="5285828" cy="43699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40748" y="318494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ایجاد صفحه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0557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84439" y="196343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حلقه‌ی رویداد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0" y="1297363"/>
            <a:ext cx="11098174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0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84439" y="196343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رویدادها	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69889"/>
              </p:ext>
            </p:extLst>
          </p:nvPr>
        </p:nvGraphicFramePr>
        <p:xfrm>
          <a:off x="2584439" y="1722370"/>
          <a:ext cx="7240829" cy="37414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289017">
                  <a:extLst>
                    <a:ext uri="{9D8B030D-6E8A-4147-A177-3AD203B41FA5}">
                      <a16:colId xmlns:a16="http://schemas.microsoft.com/office/drawing/2014/main" val="1939654223"/>
                    </a:ext>
                  </a:extLst>
                </a:gridCol>
                <a:gridCol w="3075984">
                  <a:extLst>
                    <a:ext uri="{9D8B030D-6E8A-4147-A177-3AD203B41FA5}">
                      <a16:colId xmlns:a16="http://schemas.microsoft.com/office/drawing/2014/main" val="3584332172"/>
                    </a:ext>
                  </a:extLst>
                </a:gridCol>
                <a:gridCol w="2875828">
                  <a:extLst>
                    <a:ext uri="{9D8B030D-6E8A-4147-A177-3AD203B41FA5}">
                      <a16:colId xmlns:a16="http://schemas.microsoft.com/office/drawing/2014/main" val="8135289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Source Code Pro" panose="020B0509030403020204" pitchFamily="49" charset="0"/>
                        </a:rPr>
                        <a:t>SR No.</a:t>
                      </a:r>
                      <a:endParaRPr lang="en-US" sz="20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Source Code Pro" panose="020B0509030403020204" pitchFamily="49" charset="0"/>
                        </a:rPr>
                        <a:t>Event</a:t>
                      </a:r>
                      <a:endParaRPr lang="en-US" sz="20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Source Code Pro" panose="020B0509030403020204" pitchFamily="49" charset="0"/>
                        </a:rPr>
                        <a:t>Attributes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981242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Source Code Pro" panose="020B0509030403020204" pitchFamily="49" charset="0"/>
                        </a:rPr>
                        <a:t>1.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Source Code Pro" panose="020B0509030403020204" pitchFamily="49" charset="0"/>
                        </a:rPr>
                        <a:t>KEYDOWN 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Source Code Pro" panose="020B0509030403020204" pitchFamily="49" charset="0"/>
                        </a:rPr>
                        <a:t> key, mod, </a:t>
                      </a:r>
                      <a:r>
                        <a:rPr lang="en-US" sz="1800" dirty="0" err="1">
                          <a:effectLst/>
                          <a:latin typeface="Source Code Pro" panose="020B0509030403020204" pitchFamily="49" charset="0"/>
                        </a:rPr>
                        <a:t>unicode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869320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Source Code Pro" panose="020B0509030403020204" pitchFamily="49" charset="0"/>
                        </a:rPr>
                        <a:t>2.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Source Code Pro" panose="020B0509030403020204" pitchFamily="49" charset="0"/>
                        </a:rPr>
                        <a:t>KEYUP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Source Code Pro" panose="020B0509030403020204" pitchFamily="49" charset="0"/>
                        </a:rPr>
                        <a:t>key, mod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098423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Source Code Pro" panose="020B0509030403020204" pitchFamily="49" charset="0"/>
                        </a:rPr>
                        <a:t>3.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Source Code Pro" panose="020B0509030403020204" pitchFamily="49" charset="0"/>
                        </a:rPr>
                        <a:t>MOUSEBUTTONUP 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Source Code Pro" panose="020B0509030403020204" pitchFamily="49" charset="0"/>
                        </a:rPr>
                        <a:t>pos, button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083614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Source Code Pro" panose="020B0509030403020204" pitchFamily="49" charset="0"/>
                        </a:rPr>
                        <a:t>4.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Source Code Pro" panose="020B0509030403020204" pitchFamily="49" charset="0"/>
                        </a:rPr>
                        <a:t>MOUSEBUTTONDOWN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 err="1">
                          <a:effectLst/>
                          <a:latin typeface="Source Code Pro" panose="020B0509030403020204" pitchFamily="49" charset="0"/>
                        </a:rPr>
                        <a:t>pos</a:t>
                      </a:r>
                      <a:r>
                        <a:rPr lang="en-US" sz="1800" dirty="0">
                          <a:effectLst/>
                          <a:latin typeface="Source Code Pro" panose="020B0509030403020204" pitchFamily="49" charset="0"/>
                        </a:rPr>
                        <a:t>, button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099610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Source Code Pro" panose="020B0509030403020204" pitchFamily="49" charset="0"/>
                        </a:rPr>
                        <a:t>5.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Source Code Pro" panose="020B0509030403020204" pitchFamily="49" charset="0"/>
                        </a:rPr>
                        <a:t>MOUSEMOTION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Source Code Pro" panose="020B0509030403020204" pitchFamily="49" charset="0"/>
                        </a:rPr>
                        <a:t> pos, rel, buttons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502874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Source Code Pro" panose="020B0509030403020204" pitchFamily="49" charset="0"/>
                        </a:rPr>
                        <a:t>6.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Source Code Pro" panose="020B0509030403020204" pitchFamily="49" charset="0"/>
                        </a:rPr>
                        <a:t>QUIT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Source Code Pro" panose="020B0509030403020204" pitchFamily="49" charset="0"/>
                        </a:rPr>
                        <a:t>          –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54036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0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84439" y="196343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رویدادها	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00" y="1902539"/>
            <a:ext cx="8274943" cy="36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7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84439" y="196343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رویدادها	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732554"/>
              </p:ext>
            </p:extLst>
          </p:nvPr>
        </p:nvGraphicFramePr>
        <p:xfrm>
          <a:off x="2334424" y="1462117"/>
          <a:ext cx="7260771" cy="4393854"/>
        </p:xfrm>
        <a:graphic>
          <a:graphicData uri="http://schemas.openxmlformats.org/drawingml/2006/table">
            <a:tbl>
              <a:tblPr/>
              <a:tblGrid>
                <a:gridCol w="2420257">
                  <a:extLst>
                    <a:ext uri="{9D8B030D-6E8A-4147-A177-3AD203B41FA5}">
                      <a16:colId xmlns:a16="http://schemas.microsoft.com/office/drawing/2014/main" val="310095829"/>
                    </a:ext>
                  </a:extLst>
                </a:gridCol>
                <a:gridCol w="3037840">
                  <a:extLst>
                    <a:ext uri="{9D8B030D-6E8A-4147-A177-3AD203B41FA5}">
                      <a16:colId xmlns:a16="http://schemas.microsoft.com/office/drawing/2014/main" val="262104048"/>
                    </a:ext>
                  </a:extLst>
                </a:gridCol>
                <a:gridCol w="1802674">
                  <a:extLst>
                    <a:ext uri="{9D8B030D-6E8A-4147-A177-3AD203B41FA5}">
                      <a16:colId xmlns:a16="http://schemas.microsoft.com/office/drawing/2014/main" val="1340967918"/>
                    </a:ext>
                  </a:extLst>
                </a:gridCol>
              </a:tblGrid>
              <a:tr h="6285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SR No.</a:t>
                      </a:r>
                      <a:endParaRPr lang="en-US" sz="20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Button</a:t>
                      </a:r>
                      <a:endParaRPr lang="en-US" sz="20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Value</a:t>
                      </a:r>
                      <a:endParaRPr lang="en-US" sz="2000" b="0">
                        <a:solidFill>
                          <a:schemeClr val="bg1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41707"/>
                  </a:ext>
                </a:extLst>
              </a:tr>
              <a:tr h="7115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1.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Left mouse button 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1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85543"/>
                  </a:ext>
                </a:extLst>
              </a:tr>
              <a:tr h="7115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2.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Mouse wheel button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2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25470"/>
                  </a:ext>
                </a:extLst>
              </a:tr>
              <a:tr h="7115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3.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Right mouse button 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3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330695"/>
                  </a:ext>
                </a:extLst>
              </a:tr>
              <a:tr h="7115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4.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Mouse wheel scroll up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4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708092"/>
                  </a:ext>
                </a:extLst>
              </a:tr>
              <a:tr h="81081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5.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Mouse wheel scroll down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Source Code Pro" panose="020B0509030403020204" pitchFamily="49" charset="0"/>
                        </a:rPr>
                        <a:t>5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6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4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84439" y="196343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رویدادها	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5631" y="219930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chemeClr val="tx2"/>
                </a:solidFill>
                <a:effectLst/>
                <a:latin typeface="Source Code Pro" panose="020B0509030403020204" pitchFamily="49" charset="0"/>
              </a:rPr>
              <a:t>MOUSEMOTION</a:t>
            </a:r>
            <a:endParaRPr lang="en-US" dirty="0">
              <a:solidFill>
                <a:schemeClr val="tx2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5445" y="219930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chemeClr val="tx2"/>
                </a:solidFill>
                <a:effectLst/>
                <a:latin typeface="Source Code Pro" panose="020B0509030403020204" pitchFamily="49" charset="0"/>
              </a:rPr>
              <a:t>buttons</a:t>
            </a:r>
            <a:endParaRPr lang="en-US" dirty="0">
              <a:solidFill>
                <a:schemeClr val="tx2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3452" y="3139831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err="1" smtClean="0">
                <a:solidFill>
                  <a:schemeClr val="tx2"/>
                </a:solidFill>
                <a:effectLst/>
                <a:latin typeface="Source Code Pro" panose="020B0509030403020204" pitchFamily="49" charset="0"/>
              </a:rPr>
              <a:t>pos</a:t>
            </a:r>
            <a:endParaRPr lang="en-US" dirty="0">
              <a:solidFill>
                <a:schemeClr val="tx2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3452" y="408035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err="1" smtClean="0">
                <a:solidFill>
                  <a:schemeClr val="tx2"/>
                </a:solidFill>
                <a:effectLst/>
                <a:latin typeface="Source Code Pro" panose="020B0509030403020204" pitchFamily="49" charset="0"/>
              </a:rPr>
              <a:t>rel</a:t>
            </a:r>
            <a:endParaRPr lang="en-US" dirty="0">
              <a:solidFill>
                <a:schemeClr val="tx2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86759" y="219930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left, mouse-wheel, right</a:t>
            </a:r>
            <a:endParaRPr lang="en-US" dirty="0">
              <a:solidFill>
                <a:schemeClr val="tx2"/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8901" y="3139831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chemeClr val="tx2"/>
                </a:solidFill>
                <a:effectLst/>
                <a:latin typeface="Source Code Pro" panose="020B0509030403020204" pitchFamily="49" charset="0"/>
              </a:rPr>
              <a:t> absolute position (x, y)</a:t>
            </a:r>
            <a:endParaRPr lang="en-US" dirty="0">
              <a:solidFill>
                <a:schemeClr val="tx2"/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48901" y="3803358"/>
            <a:ext cx="45896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chemeClr val="tx2"/>
                </a:solidFill>
                <a:effectLst/>
                <a:latin typeface="Source Code Pro" panose="020B0509030403020204" pitchFamily="49" charset="0"/>
              </a:rPr>
              <a:t>relative position to the previous position (</a:t>
            </a:r>
            <a:r>
              <a:rPr lang="en-US" b="0" i="0" dirty="0" err="1" smtClean="0">
                <a:solidFill>
                  <a:schemeClr val="tx2"/>
                </a:solidFill>
                <a:effectLst/>
                <a:latin typeface="Source Code Pro" panose="020B0509030403020204" pitchFamily="49" charset="0"/>
              </a:rPr>
              <a:t>rel_x</a:t>
            </a:r>
            <a:r>
              <a:rPr lang="en-US" b="0" i="0" dirty="0" smtClean="0">
                <a:solidFill>
                  <a:schemeClr val="tx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b="0" i="0" dirty="0" err="1" smtClean="0">
                <a:solidFill>
                  <a:schemeClr val="tx2"/>
                </a:solidFill>
                <a:effectLst/>
                <a:latin typeface="Source Code Pro" panose="020B0509030403020204" pitchFamily="49" charset="0"/>
              </a:rPr>
              <a:t>rel_y</a:t>
            </a:r>
            <a:r>
              <a:rPr lang="en-US" b="0" i="0" dirty="0" smtClean="0">
                <a:solidFill>
                  <a:schemeClr val="tx2"/>
                </a:solidFill>
                <a:effectLst/>
                <a:latin typeface="Source Code Pro" panose="020B0509030403020204" pitchFamily="49" charset="0"/>
              </a:rPr>
              <a:t>) in pixels</a:t>
            </a:r>
            <a:endParaRPr lang="en-US" dirty="0">
              <a:solidFill>
                <a:schemeClr val="tx2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84439" y="196343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رویدادها	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024" y="1622596"/>
            <a:ext cx="7411586" cy="41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4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3748"/>
            <a:ext cx="9144000" cy="975769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کمی از مفاهیم استفاده کنیم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3344091"/>
            <a:ext cx="9144000" cy="610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مقداری بازی بد نیست</a:t>
            </a:r>
            <a:endParaRPr lang="en-US" sz="36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3699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84439" y="196343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رویدادها	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024" y="1622596"/>
            <a:ext cx="7411586" cy="41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82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84438" y="666606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خروج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06" y="1737360"/>
            <a:ext cx="9765021" cy="461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82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84438" y="666606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رنگ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366" y="2692222"/>
            <a:ext cx="340090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59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84438" y="666606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رنگ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022" y="3350457"/>
            <a:ext cx="9770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pygame.draw.rect</a:t>
            </a:r>
            <a:r>
              <a:rPr lang="en-US" sz="2400" dirty="0" smtClean="0">
                <a:latin typeface="Source Code Pro" panose="020B0509030403020204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Source Code Pro" panose="020B0509030403020204" pitchFamily="49" charset="0"/>
              </a:rPr>
              <a:t>display</a:t>
            </a:r>
            <a:r>
              <a:rPr lang="en-US" sz="2400" dirty="0" smtClean="0">
                <a:latin typeface="Source Code Pro" panose="020B0509030403020204" pitchFamily="49" charset="0"/>
              </a:rPr>
              <a:t>, </a:t>
            </a:r>
            <a:r>
              <a:rPr lang="en-US" sz="2400" i="0" dirty="0" err="1" smtClean="0">
                <a:effectLst/>
                <a:latin typeface="Source Code Pro" panose="020B0509030403020204" pitchFamily="49" charset="0"/>
              </a:rPr>
              <a:t>colour</a:t>
            </a:r>
            <a:r>
              <a:rPr lang="en-US" sz="2400" dirty="0" smtClean="0">
                <a:latin typeface="Source Code Pro" panose="020B0509030403020204" pitchFamily="49" charset="0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[x, y, </a:t>
            </a:r>
            <a:r>
              <a:rPr lang="en-US" sz="2400" dirty="0" err="1" smtClean="0">
                <a:solidFill>
                  <a:srgbClr val="002060"/>
                </a:solidFill>
                <a:latin typeface="Source Code Pro" panose="020B0509030403020204" pitchFamily="49" charset="0"/>
              </a:rPr>
              <a:t>L_x</a:t>
            </a:r>
            <a:r>
              <a:rPr lang="en-US" sz="2400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Source Code Pro" panose="020B0509030403020204" pitchFamily="49" charset="0"/>
              </a:rPr>
              <a:t>L_y</a:t>
            </a:r>
            <a:r>
              <a:rPr lang="en-US" sz="2400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]</a:t>
            </a:r>
            <a:r>
              <a:rPr lang="en-US" sz="2400" dirty="0" smtClean="0">
                <a:latin typeface="Source Code Pro" panose="020B0509030403020204" pitchFamily="49" charset="0"/>
              </a:rPr>
              <a:t>)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0109" y="4040722"/>
            <a:ext cx="10977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0" dirty="0" err="1" smtClean="0">
                <a:effectLst/>
                <a:latin typeface="Source Code Pro" panose="020B0509030403020204" pitchFamily="49" charset="0"/>
              </a:rPr>
              <a:t>pygame.draw.circle</a:t>
            </a:r>
            <a:r>
              <a:rPr lang="en-US" sz="2400" i="0" dirty="0" smtClean="0">
                <a:effectLst/>
                <a:latin typeface="Source Code Pro" panose="020B0509030403020204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Source Code Pro" panose="020B0509030403020204" pitchFamily="49" charset="0"/>
              </a:rPr>
              <a:t>display</a:t>
            </a:r>
            <a:r>
              <a:rPr lang="en-US" sz="2400" i="0" dirty="0" smtClean="0">
                <a:effectLst/>
                <a:latin typeface="Source Code Pro" panose="020B0509030403020204" pitchFamily="49" charset="0"/>
              </a:rPr>
              <a:t>, </a:t>
            </a:r>
            <a:r>
              <a:rPr lang="en-US" sz="2400" i="0" dirty="0" err="1" smtClean="0">
                <a:effectLst/>
                <a:latin typeface="Source Code Pro" panose="020B0509030403020204" pitchFamily="49" charset="0"/>
              </a:rPr>
              <a:t>colour</a:t>
            </a:r>
            <a:r>
              <a:rPr lang="en-US" sz="2400" i="0" dirty="0" smtClean="0">
                <a:effectLst/>
                <a:latin typeface="Source Code Pro" panose="020B0509030403020204" pitchFamily="49" charset="0"/>
              </a:rPr>
              <a:t>, center, radius, width)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51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84438" y="666606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رسم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7545" y="1627093"/>
            <a:ext cx="10784541" cy="49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76285" y="767077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ویندوز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71047" y="2796988"/>
            <a:ext cx="6898341" cy="3482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97545" y="2796988"/>
            <a:ext cx="297350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71047" y="1634878"/>
            <a:ext cx="0" cy="116211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-1567715" y="1929185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x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62685" y="1535485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y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410685" y="1929185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L_x</a:t>
            </a:r>
            <a:endParaRPr lang="en-US" sz="20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-231944" y="3966883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L_y</a:t>
            </a:r>
            <a:endParaRPr lang="en-US" sz="20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-420622" y="1265679"/>
            <a:ext cx="2236333" cy="3449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(0,0)</a:t>
            </a:r>
            <a:endParaRPr lang="en-US" sz="1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8052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84438" y="666606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رنگ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022" y="3350457"/>
            <a:ext cx="11354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pygame.draw.rect</a:t>
            </a:r>
            <a:r>
              <a:rPr lang="en-US" sz="2800" dirty="0" smtClean="0">
                <a:latin typeface="Source Code Pro" panose="020B0509030403020204" pitchFamily="49" charset="0"/>
              </a:rPr>
              <a:t>(</a:t>
            </a:r>
            <a:r>
              <a:rPr lang="en-US" sz="2800" dirty="0" smtClean="0">
                <a:solidFill>
                  <a:schemeClr val="accent2"/>
                </a:solidFill>
                <a:latin typeface="Source Code Pro" panose="020B0509030403020204" pitchFamily="49" charset="0"/>
              </a:rPr>
              <a:t>display</a:t>
            </a:r>
            <a:r>
              <a:rPr lang="en-US" sz="2800" dirty="0" smtClean="0">
                <a:latin typeface="Source Code Pro" panose="020B0509030403020204" pitchFamily="49" charset="0"/>
              </a:rPr>
              <a:t>, </a:t>
            </a:r>
            <a:r>
              <a:rPr lang="en-US" sz="2800" i="0" dirty="0" err="1" smtClean="0">
                <a:effectLst/>
                <a:latin typeface="Source Code Pro" panose="020B0509030403020204" pitchFamily="49" charset="0"/>
              </a:rPr>
              <a:t>colour</a:t>
            </a:r>
            <a:r>
              <a:rPr lang="en-US" sz="2800" dirty="0" smtClean="0">
                <a:latin typeface="Source Code Pro" panose="020B0509030403020204" pitchFamily="49" charset="0"/>
              </a:rPr>
              <a:t>, </a:t>
            </a:r>
            <a:r>
              <a:rPr lang="en-US" sz="2800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[x, y, </a:t>
            </a:r>
            <a:r>
              <a:rPr lang="en-US" sz="2800" dirty="0" err="1" smtClean="0">
                <a:solidFill>
                  <a:srgbClr val="002060"/>
                </a:solidFill>
                <a:latin typeface="Source Code Pro" panose="020B0509030403020204" pitchFamily="49" charset="0"/>
              </a:rPr>
              <a:t>L_x</a:t>
            </a:r>
            <a:r>
              <a:rPr lang="en-US" sz="2800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  <a:latin typeface="Source Code Pro" panose="020B0509030403020204" pitchFamily="49" charset="0"/>
              </a:rPr>
              <a:t>L_y</a:t>
            </a:r>
            <a:r>
              <a:rPr lang="en-US" sz="2800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]</a:t>
            </a:r>
            <a:r>
              <a:rPr lang="en-US" sz="2800" dirty="0" smtClean="0">
                <a:latin typeface="Source Code Pro" panose="020B0509030403020204" pitchFamily="49" charset="0"/>
              </a:rPr>
              <a:t>)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610" y="4251512"/>
            <a:ext cx="10977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0" dirty="0" err="1" smtClean="0">
                <a:effectLst/>
                <a:latin typeface="Source Code Pro" panose="020B0509030403020204" pitchFamily="49" charset="0"/>
              </a:rPr>
              <a:t>pygame.draw.circle</a:t>
            </a:r>
            <a:r>
              <a:rPr lang="en-US" sz="2400" i="0" dirty="0" smtClean="0">
                <a:effectLst/>
                <a:latin typeface="Source Code Pro" panose="020B0509030403020204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Source Code Pro" panose="020B0509030403020204" pitchFamily="49" charset="0"/>
              </a:rPr>
              <a:t>display</a:t>
            </a:r>
            <a:r>
              <a:rPr lang="en-US" sz="2400" i="0" dirty="0" smtClean="0">
                <a:effectLst/>
                <a:latin typeface="Source Code Pro" panose="020B0509030403020204" pitchFamily="49" charset="0"/>
              </a:rPr>
              <a:t>, </a:t>
            </a:r>
            <a:r>
              <a:rPr lang="en-US" sz="2400" i="0" dirty="0" err="1" smtClean="0">
                <a:effectLst/>
                <a:latin typeface="Source Code Pro" panose="020B0509030403020204" pitchFamily="49" charset="0"/>
              </a:rPr>
              <a:t>colour</a:t>
            </a:r>
            <a:r>
              <a:rPr lang="en-US" sz="2400" i="0" dirty="0" smtClean="0">
                <a:effectLst/>
                <a:latin typeface="Source Code Pro" panose="020B0509030403020204" pitchFamily="49" charset="0"/>
              </a:rPr>
              <a:t>, center, radius, width)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319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920762" y="136735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حرکت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422" y="563148"/>
            <a:ext cx="5953956" cy="59349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30400" y="3028949"/>
            <a:ext cx="1016000" cy="1003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46400" y="3530599"/>
            <a:ext cx="7239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425700" y="2235200"/>
            <a:ext cx="12700" cy="7715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098550" y="3530599"/>
            <a:ext cx="81538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38400" y="4025899"/>
            <a:ext cx="0" cy="8001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-1073328" y="2977811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X,Y</a:t>
            </a:r>
            <a:endParaRPr lang="en-US" sz="36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16549" y="3000036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+X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-2841051" y="2898436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-X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-1037651" y="4651036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+Y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-1075751" y="1222036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-Y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1891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90750" y="936835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نهایت </a:t>
            </a:r>
            <a:r>
              <a:rPr lang="fa-IR" sz="3600" b="1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به‌روزرسانی</a:t>
            </a:r>
            <a:endParaRPr lang="en-US" sz="36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1073328" y="2977811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X,Y</a:t>
            </a:r>
            <a:endParaRPr lang="en-US" sz="36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488" y="3127353"/>
            <a:ext cx="6009879" cy="7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66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90750" y="936835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نهایت </a:t>
            </a:r>
            <a:r>
              <a:rPr lang="fa-IR" sz="3600" b="1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به‌روزرسانی</a:t>
            </a:r>
            <a:endParaRPr lang="en-US" sz="36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17" y="2239859"/>
            <a:ext cx="4952822" cy="38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16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90750" y="2229346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اضافه کردن غذا</a:t>
            </a:r>
            <a:endParaRPr lang="en-US" sz="28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90750" y="3165971"/>
            <a:ext cx="7010756" cy="633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خوردن غذا</a:t>
            </a:r>
            <a:endParaRPr lang="en-US" sz="28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90750" y="3883235"/>
            <a:ext cx="7010756" cy="659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بزرگتر شدن</a:t>
            </a:r>
            <a:endParaRPr lang="en-US" sz="28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65350" y="1105396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گام‌های بعدی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2966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3748"/>
            <a:ext cx="9144000" cy="975769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چرا بازی؟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3344091"/>
            <a:ext cx="9144000" cy="10319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دلیل جذابیت؟</a:t>
            </a:r>
          </a:p>
          <a:p>
            <a:r>
              <a:rPr lang="fa-IR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یا واقعا حوزه‌ی عمیقی است؟ </a:t>
            </a:r>
            <a:endParaRPr lang="en-US" sz="28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3768633"/>
            <a:ext cx="9144000" cy="1214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شاید هر دو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8546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96929" y="2928614"/>
            <a:ext cx="6818811" cy="36158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7079" y="3055342"/>
            <a:ext cx="6538510" cy="3362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35167" y="1984348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دیوار اضافه کنید</a:t>
            </a:r>
            <a:endParaRPr lang="en-US" sz="28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35167" y="1131522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تمرین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4180" y="4114800"/>
            <a:ext cx="808449" cy="6387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26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35167" y="1984348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یک شکل دیگر به صورت آینه‌ای ایجاد کنید</a:t>
            </a:r>
            <a:endParaRPr lang="en-US" sz="28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35167" y="1131522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تمرین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6929" y="2928614"/>
            <a:ext cx="6818811" cy="36158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7079" y="3055342"/>
            <a:ext cx="6538510" cy="3362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94180" y="4114800"/>
            <a:ext cx="808449" cy="6387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17540" y="4114800"/>
            <a:ext cx="808449" cy="6387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30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35167" y="1984348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پلتفرم ایجاد کنید</a:t>
            </a:r>
            <a:endParaRPr lang="en-US" sz="28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35167" y="1131522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تمرین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1139" y="2837174"/>
            <a:ext cx="6818811" cy="361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15436" y="3762103"/>
            <a:ext cx="1214845" cy="948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75669" y="5042263"/>
            <a:ext cx="1214845" cy="948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endCxn id="9" idx="1"/>
          </p:cNvCxnSpPr>
          <p:nvPr/>
        </p:nvCxnSpPr>
        <p:spPr>
          <a:xfrm>
            <a:off x="3930281" y="4202241"/>
            <a:ext cx="3545388" cy="131418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9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58983"/>
            <a:ext cx="9144000" cy="975769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pygame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28056" y="2821577"/>
            <a:ext cx="9144000" cy="15544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نرم‌افزار چندسکویی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cross platform</a:t>
            </a:r>
          </a:p>
          <a:p>
            <a:endParaRPr lang="en-US" sz="2800" b="1" dirty="0" smtClean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endParaRPr lang="en-US" sz="28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19" y="280035"/>
            <a:ext cx="3571875" cy="100012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24000" y="3474719"/>
            <a:ext cx="9144000" cy="777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توسط </a:t>
            </a:r>
            <a:r>
              <a:rPr lang="en-US" sz="2400" dirty="0"/>
              <a:t> </a:t>
            </a:r>
            <a:r>
              <a:rPr lang="en-US" sz="2400" dirty="0">
                <a:latin typeface="Source Code Pro" panose="020B0509030403020204" pitchFamily="49" charset="0"/>
              </a:rPr>
              <a:t>Pete </a:t>
            </a:r>
            <a:r>
              <a:rPr lang="en-US" sz="2400" dirty="0" err="1" smtClean="0">
                <a:latin typeface="Source Code Pro" panose="020B0509030403020204" pitchFamily="49" charset="0"/>
              </a:rPr>
              <a:t>Shinners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dirty="0" smtClean="0">
                <a:solidFill>
                  <a:srgbClr val="FF0000"/>
                </a:solidFill>
                <a:cs typeface="B Yekan" panose="00000400000000000000" pitchFamily="2" charset="-78"/>
              </a:rPr>
              <a:t>برای جایگزینی</a:t>
            </a:r>
            <a:r>
              <a:rPr lang="fa-IR" sz="2400" dirty="0" smtClean="0">
                <a:cs typeface="B Yekan" panose="00000400000000000000" pitchFamily="2" charset="-78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PySDL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662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6" y="74293"/>
            <a:ext cx="3571875" cy="100012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959531" y="2304778"/>
            <a:ext cx="9144000" cy="3583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توسط </a:t>
            </a:r>
            <a:r>
              <a:rPr lang="en-US" sz="3200" dirty="0">
                <a:cs typeface="B Yekan" panose="00000400000000000000" pitchFamily="2" charset="-78"/>
              </a:rPr>
              <a:t> </a:t>
            </a:r>
            <a:endParaRPr lang="en-US" sz="3200" dirty="0" smtClean="0">
              <a:cs typeface="B Yekan" panose="00000400000000000000" pitchFamily="2" charset="-78"/>
            </a:endParaRPr>
          </a:p>
          <a:p>
            <a:pPr rtl="1"/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Peter </a:t>
            </a:r>
            <a:r>
              <a:rPr lang="en-US" sz="32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Shinners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</a:p>
          <a:p>
            <a:pPr rtl="1"/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برای جایگزینی</a:t>
            </a:r>
            <a:endParaRPr lang="en-US" sz="3200" dirty="0" smtClean="0">
              <a:solidFill>
                <a:srgbClr val="FF0000"/>
              </a:solidFill>
              <a:cs typeface="B Yekan" panose="00000400000000000000" pitchFamily="2" charset="-78"/>
            </a:endParaRPr>
          </a:p>
          <a:p>
            <a:pPr rtl="1"/>
            <a:r>
              <a:rPr lang="fa-IR" sz="3200" dirty="0" smtClean="0">
                <a:cs typeface="B Yekan" panose="00000400000000000000" pitchFamily="2" charset="-78"/>
              </a:rPr>
              <a:t> </a:t>
            </a:r>
            <a:r>
              <a:rPr lang="en-US" sz="32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PySDL</a:t>
            </a:r>
            <a:endParaRPr lang="en-US" sz="32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سال</a:t>
            </a:r>
          </a:p>
          <a:p>
            <a:pPr rtl="1"/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2000</a:t>
            </a:r>
          </a:p>
          <a:p>
            <a:pPr rtl="1"/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ایجاد شد</a:t>
            </a:r>
            <a:endParaRPr lang="en-US" sz="32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endParaRPr lang="en-US" sz="32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" y="1175656"/>
            <a:ext cx="6156960" cy="461772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375953" y="5989319"/>
            <a:ext cx="3583578" cy="6498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@ </a:t>
            </a:r>
            <a:r>
              <a:rPr lang="en-US" sz="24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Pycon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2007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460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70240" y="653142"/>
            <a:ext cx="9144000" cy="975769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شروع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62971" y="1628911"/>
            <a:ext cx="9144000" cy="9757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نصب </a:t>
            </a:r>
            <a:r>
              <a:rPr lang="en-US" sz="3200" b="1" dirty="0" err="1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pygame</a:t>
            </a:r>
            <a:endParaRPr lang="en-US" sz="32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3228" y="3264306"/>
            <a:ext cx="785948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0" dirty="0" smtClean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$ pip install </a:t>
            </a:r>
            <a:r>
              <a:rPr lang="en-US" sz="2800" b="0" dirty="0" err="1" smtClean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pygame</a:t>
            </a:r>
            <a:endParaRPr lang="en-US" sz="2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2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57178" y="326571"/>
            <a:ext cx="9144000" cy="714511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متدهای اساسی پایگیم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46509"/>
              </p:ext>
            </p:extLst>
          </p:nvPr>
        </p:nvGraphicFramePr>
        <p:xfrm>
          <a:off x="245434" y="1280162"/>
          <a:ext cx="11145376" cy="5290454"/>
        </p:xfrm>
        <a:graphic>
          <a:graphicData uri="http://schemas.openxmlformats.org/drawingml/2006/table">
            <a:tbl>
              <a:tblPr/>
              <a:tblGrid>
                <a:gridCol w="4222063">
                  <a:extLst>
                    <a:ext uri="{9D8B030D-6E8A-4147-A177-3AD203B41FA5}">
                      <a16:colId xmlns:a16="http://schemas.microsoft.com/office/drawing/2014/main" val="844951851"/>
                    </a:ext>
                  </a:extLst>
                </a:gridCol>
                <a:gridCol w="6923313">
                  <a:extLst>
                    <a:ext uri="{9D8B030D-6E8A-4147-A177-3AD203B41FA5}">
                      <a16:colId xmlns:a16="http://schemas.microsoft.com/office/drawing/2014/main" val="1385449256"/>
                    </a:ext>
                  </a:extLst>
                </a:gridCol>
              </a:tblGrid>
              <a:tr h="384058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متد</a:t>
                      </a:r>
                      <a:endParaRPr lang="en-US" sz="1600" dirty="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توضیح</a:t>
                      </a:r>
                      <a:endParaRPr lang="en-US" sz="1600" dirty="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57269"/>
                  </a:ext>
                </a:extLst>
              </a:tr>
              <a:tr h="96400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init()</a:t>
                      </a:r>
                      <a:endParaRPr lang="en-US" sz="1600" dirty="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همه ماژول‌های </a:t>
                      </a:r>
                      <a:r>
                        <a:rPr lang="en-US" sz="160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Pygame</a:t>
                      </a:r>
                      <a:r>
                        <a:rPr lang="fa-IR" sz="160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 وارد شده را راه‌اندازی می‌کند (یک تاپل را نشان می‌دهد که موفقیت و شکست مقداردهی اولیه را نشان می‌دهد)</a:t>
                      </a:r>
                      <a:endParaRPr lang="en-US" sz="1600" dirty="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583253"/>
                  </a:ext>
                </a:extLst>
              </a:tr>
              <a:tr h="674033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display.set_mode()</a:t>
                      </a:r>
                      <a:endParaRPr lang="en-US" sz="160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یک تاپل یا یک لیست را به عنوان پارامتر خود برای ایجاد یک صفحه در نظر می‌گیرد (تاپل ترجیح داده می‌شود)</a:t>
                      </a:r>
                      <a:endParaRPr lang="en-US" sz="1600" dirty="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589404"/>
                  </a:ext>
                </a:extLst>
              </a:tr>
              <a:tr h="38405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update()</a:t>
                      </a:r>
                      <a:endParaRPr lang="en-US" sz="160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صفحه را به‌روزرسانی می‌کند</a:t>
                      </a:r>
                      <a:endParaRPr lang="en-US" sz="1600" dirty="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07263"/>
                  </a:ext>
                </a:extLst>
              </a:tr>
              <a:tr h="38405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quit()</a:t>
                      </a:r>
                      <a:endParaRPr lang="en-US" sz="160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برای بستن همه چیز استفاده می‌شود</a:t>
                      </a:r>
                      <a:endParaRPr lang="en-US" sz="1600" dirty="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433014"/>
                  </a:ext>
                </a:extLst>
              </a:tr>
              <a:tr h="674033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set_caption()</a:t>
                      </a:r>
                      <a:endParaRPr lang="en-US" sz="160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نوشته‌ی</a:t>
                      </a:r>
                      <a:r>
                        <a:rPr lang="fa-IR" sz="1600" baseline="0" dirty="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 بالای صفحه را قرار می‌دهد</a:t>
                      </a:r>
                      <a:endParaRPr lang="en-US" sz="1600" dirty="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462028"/>
                  </a:ext>
                </a:extLst>
              </a:tr>
              <a:tr h="38405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event.get()</a:t>
                      </a:r>
                      <a:endParaRPr lang="en-US" sz="160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لیستی</a:t>
                      </a:r>
                      <a:r>
                        <a:rPr lang="fa-IR" sz="1600" baseline="0" dirty="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 از تمامی رویدادها را برمی‌گرداند</a:t>
                      </a:r>
                      <a:endParaRPr lang="en-US" sz="1600" dirty="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092713"/>
                  </a:ext>
                </a:extLst>
              </a:tr>
              <a:tr h="38405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Surface.fill()</a:t>
                      </a:r>
                      <a:endParaRPr lang="en-US" sz="160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صفحه را با یک رنگ پر</a:t>
                      </a:r>
                      <a:r>
                        <a:rPr lang="fa-IR" sz="1600" baseline="0" dirty="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 می‌کند</a:t>
                      </a:r>
                      <a:endParaRPr lang="en-US" sz="1600" dirty="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307525"/>
                  </a:ext>
                </a:extLst>
              </a:tr>
              <a:tr h="38405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time.Clock()</a:t>
                      </a:r>
                      <a:endParaRPr lang="en-US" sz="160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کمک می‌کند زمان را دنبال کنیم</a:t>
                      </a:r>
                      <a:endParaRPr lang="en-US" sz="1600" dirty="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30169"/>
                  </a:ext>
                </a:extLst>
              </a:tr>
              <a:tr h="674033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font.SysFont()</a:t>
                      </a:r>
                      <a:endParaRPr lang="en-US" sz="160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فونتی</a:t>
                      </a:r>
                      <a:r>
                        <a:rPr lang="fa-IR" sz="1600" baseline="0" dirty="0" smtClean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 برای پایگیم درست می‌کند (از سیستم میگیرد)</a:t>
                      </a:r>
                      <a:endParaRPr lang="en-US" sz="1600" dirty="0"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41206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97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54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931" y="1071153"/>
            <a:ext cx="9144000" cy="975769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بازی چگونه کار می‌کند؟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13656" y="2756262"/>
            <a:ext cx="6509658" cy="2573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ایجاد صفحه</a:t>
            </a:r>
            <a:b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endParaRPr lang="fa-IR" sz="32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گرفتن رویداد</a:t>
            </a:r>
          </a:p>
          <a:p>
            <a:pPr algn="r" rtl="1"/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تغییر در صفحه</a:t>
            </a:r>
          </a:p>
          <a:p>
            <a:pPr algn="r" rtl="1"/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 روزرسانی 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23314" y="2997923"/>
            <a:ext cx="45719" cy="2331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6969358" y="4395974"/>
            <a:ext cx="1188719" cy="391238"/>
          </a:xfrm>
          <a:prstGeom prst="utur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61120" y="3108960"/>
            <a:ext cx="214892" cy="235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61120" y="3997234"/>
            <a:ext cx="214892" cy="235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61120" y="4480560"/>
            <a:ext cx="214892" cy="235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61120" y="4976948"/>
            <a:ext cx="214892" cy="235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7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806508" y="174802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ایجاد صفحه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5200" y="1737360"/>
            <a:ext cx="5773371" cy="4013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25200" y="1214846"/>
            <a:ext cx="5773371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043023" y="845345"/>
            <a:ext cx="7010756" cy="85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caption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499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405</Words>
  <Application>Microsoft Office PowerPoint</Application>
  <PresentationFormat>Widescreen</PresentationFormat>
  <Paragraphs>150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 Yekan</vt:lpstr>
      <vt:lpstr>Calibri</vt:lpstr>
      <vt:lpstr>Calibri Light</vt:lpstr>
      <vt:lpstr>Source Code Pro</vt:lpstr>
      <vt:lpstr>Office Theme</vt:lpstr>
      <vt:lpstr>pygame</vt:lpstr>
      <vt:lpstr>کمی از مفاهیم استفاده کنیم</vt:lpstr>
      <vt:lpstr>چرا بازی؟</vt:lpstr>
      <vt:lpstr>pygame</vt:lpstr>
      <vt:lpstr>PowerPoint Presentation</vt:lpstr>
      <vt:lpstr>شروع</vt:lpstr>
      <vt:lpstr>متدهای اساسی پایگیم</vt:lpstr>
      <vt:lpstr>بازی چگونه کار می‌کند؟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PC</dc:creator>
  <cp:lastModifiedBy>PC</cp:lastModifiedBy>
  <cp:revision>121</cp:revision>
  <dcterms:created xsi:type="dcterms:W3CDTF">2023-02-05T05:34:51Z</dcterms:created>
  <dcterms:modified xsi:type="dcterms:W3CDTF">2023-02-05T12:48:11Z</dcterms:modified>
</cp:coreProperties>
</file>