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ED58-2E59-4F7A-9FBF-82DCB45E189B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A7CBC-CE87-42F9-9651-4BFC5D547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92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ED58-2E59-4F7A-9FBF-82DCB45E189B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A7CBC-CE87-42F9-9651-4BFC5D547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99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ED58-2E59-4F7A-9FBF-82DCB45E189B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A7CBC-CE87-42F9-9651-4BFC5D547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27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ED58-2E59-4F7A-9FBF-82DCB45E189B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A7CBC-CE87-42F9-9651-4BFC5D547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7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ED58-2E59-4F7A-9FBF-82DCB45E189B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A7CBC-CE87-42F9-9651-4BFC5D547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32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ED58-2E59-4F7A-9FBF-82DCB45E189B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A7CBC-CE87-42F9-9651-4BFC5D547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5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ED58-2E59-4F7A-9FBF-82DCB45E189B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A7CBC-CE87-42F9-9651-4BFC5D547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02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ED58-2E59-4F7A-9FBF-82DCB45E189B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A7CBC-CE87-42F9-9651-4BFC5D547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12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ED58-2E59-4F7A-9FBF-82DCB45E189B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A7CBC-CE87-42F9-9651-4BFC5D547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93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ED58-2E59-4F7A-9FBF-82DCB45E189B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A7CBC-CE87-42F9-9651-4BFC5D547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1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ED58-2E59-4F7A-9FBF-82DCB45E189B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A7CBC-CE87-42F9-9651-4BFC5D547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94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AED58-2E59-4F7A-9FBF-82DCB45E189B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A7CBC-CE87-42F9-9651-4BFC5D547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63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18458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رشته‌ها </a:t>
            </a:r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stings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42457" y="1612650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6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تا الان محاسبات اعداد را بحث کردیم.</a:t>
            </a:r>
            <a:endParaRPr lang="en-US" sz="2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19942" y="2834641"/>
            <a:ext cx="7680960" cy="17118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32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حال محاسبات بر روی نوشته </a:t>
            </a:r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(</a:t>
            </a:r>
            <a:r>
              <a:rPr lang="en-US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text</a:t>
            </a:r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) </a:t>
            </a:r>
            <a:r>
              <a:rPr lang="fa-IR" sz="32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را بررسی می‌کنیم، ما از رشته یا </a:t>
            </a:r>
            <a:r>
              <a:rPr lang="en-US" sz="32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string</a:t>
            </a:r>
            <a:r>
              <a:rPr lang="fa-IR" sz="32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برای نمایش نوشته استفاده می کنیم. </a:t>
            </a:r>
            <a:endParaRPr lang="en-US" sz="24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7535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برش رشته‌ها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65119" y="1658982"/>
            <a:ext cx="6043747" cy="13215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s =‘The Beatles</a:t>
            </a:r>
            <a:r>
              <a:rPr lang="en-US" sz="2800" dirty="0" smtClean="0">
                <a:latin typeface="Source Code Pro" panose="020B0509030403020204" pitchFamily="49" charset="0"/>
              </a:rPr>
              <a:t>’</a:t>
            </a: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t = s[8:20] </a:t>
            </a:r>
            <a:endParaRPr lang="en-US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09204" y="5196132"/>
            <a:ext cx="8678092" cy="10507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انتخاب اندیس با بیش از تعداد کاراکترهای موجود مشکلی ندارد. </a:t>
            </a:r>
            <a:endParaRPr lang="en-US" sz="2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098765" y="3222208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?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2779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رشته‌ها را می توان ترکیب کرد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65119" y="1658982"/>
            <a:ext cx="6043747" cy="13215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s1 = ‘The</a:t>
            </a:r>
            <a:r>
              <a:rPr lang="en-US" sz="2800" dirty="0" smtClean="0">
                <a:latin typeface="Source Code Pro" panose="020B0509030403020204" pitchFamily="49" charset="0"/>
              </a:rPr>
              <a:t>’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s2 = ‘Beatles</a:t>
            </a:r>
            <a:r>
              <a:rPr lang="en-US" sz="2800" dirty="0" smtClean="0">
                <a:latin typeface="Source Code Pro" panose="020B0509030403020204" pitchFamily="49" charset="0"/>
              </a:rPr>
              <a:t>’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s = s1+s2</a:t>
            </a:r>
            <a:endParaRPr lang="en-US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09204" y="5196132"/>
            <a:ext cx="8678092" cy="10507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به این کار اتصال یا  </a:t>
            </a:r>
            <a:r>
              <a:rPr lang="en-US" sz="2000" b="1" dirty="0" smtClean="0">
                <a:solidFill>
                  <a:srgbClr val="FF0000"/>
                </a:solidFill>
              </a:rPr>
              <a:t>concatenation</a:t>
            </a:r>
            <a:r>
              <a:rPr lang="fa-IR" sz="2000" b="1" dirty="0">
                <a:solidFill>
                  <a:srgbClr val="FF0000"/>
                </a:solidFill>
              </a:rPr>
              <a:t> </a:t>
            </a:r>
            <a:r>
              <a:rPr lang="fa-IR" sz="2000" b="1" dirty="0" smtClean="0"/>
              <a:t>می‌گویند.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119" y="3390544"/>
            <a:ext cx="6020640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32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رشته‌ها را می توان ترکیب کرد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65119" y="1658982"/>
            <a:ext cx="6043747" cy="13215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s1 = ‘The</a:t>
            </a:r>
            <a:r>
              <a:rPr lang="en-US" sz="2800" dirty="0" smtClean="0">
                <a:latin typeface="Source Code Pro" panose="020B0509030403020204" pitchFamily="49" charset="0"/>
              </a:rPr>
              <a:t>’</a:t>
            </a: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s2 = ‘Beatles</a:t>
            </a:r>
            <a:r>
              <a:rPr lang="en-US" sz="2800" dirty="0" smtClean="0">
                <a:latin typeface="Source Code Pro" panose="020B0509030403020204" pitchFamily="49" charset="0"/>
              </a:rPr>
              <a:t>’</a:t>
            </a: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s = s1 + ‘ ‘ + s2</a:t>
            </a:r>
            <a:endParaRPr lang="en-US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04702" y="4709252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ما یک فاصله افزودیم.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541" y="3526286"/>
            <a:ext cx="6449325" cy="11241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26480"/>
            <a:ext cx="12192000" cy="7315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04702" y="5892218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هیچ محدودیتی برای جمع رشته ها وجود ندارد. </a:t>
            </a:r>
            <a:r>
              <a:rPr lang="en-US" sz="2000" dirty="0" smtClean="0">
                <a:latin typeface="Source Code Pro" panose="020B0509030403020204" pitchFamily="49" charset="0"/>
              </a:rPr>
              <a:t>s </a:t>
            </a:r>
            <a:r>
              <a:rPr lang="en-US" sz="2000" dirty="0">
                <a:latin typeface="Source Code Pro" panose="020B0509030403020204" pitchFamily="49" charset="0"/>
              </a:rPr>
              <a:t>= s2+s2+s2+s2+s2 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1857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رشته‌ها را می توان ترکیب کرد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65119" y="1658982"/>
            <a:ext cx="6043747" cy="13215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s1 = ‘The</a:t>
            </a:r>
            <a:r>
              <a:rPr lang="en-US" sz="2800" dirty="0" smtClean="0">
                <a:latin typeface="Source Code Pro" panose="020B0509030403020204" pitchFamily="49" charset="0"/>
              </a:rPr>
              <a:t>’</a:t>
            </a: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s2 = ‘Beatles</a:t>
            </a:r>
            <a:r>
              <a:rPr lang="en-US" sz="2800" dirty="0" smtClean="0">
                <a:latin typeface="Source Code Pro" panose="020B0509030403020204" pitchFamily="49" charset="0"/>
              </a:rPr>
              <a:t>’</a:t>
            </a: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s = s1 + ‘ ‘ + s2</a:t>
            </a:r>
            <a:endParaRPr lang="en-US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04702" y="4709252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ما یک فاصله افزودیم.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541" y="3526286"/>
            <a:ext cx="6449325" cy="11241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26480"/>
            <a:ext cx="12192000" cy="7315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04702" y="5892218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هیچ محدودیتی برای جمع رشته ها وجود ندارد. </a:t>
            </a:r>
            <a:r>
              <a:rPr lang="en-US" sz="2000" dirty="0" smtClean="0">
                <a:latin typeface="Source Code Pro" panose="020B0509030403020204" pitchFamily="49" charset="0"/>
              </a:rPr>
              <a:t>s </a:t>
            </a:r>
            <a:r>
              <a:rPr lang="en-US" sz="2000" dirty="0">
                <a:latin typeface="Source Code Pro" panose="020B0509030403020204" pitchFamily="49" charset="0"/>
              </a:rPr>
              <a:t>= s2+s2+s2+s2+s2 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8169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6665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اندیس منفی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65120" y="1867989"/>
            <a:ext cx="6043747" cy="8098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>
                <a:latin typeface="Source Code Pro" panose="020B0509030403020204" pitchFamily="49" charset="0"/>
              </a:rPr>
              <a:t>&gt;&gt;&gt; s = ‘The Beatles’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600199" y="5226462"/>
            <a:ext cx="8678092" cy="5225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می توان عناصر یک رشته را با اندیسشان صدا زد، به این کار </a:t>
            </a:r>
            <a:r>
              <a:rPr lang="en-US" sz="2000" dirty="0">
                <a:latin typeface="Source Code Pro" panose="020B0509030403020204" pitchFamily="49" charset="0"/>
              </a:rPr>
              <a:t>subscripting</a:t>
            </a:r>
            <a:r>
              <a:rPr lang="fa-IR" sz="2000" dirty="0"/>
              <a:t> </a:t>
            </a:r>
            <a:r>
              <a:rPr lang="fa-IR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می گویند. </a:t>
            </a:r>
            <a:endParaRPr lang="en-US" sz="2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313" y="3559354"/>
            <a:ext cx="8869013" cy="1667108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266405" y="2359273"/>
            <a:ext cx="8308314" cy="13551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2800" b="1" spc="-16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-11 -10 -9 -8 -7 -6 -5 -4 -3 -2 -1</a:t>
            </a:r>
            <a:endParaRPr lang="en-US" sz="2400" spc="-16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2629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6665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تابع </a:t>
            </a:r>
            <a:r>
              <a:rPr lang="en-US" sz="3600" b="1" dirty="0" err="1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len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17371" y="2157549"/>
            <a:ext cx="6043747" cy="16913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>
                <a:latin typeface="Source Code Pro" panose="020B0509030403020204" pitchFamily="49" charset="0"/>
              </a:rPr>
              <a:t>&gt;&gt;&gt; s = ‘The Beatles’ </a:t>
            </a:r>
          </a:p>
          <a:p>
            <a:r>
              <a:rPr lang="en-US" sz="2800" dirty="0">
                <a:latin typeface="Source Code Pro" panose="020B0509030403020204" pitchFamily="49" charset="0"/>
              </a:rPr>
              <a:t>&gt;&gt;&gt; </a:t>
            </a:r>
            <a:r>
              <a:rPr lang="en-US" sz="2800" dirty="0" smtClean="0">
                <a:latin typeface="Source Code Pro" panose="020B0509030403020204" pitchFamily="49" charset="0"/>
              </a:rPr>
              <a:t>length = </a:t>
            </a:r>
            <a:r>
              <a:rPr lang="en-US" sz="2800" dirty="0" err="1" smtClean="0">
                <a:solidFill>
                  <a:srgbClr val="FF0000"/>
                </a:solidFill>
                <a:latin typeface="Source Code Pro" panose="020B0509030403020204" pitchFamily="49" charset="0"/>
              </a:rPr>
              <a:t>len</a:t>
            </a:r>
            <a:r>
              <a:rPr lang="en-US" sz="2800" dirty="0" smtClean="0">
                <a:latin typeface="Source Code Pro" panose="020B0509030403020204" pitchFamily="49" charset="0"/>
              </a:rPr>
              <a:t>(s)</a:t>
            </a:r>
            <a:endParaRPr lang="en-US" sz="2800" dirty="0">
              <a:latin typeface="Source Code Pro" panose="020B0509030403020204" pitchFamily="49" charset="0"/>
            </a:endParaRPr>
          </a:p>
          <a:p>
            <a:endParaRPr lang="en-US" sz="2800" dirty="0" smtClean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88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6665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تابع </a:t>
            </a:r>
            <a:r>
              <a:rPr lang="en-US" sz="3600" b="1" dirty="0" err="1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ord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17371" y="2255521"/>
            <a:ext cx="6043747" cy="27889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s = ‘A’ </a:t>
            </a:r>
          </a:p>
          <a:p>
            <a:r>
              <a:rPr lang="en-US" sz="2800" dirty="0">
                <a:latin typeface="Source Code Pro" panose="020B0509030403020204" pitchFamily="49" charset="0"/>
              </a:rPr>
              <a:t>&gt;&gt;&gt; </a:t>
            </a:r>
            <a:r>
              <a:rPr lang="en-US" sz="2800" dirty="0" err="1" smtClean="0">
                <a:latin typeface="Source Code Pro" panose="020B0509030403020204" pitchFamily="49" charset="0"/>
              </a:rPr>
              <a:t>unicode</a:t>
            </a:r>
            <a:r>
              <a:rPr lang="en-US" sz="2800" dirty="0" smtClean="0">
                <a:latin typeface="Source Code Pro" panose="020B0509030403020204" pitchFamily="49" charset="0"/>
              </a:rPr>
              <a:t> = </a:t>
            </a:r>
            <a:r>
              <a:rPr lang="en-US" sz="2800" dirty="0" err="1" smtClean="0">
                <a:solidFill>
                  <a:srgbClr val="FF0000"/>
                </a:solidFill>
                <a:latin typeface="Source Code Pro" panose="020B0509030403020204" pitchFamily="49" charset="0"/>
              </a:rPr>
              <a:t>ord</a:t>
            </a:r>
            <a:r>
              <a:rPr lang="en-US" sz="2800" dirty="0" smtClean="0">
                <a:latin typeface="Source Code Pro" panose="020B0509030403020204" pitchFamily="49" charset="0"/>
              </a:rPr>
              <a:t>(s)</a:t>
            </a:r>
            <a:endParaRPr lang="en-US" sz="2800" dirty="0">
              <a:latin typeface="Source Code Pro" panose="020B0509030403020204" pitchFamily="49" charset="0"/>
            </a:endParaRPr>
          </a:p>
          <a:p>
            <a:r>
              <a:rPr lang="en-US" sz="2800" dirty="0">
                <a:latin typeface="Source Code Pro" panose="020B0509030403020204" pitchFamily="49" charset="0"/>
              </a:rPr>
              <a:t>&gt;&gt;&gt; </a:t>
            </a:r>
            <a:r>
              <a:rPr lang="en-US" sz="2800" dirty="0" smtClean="0">
                <a:latin typeface="Source Code Pro" panose="020B0509030403020204" pitchFamily="49" charset="0"/>
              </a:rPr>
              <a:t>Unicode</a:t>
            </a:r>
          </a:p>
          <a:p>
            <a:r>
              <a:rPr lang="en-US" sz="2800" dirty="0" smtClean="0">
                <a:latin typeface="Source Code Pro" panose="020B0509030403020204" pitchFamily="49" charset="0"/>
              </a:rPr>
              <a:t>65</a:t>
            </a:r>
            <a:endParaRPr lang="en-US" sz="2800" dirty="0">
              <a:latin typeface="Source Code Pro" panose="020B0509030403020204" pitchFamily="49" charset="0"/>
            </a:endParaRPr>
          </a:p>
          <a:p>
            <a:endParaRPr lang="en-US" sz="2800" dirty="0" smtClean="0">
              <a:latin typeface="Source Code Pro" panose="020B0509030403020204" pitchFamily="49" charset="0"/>
            </a:endParaRPr>
          </a:p>
          <a:p>
            <a:endParaRPr lang="en-US" sz="2800" dirty="0" smtClean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10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نوع داده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04702" y="2108985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بنابراین تا الان سه نوع داده را معرفی کردیم:</a:t>
            </a:r>
          </a:p>
          <a:p>
            <a:pPr algn="r" rtl="1"/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126480"/>
            <a:ext cx="12192000" cy="7315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04702" y="5892218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en-US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پایتون انواع دیگری نیز دارد، بعدا خودمان هم یک مقادیری برای خودمان خواهیم ساخت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900645" y="1248284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رشته یک نوع است: </a:t>
            </a:r>
            <a:r>
              <a:rPr lang="en-US" sz="2000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str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31966" y="2736274"/>
            <a:ext cx="9546771" cy="3358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en-US" sz="2400" b="1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Source Code Pro" panose="020B0509030403020204" pitchFamily="49" charset="0"/>
              </a:rPr>
              <a:t>int</a:t>
            </a:r>
            <a:r>
              <a:rPr lang="en-US" sz="2400" dirty="0" smtClean="0">
                <a:latin typeface="Source Code Pro" panose="020B0509030403020204" pitchFamily="49" charset="0"/>
              </a:rPr>
              <a:t> </a:t>
            </a:r>
            <a:r>
              <a:rPr lang="fa-IR" sz="2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اعداد صحیح</a:t>
            </a:r>
            <a:endParaRPr lang="en-US" sz="2400" b="1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en-US" sz="2400" dirty="0" smtClean="0">
                <a:latin typeface="Source Code Pro" panose="020B0509030403020204" pitchFamily="49" charset="0"/>
              </a:rPr>
              <a:t>-12</a:t>
            </a:r>
            <a:endParaRPr lang="fa-IR" sz="2400" dirty="0" smtClean="0">
              <a:latin typeface="Source Code Pro" panose="020B0509030403020204" pitchFamily="49" charset="0"/>
            </a:endParaRPr>
          </a:p>
          <a:p>
            <a:pPr algn="r" rtl="1">
              <a:lnSpc>
                <a:spcPct val="150000"/>
              </a:lnSpc>
            </a:pPr>
            <a:r>
              <a:rPr lang="en-US" sz="2400" b="1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 float</a:t>
            </a:r>
            <a:r>
              <a:rPr lang="en-US" sz="2400" dirty="0" smtClean="0">
                <a:latin typeface="Source Code Pro" panose="020B0509030403020204" pitchFamily="49" charset="0"/>
              </a:rPr>
              <a:t> </a:t>
            </a:r>
            <a:r>
              <a:rPr lang="fa-IR" sz="2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اعداد اعشاری</a:t>
            </a:r>
            <a:endParaRPr lang="en-US" sz="2400" dirty="0" smtClean="0">
              <a:latin typeface="Source Code Pro" panose="020B0509030403020204" pitchFamily="49" charset="0"/>
            </a:endParaRPr>
          </a:p>
          <a:p>
            <a:pPr algn="r" rtl="1">
              <a:lnSpc>
                <a:spcPct val="150000"/>
              </a:lnSpc>
            </a:pPr>
            <a:r>
              <a:rPr lang="en-US" sz="2400" dirty="0" smtClean="0">
                <a:latin typeface="Source Code Pro" panose="020B0509030403020204" pitchFamily="49" charset="0"/>
              </a:rPr>
              <a:t>9.12</a:t>
            </a:r>
            <a:r>
              <a:rPr lang="en-US" sz="2400" dirty="0">
                <a:latin typeface="Source Code Pro" panose="020B0509030403020204" pitchFamily="49" charset="0"/>
              </a:rPr>
              <a:t>, -</a:t>
            </a:r>
            <a:r>
              <a:rPr lang="en-US" sz="2400" dirty="0" smtClean="0">
                <a:latin typeface="Source Code Pro" panose="020B0509030403020204" pitchFamily="49" charset="0"/>
              </a:rPr>
              <a:t>12.0</a:t>
            </a:r>
            <a:endParaRPr lang="fa-IR" sz="2400" dirty="0" smtClean="0">
              <a:latin typeface="Source Code Pro" panose="020B0509030403020204" pitchFamily="49" charset="0"/>
            </a:endParaRPr>
          </a:p>
          <a:p>
            <a:pPr algn="r" rtl="1">
              <a:lnSpc>
                <a:spcPct val="150000"/>
              </a:lnSpc>
            </a:pPr>
            <a:r>
              <a:rPr lang="en-US" sz="2400" b="1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Source Code Pro" panose="020B0509030403020204" pitchFamily="49" charset="0"/>
              </a:rPr>
              <a:t>str</a:t>
            </a:r>
            <a:r>
              <a:rPr lang="en-US" sz="2400" dirty="0" smtClean="0">
                <a:latin typeface="Source Code Pro" panose="020B0509030403020204" pitchFamily="49" charset="0"/>
              </a:rPr>
              <a:t> </a:t>
            </a:r>
            <a:r>
              <a:rPr lang="fa-IR" sz="2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رشته‌ها</a:t>
            </a:r>
            <a:endParaRPr lang="en-US" sz="2400" dirty="0" smtClean="0">
              <a:latin typeface="Source Code Pro" panose="020B0509030403020204" pitchFamily="49" charset="0"/>
            </a:endParaRPr>
          </a:p>
          <a:p>
            <a:pPr algn="r" rtl="1">
              <a:lnSpc>
                <a:spcPct val="150000"/>
              </a:lnSpc>
            </a:pPr>
            <a:r>
              <a:rPr lang="en-US" sz="2400" dirty="0" smtClean="0">
                <a:latin typeface="Source Code Pro" panose="020B0509030403020204" pitchFamily="49" charset="0"/>
                <a:sym typeface="Wingdings" panose="05000000000000000000" pitchFamily="2" charset="2"/>
              </a:rPr>
              <a:t> </a:t>
            </a:r>
            <a:r>
              <a:rPr lang="en-US" sz="2400" dirty="0" smtClean="0">
                <a:latin typeface="Source Code Pro" panose="020B0509030403020204" pitchFamily="49" charset="0"/>
              </a:rPr>
              <a:t>‘</a:t>
            </a:r>
            <a:r>
              <a:rPr lang="en-US" sz="2400" dirty="0" err="1">
                <a:latin typeface="Source Code Pro" panose="020B0509030403020204" pitchFamily="49" charset="0"/>
              </a:rPr>
              <a:t>abc</a:t>
            </a:r>
            <a:r>
              <a:rPr lang="en-US" sz="2400" dirty="0">
                <a:latin typeface="Source Code Pro" panose="020B0509030403020204" pitchFamily="49" charset="0"/>
              </a:rPr>
              <a:t>’, ’12.0’</a:t>
            </a:r>
          </a:p>
        </p:txBody>
      </p:sp>
    </p:spTree>
    <p:extLst>
      <p:ext uri="{BB962C8B-B14F-4D97-AF65-F5344CB8AC3E}">
        <p14:creationId xmlns:p14="http://schemas.microsoft.com/office/powerpoint/2010/main" val="75732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 fontScale="90000"/>
          </a:bodyPr>
          <a:lstStyle/>
          <a:p>
            <a:pPr rtl="1"/>
            <a:r>
              <a:rPr lang="fa-IR" sz="36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نوع داده ترکیبی از </a:t>
            </a:r>
            <a:r>
              <a:rPr lang="fa-IR" sz="3600" b="1" dirty="0" smtClean="0">
                <a:solidFill>
                  <a:srgbClr val="00206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مقادیر</a:t>
            </a:r>
            <a:r>
              <a:rPr lang="fa-IR" sz="36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و </a:t>
            </a:r>
            <a:r>
              <a:rPr lang="fa-IR" sz="3600" b="1" dirty="0" smtClean="0">
                <a:solidFill>
                  <a:srgbClr val="00206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عملیات</a:t>
            </a:r>
            <a:r>
              <a:rPr lang="fa-IR" sz="36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روی آنها است.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126480"/>
            <a:ext cx="12192000" cy="7315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04702" y="5892218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نماد 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e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برای توان استفاده می‌شود، برای توان های بزرگ بهتر از توان عادی است.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53589" y="2148445"/>
            <a:ext cx="95467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1" dirty="0" err="1" smtClean="0">
                <a:solidFill>
                  <a:srgbClr val="FF0000"/>
                </a:solidFill>
                <a:latin typeface="Source Code Pro" panose="020B0509030403020204" pitchFamily="49" charset="0"/>
              </a:rPr>
              <a:t>int</a:t>
            </a:r>
            <a:r>
              <a:rPr lang="en-US" sz="2400" dirty="0" smtClean="0">
                <a:latin typeface="Source Code Pro" panose="020B0509030403020204" pitchFamily="49" charset="0"/>
              </a:rPr>
              <a:t> </a:t>
            </a:r>
            <a:r>
              <a:rPr lang="en-US" sz="2400" dirty="0" smtClean="0"/>
              <a:t>123</a:t>
            </a:r>
            <a:r>
              <a:rPr lang="en-US" sz="2400" dirty="0"/>
              <a:t>, -123, </a:t>
            </a:r>
            <a:r>
              <a:rPr lang="en-US" sz="2400" dirty="0" smtClean="0"/>
              <a:t>0</a:t>
            </a:r>
            <a:endParaRPr lang="fa-IR" sz="2400" dirty="0" smtClean="0"/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float</a:t>
            </a:r>
            <a:r>
              <a:rPr lang="fa-IR" sz="2400" b="1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 </a:t>
            </a:r>
            <a:r>
              <a:rPr lang="en-US" sz="2400" dirty="0"/>
              <a:t>1.0, -.00123, -</a:t>
            </a:r>
            <a:r>
              <a:rPr lang="en-US" sz="2400" dirty="0" smtClean="0"/>
              <a:t>12.3e-5</a:t>
            </a:r>
          </a:p>
          <a:p>
            <a:pPr>
              <a:lnSpc>
                <a:spcPct val="150000"/>
              </a:lnSpc>
            </a:pPr>
            <a:r>
              <a:rPr lang="en-US" sz="2400" b="1" dirty="0" err="1" smtClean="0">
                <a:solidFill>
                  <a:srgbClr val="FF0000"/>
                </a:solidFill>
                <a:latin typeface="Source Code Pro" panose="020B0509030403020204" pitchFamily="49" charset="0"/>
              </a:rPr>
              <a:t>str</a:t>
            </a:r>
            <a:r>
              <a:rPr lang="en-US" sz="2400" dirty="0" smtClean="0">
                <a:latin typeface="Source Code Pro" panose="020B0509030403020204" pitchFamily="49" charset="0"/>
                <a:sym typeface="Wingdings" panose="05000000000000000000" pitchFamily="2" charset="2"/>
              </a:rPr>
              <a:t> </a:t>
            </a:r>
            <a:r>
              <a:rPr lang="en-US" sz="2400" dirty="0"/>
              <a:t>‘</a:t>
            </a:r>
            <a:r>
              <a:rPr lang="en-US" sz="2400" dirty="0" err="1"/>
              <a:t>abcde</a:t>
            </a:r>
            <a:r>
              <a:rPr lang="en-US" sz="2400" dirty="0"/>
              <a:t>’, ‘123.0’</a:t>
            </a:r>
            <a:endParaRPr lang="en-US" sz="24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75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تبدیل نوع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30433" y="1651583"/>
            <a:ext cx="6043747" cy="21161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dirty="0">
              <a:latin typeface="Source Code Pro" panose="020B0509030403020204" pitchFamily="49" charset="0"/>
            </a:endParaRPr>
          </a:p>
          <a:p>
            <a:r>
              <a:rPr lang="en-US" sz="2400" dirty="0">
                <a:latin typeface="Source Code Pro" panose="020B0509030403020204" pitchFamily="49" charset="0"/>
              </a:rPr>
              <a:t>&gt;&gt;&gt; s = ‘123.45’ </a:t>
            </a:r>
          </a:p>
          <a:p>
            <a:r>
              <a:rPr lang="en-US" sz="2400" dirty="0">
                <a:latin typeface="Source Code Pro" panose="020B0509030403020204" pitchFamily="49" charset="0"/>
              </a:rPr>
              <a:t>&gt;&gt;&gt; x = 2*float(s) </a:t>
            </a:r>
          </a:p>
          <a:p>
            <a:r>
              <a:rPr lang="en-US" sz="2400" dirty="0">
                <a:latin typeface="Source Code Pro" panose="020B0509030403020204" pitchFamily="49" charset="0"/>
              </a:rPr>
              <a:t>&gt;&gt;&gt; </a:t>
            </a:r>
            <a:r>
              <a:rPr lang="en-US" sz="2400" dirty="0" smtClean="0">
                <a:latin typeface="Source Code Pro" panose="020B0509030403020204" pitchFamily="49" charset="0"/>
              </a:rPr>
              <a:t>x</a:t>
            </a:r>
            <a:endParaRPr lang="en-US" sz="2400" dirty="0">
              <a:latin typeface="Source Code Pro" panose="020B0509030403020204" pitchFamily="49" charset="0"/>
            </a:endParaRPr>
          </a:p>
          <a:p>
            <a:r>
              <a:rPr lang="en-US" sz="2400" dirty="0">
                <a:latin typeface="Source Code Pro" panose="020B0509030403020204" pitchFamily="49" charset="0"/>
              </a:rPr>
              <a:t>246.90 </a:t>
            </a:r>
            <a:endParaRPr lang="en-US" sz="36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122714" y="4716561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نوشته‌ی حاوی عدد اعشاری را می‌توان به </a:t>
            </a:r>
            <a:r>
              <a:rPr lang="en-US" sz="2000" b="1" dirty="0" smtClean="0">
                <a:solidFill>
                  <a:srgbClr val="00206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float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تبدیل کرد.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9237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6665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رشته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02820" y="5367606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s1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و 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s2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و 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s3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متغیرهای با مقدار رشته هستند</a:t>
            </a:r>
            <a:endParaRPr lang="en-US" sz="16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65120" y="1867989"/>
            <a:ext cx="6043747" cy="15283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s1 = ‘</a:t>
            </a:r>
            <a:r>
              <a:rPr lang="en-US" sz="2800" dirty="0" err="1">
                <a:latin typeface="Source Code Pro" panose="020B0509030403020204" pitchFamily="49" charset="0"/>
              </a:rPr>
              <a:t>abc</a:t>
            </a:r>
            <a:r>
              <a:rPr lang="en-US" sz="2800" dirty="0" smtClean="0">
                <a:latin typeface="Source Code Pro" panose="020B0509030403020204" pitchFamily="49" charset="0"/>
              </a:rPr>
              <a:t>’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s2 = ‘ABC</a:t>
            </a:r>
            <a:r>
              <a:rPr lang="en-US" sz="2800" dirty="0" smtClean="0">
                <a:latin typeface="Source Code Pro" panose="020B0509030403020204" pitchFamily="49" charset="0"/>
              </a:rPr>
              <a:t>’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s3 = ‘ A B C ‘ </a:t>
            </a:r>
            <a:endParaRPr lang="en-US" sz="2800" dirty="0" smtClean="0">
              <a:latin typeface="Source Code Pro" panose="020B050903040302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65119" y="3618412"/>
            <a:ext cx="6043747" cy="15283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s1 = </a:t>
            </a:r>
            <a:r>
              <a:rPr lang="en-US" sz="2800" dirty="0" smtClean="0">
                <a:latin typeface="Source Code Pro" panose="020B0509030403020204" pitchFamily="49" charset="0"/>
              </a:rPr>
              <a:t>“</a:t>
            </a:r>
            <a:r>
              <a:rPr lang="en-US" sz="2800" dirty="0" err="1" smtClean="0">
                <a:latin typeface="Source Code Pro" panose="020B0509030403020204" pitchFamily="49" charset="0"/>
              </a:rPr>
              <a:t>abc</a:t>
            </a:r>
            <a:r>
              <a:rPr lang="en-US" sz="2800" dirty="0" smtClean="0">
                <a:latin typeface="Source Code Pro" panose="020B0509030403020204" pitchFamily="49" charset="0"/>
              </a:rPr>
              <a:t>”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s2 = </a:t>
            </a:r>
            <a:r>
              <a:rPr lang="en-US" sz="2800" dirty="0" smtClean="0">
                <a:latin typeface="Source Code Pro" panose="020B0509030403020204" pitchFamily="49" charset="0"/>
              </a:rPr>
              <a:t>“ABC”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s3 = </a:t>
            </a:r>
            <a:r>
              <a:rPr lang="en-US" sz="2800" dirty="0" smtClean="0">
                <a:latin typeface="Source Code Pro" panose="020B0509030403020204" pitchFamily="49" charset="0"/>
              </a:rPr>
              <a:t>“ </a:t>
            </a:r>
            <a:r>
              <a:rPr lang="en-US" sz="2800" dirty="0">
                <a:latin typeface="Source Code Pro" panose="020B0509030403020204" pitchFamily="49" charset="0"/>
              </a:rPr>
              <a:t>A B C </a:t>
            </a:r>
            <a:r>
              <a:rPr lang="en-US" sz="2800" dirty="0" smtClean="0">
                <a:latin typeface="Source Code Pro" panose="020B0509030403020204" pitchFamily="49" charset="0"/>
              </a:rPr>
              <a:t>“ </a:t>
            </a:r>
          </a:p>
        </p:txBody>
      </p:sp>
    </p:spTree>
    <p:extLst>
      <p:ext uri="{BB962C8B-B14F-4D97-AF65-F5344CB8AC3E}">
        <p14:creationId xmlns:p14="http://schemas.microsoft.com/office/powerpoint/2010/main" val="393995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تبدیل نوع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30433" y="1651583"/>
            <a:ext cx="6043747" cy="21161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dirty="0">
              <a:latin typeface="Source Code Pro" panose="020B0509030403020204" pitchFamily="49" charset="0"/>
            </a:endParaRPr>
          </a:p>
          <a:p>
            <a:r>
              <a:rPr lang="en-US" sz="2400" dirty="0">
                <a:latin typeface="Source Code Pro" panose="020B0509030403020204" pitchFamily="49" charset="0"/>
              </a:rPr>
              <a:t>&gt;&gt;&gt; s = ‘-123’ </a:t>
            </a:r>
          </a:p>
          <a:p>
            <a:r>
              <a:rPr lang="en-US" sz="2400" dirty="0">
                <a:latin typeface="Source Code Pro" panose="020B0509030403020204" pitchFamily="49" charset="0"/>
              </a:rPr>
              <a:t>&gt;&gt;&gt; x = 2*</a:t>
            </a:r>
            <a:r>
              <a:rPr lang="en-US" sz="2400" dirty="0" err="1">
                <a:latin typeface="Source Code Pro" panose="020B0509030403020204" pitchFamily="49" charset="0"/>
              </a:rPr>
              <a:t>int</a:t>
            </a:r>
            <a:r>
              <a:rPr lang="en-US" sz="2400" dirty="0">
                <a:latin typeface="Source Code Pro" panose="020B0509030403020204" pitchFamily="49" charset="0"/>
              </a:rPr>
              <a:t>(s) </a:t>
            </a:r>
          </a:p>
          <a:p>
            <a:r>
              <a:rPr lang="en-US" sz="2400" dirty="0">
                <a:latin typeface="Source Code Pro" panose="020B0509030403020204" pitchFamily="49" charset="0"/>
              </a:rPr>
              <a:t>&gt;&gt;&gt; </a:t>
            </a:r>
            <a:r>
              <a:rPr lang="en-US" sz="2400" dirty="0" smtClean="0">
                <a:latin typeface="Source Code Pro" panose="020B0509030403020204" pitchFamily="49" charset="0"/>
              </a:rPr>
              <a:t>x </a:t>
            </a:r>
            <a:endParaRPr lang="en-US" sz="2400" dirty="0">
              <a:latin typeface="Source Code Pro" panose="020B0509030403020204" pitchFamily="49" charset="0"/>
            </a:endParaRPr>
          </a:p>
          <a:p>
            <a:r>
              <a:rPr lang="en-US" sz="2400" dirty="0">
                <a:latin typeface="Source Code Pro" panose="020B0509030403020204" pitchFamily="49" charset="0"/>
              </a:rPr>
              <a:t>-246 </a:t>
            </a:r>
            <a:endParaRPr lang="en-US" sz="44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122714" y="4716561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نوشته‌ی حاوی عدد صحیح را می‌توان به </a:t>
            </a:r>
            <a:r>
              <a:rPr lang="en-US" sz="2000" b="1" dirty="0" err="1" smtClean="0">
                <a:solidFill>
                  <a:srgbClr val="00206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int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تبدیل کرد.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3118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تبدیل نوع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30433" y="1651583"/>
            <a:ext cx="6043747" cy="21161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dirty="0">
              <a:latin typeface="Source Code Pro" panose="020B0509030403020204" pitchFamily="49" charset="0"/>
            </a:endParaRPr>
          </a:p>
          <a:p>
            <a:r>
              <a:rPr lang="en-US" sz="2400" dirty="0">
                <a:latin typeface="Source Code Pro" panose="020B0509030403020204" pitchFamily="49" charset="0"/>
              </a:rPr>
              <a:t>&gt;&gt;&gt; x = -123.45 </a:t>
            </a:r>
          </a:p>
          <a:p>
            <a:r>
              <a:rPr lang="en-US" sz="2400" dirty="0">
                <a:latin typeface="Source Code Pro" panose="020B0509030403020204" pitchFamily="49" charset="0"/>
              </a:rPr>
              <a:t>&gt;&gt;&gt; s = </a:t>
            </a:r>
            <a:r>
              <a:rPr lang="en-US" sz="2400" dirty="0" err="1">
                <a:latin typeface="Source Code Pro" panose="020B0509030403020204" pitchFamily="49" charset="0"/>
              </a:rPr>
              <a:t>str</a:t>
            </a:r>
            <a:r>
              <a:rPr lang="en-US" sz="2400" dirty="0">
                <a:latin typeface="Source Code Pro" panose="020B0509030403020204" pitchFamily="49" charset="0"/>
              </a:rPr>
              <a:t>(x) </a:t>
            </a:r>
          </a:p>
          <a:p>
            <a:r>
              <a:rPr lang="en-US" sz="2400" dirty="0">
                <a:latin typeface="Source Code Pro" panose="020B0509030403020204" pitchFamily="49" charset="0"/>
              </a:rPr>
              <a:t>&gt;&gt;&gt; </a:t>
            </a:r>
            <a:r>
              <a:rPr lang="en-US" sz="2400" dirty="0" smtClean="0">
                <a:latin typeface="Source Code Pro" panose="020B0509030403020204" pitchFamily="49" charset="0"/>
              </a:rPr>
              <a:t>x</a:t>
            </a:r>
            <a:endParaRPr lang="en-US" sz="2400" dirty="0">
              <a:latin typeface="Source Code Pro" panose="020B0509030403020204" pitchFamily="49" charset="0"/>
            </a:endParaRPr>
          </a:p>
          <a:p>
            <a:r>
              <a:rPr lang="en-US" sz="2400" dirty="0">
                <a:latin typeface="Source Code Pro" panose="020B0509030403020204" pitchFamily="49" charset="0"/>
              </a:rPr>
              <a:t>‘-123.45’ </a:t>
            </a:r>
            <a:endParaRPr lang="en-US" sz="54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098765" y="4703499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اعداد را می‌توان به </a:t>
            </a:r>
            <a:r>
              <a:rPr lang="en-US" sz="2000" b="1" dirty="0" err="1" smtClean="0">
                <a:solidFill>
                  <a:srgbClr val="00206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str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تبدیل کرد.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4574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15851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تبدیل اتوماتیک نوع داده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30433" y="1651583"/>
            <a:ext cx="6043747" cy="21161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 smtClean="0">
                <a:latin typeface="Source Code Pro" panose="020B0509030403020204" pitchFamily="49" charset="0"/>
              </a:rPr>
              <a:t>&gt;&gt;&gt; </a:t>
            </a:r>
            <a:r>
              <a:rPr lang="en-US" sz="3200" dirty="0">
                <a:latin typeface="Source Code Pro" panose="020B0509030403020204" pitchFamily="49" charset="0"/>
              </a:rPr>
              <a:t>x = 1/2.0 </a:t>
            </a:r>
          </a:p>
          <a:p>
            <a:r>
              <a:rPr lang="en-US" sz="3200" dirty="0">
                <a:latin typeface="Source Code Pro" panose="020B0509030403020204" pitchFamily="49" charset="0"/>
              </a:rPr>
              <a:t>&gt;&gt;&gt; y = 2*x </a:t>
            </a:r>
            <a:endParaRPr lang="en-US" sz="80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098765" y="4703499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عملیات میان 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float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و</a:t>
            </a:r>
            <a:r>
              <a:rPr lang="fa-IR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en-US" sz="2000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int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مقداری 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float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را خواهد داد. 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0925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داده های پایتون پویا هستند (</a:t>
            </a:r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Dynamic</a:t>
            </a:r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)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126480"/>
            <a:ext cx="12192000" cy="7315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04702" y="5892218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در سایر زبان های برنامه نویسی نوع داده ها ثابت است.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21874" y="2787706"/>
            <a:ext cx="6043747" cy="13215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l-PL" sz="2800" dirty="0">
                <a:latin typeface="Source Code Pro" panose="020B0509030403020204" pitchFamily="49" charset="0"/>
              </a:rPr>
              <a:t>&gt;&gt;&gt; x = ‘abcde</a:t>
            </a:r>
            <a:r>
              <a:rPr lang="pl-PL" sz="2800" dirty="0" smtClean="0">
                <a:latin typeface="Source Code Pro" panose="020B0509030403020204" pitchFamily="49" charset="0"/>
              </a:rPr>
              <a:t>’</a:t>
            </a:r>
            <a:endParaRPr lang="en-US" sz="2800" dirty="0" smtClean="0">
              <a:latin typeface="Source Code Pro" panose="020B0509030403020204" pitchFamily="49" charset="0"/>
            </a:endParaRPr>
          </a:p>
          <a:p>
            <a:r>
              <a:rPr lang="pl-PL" sz="2800" dirty="0" smtClean="0">
                <a:latin typeface="Source Code Pro" panose="020B0509030403020204" pitchFamily="49" charset="0"/>
              </a:rPr>
              <a:t>&gt;&gt;&gt; </a:t>
            </a:r>
            <a:r>
              <a:rPr lang="pl-PL" sz="2800" dirty="0">
                <a:latin typeface="Source Code Pro" panose="020B0509030403020204" pitchFamily="49" charset="0"/>
              </a:rPr>
              <a:t>x = </a:t>
            </a:r>
            <a:r>
              <a:rPr lang="pl-PL" sz="2800" dirty="0" smtClean="0">
                <a:latin typeface="Source Code Pro" panose="020B0509030403020204" pitchFamily="49" charset="0"/>
              </a:rPr>
              <a:t>1.0</a:t>
            </a:r>
            <a:endParaRPr lang="en-US" sz="2800" dirty="0" smtClean="0">
              <a:latin typeface="Source Code Pro" panose="020B0509030403020204" pitchFamily="49" charset="0"/>
            </a:endParaRPr>
          </a:p>
          <a:p>
            <a:r>
              <a:rPr lang="pl-PL" sz="2800" dirty="0" smtClean="0">
                <a:latin typeface="Source Code Pro" panose="020B0509030403020204" pitchFamily="49" charset="0"/>
              </a:rPr>
              <a:t>&gt;&gt;&gt; </a:t>
            </a:r>
            <a:r>
              <a:rPr lang="pl-PL" sz="2800" dirty="0">
                <a:latin typeface="Source Code Pro" panose="020B0509030403020204" pitchFamily="49" charset="0"/>
              </a:rPr>
              <a:t>x = 32 </a:t>
            </a:r>
            <a:endParaRPr lang="en-US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04702" y="1565806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یک متغیر می تواند نوع داده های متفاوت را به خود بگیرد.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9887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6665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رشته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02820" y="5367606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هر سه متغیر بالا متفاوت هستند، چون فاصله، کوچک یا بزرگ بودن حروف مهم است.</a:t>
            </a:r>
            <a:endParaRPr lang="en-US" sz="16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65120" y="1867989"/>
            <a:ext cx="6043747" cy="15283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>
                <a:latin typeface="Source Code Pro" panose="020B0509030403020204" pitchFamily="49" charset="0"/>
              </a:rPr>
              <a:t>&gt;&gt;&gt; s1 = ‘</a:t>
            </a:r>
            <a:r>
              <a:rPr lang="en-US" sz="2800" dirty="0" err="1" smtClean="0">
                <a:latin typeface="Source Code Pro" panose="020B0509030403020204" pitchFamily="49" charset="0"/>
              </a:rPr>
              <a:t>abc</a:t>
            </a:r>
            <a:r>
              <a:rPr lang="en-US" sz="2800" dirty="0" smtClean="0">
                <a:latin typeface="Source Code Pro" panose="020B0509030403020204" pitchFamily="49" charset="0"/>
              </a:rPr>
              <a:t>’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s2 = ‘ABC’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s3 = ‘ A B C ‘ </a:t>
            </a:r>
          </a:p>
        </p:txBody>
      </p:sp>
      <p:sp>
        <p:nvSpPr>
          <p:cNvPr id="7" name="Rectangle 6"/>
          <p:cNvSpPr/>
          <p:nvPr/>
        </p:nvSpPr>
        <p:spPr>
          <a:xfrm>
            <a:off x="2865119" y="3618412"/>
            <a:ext cx="6043747" cy="15283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s1 = </a:t>
            </a:r>
            <a:r>
              <a:rPr lang="en-US" sz="2800" dirty="0" smtClean="0">
                <a:latin typeface="Source Code Pro" panose="020B0509030403020204" pitchFamily="49" charset="0"/>
              </a:rPr>
              <a:t>“</a:t>
            </a:r>
            <a:r>
              <a:rPr lang="en-US" sz="2800" dirty="0" err="1" smtClean="0">
                <a:latin typeface="Source Code Pro" panose="020B0509030403020204" pitchFamily="49" charset="0"/>
              </a:rPr>
              <a:t>abc</a:t>
            </a:r>
            <a:r>
              <a:rPr lang="en-US" sz="2800" dirty="0" smtClean="0">
                <a:latin typeface="Source Code Pro" panose="020B0509030403020204" pitchFamily="49" charset="0"/>
              </a:rPr>
              <a:t>”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s2 = </a:t>
            </a:r>
            <a:r>
              <a:rPr lang="en-US" sz="2800" dirty="0" smtClean="0">
                <a:latin typeface="Source Code Pro" panose="020B0509030403020204" pitchFamily="49" charset="0"/>
              </a:rPr>
              <a:t>“ABC”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s3 = </a:t>
            </a:r>
            <a:r>
              <a:rPr lang="en-US" sz="2800" dirty="0" smtClean="0">
                <a:latin typeface="Source Code Pro" panose="020B0509030403020204" pitchFamily="49" charset="0"/>
              </a:rPr>
              <a:t>“ </a:t>
            </a:r>
            <a:r>
              <a:rPr lang="en-US" sz="2800" dirty="0">
                <a:latin typeface="Source Code Pro" panose="020B0509030403020204" pitchFamily="49" charset="0"/>
              </a:rPr>
              <a:t>A B C </a:t>
            </a:r>
            <a:r>
              <a:rPr lang="en-US" sz="2800" dirty="0" smtClean="0">
                <a:latin typeface="Source Code Pro" panose="020B0509030403020204" pitchFamily="49" charset="0"/>
              </a:rPr>
              <a:t>“ </a:t>
            </a:r>
          </a:p>
        </p:txBody>
      </p:sp>
    </p:spTree>
    <p:extLst>
      <p:ext uri="{BB962C8B-B14F-4D97-AF65-F5344CB8AC3E}">
        <p14:creationId xmlns:p14="http://schemas.microsoft.com/office/powerpoint/2010/main" val="17758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6665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رشته‌ها اندیس دارند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65120" y="1867989"/>
            <a:ext cx="6043747" cy="8098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>
                <a:latin typeface="Source Code Pro" panose="020B0509030403020204" pitchFamily="49" charset="0"/>
              </a:rPr>
              <a:t>&gt;&gt;&gt; s = ‘The Beatles’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658983" y="4767451"/>
            <a:ext cx="8678092" cy="5225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می توان عناصر یک رشته را با اندیسشان صدا زد، به این کار </a:t>
            </a:r>
            <a:r>
              <a:rPr lang="en-US" sz="2000" dirty="0">
                <a:latin typeface="Source Code Pro" panose="020B0509030403020204" pitchFamily="49" charset="0"/>
              </a:rPr>
              <a:t>subscripting</a:t>
            </a:r>
            <a:r>
              <a:rPr lang="fa-IR" sz="2000" dirty="0"/>
              <a:t> </a:t>
            </a:r>
            <a:r>
              <a:rPr lang="fa-IR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می گویند. </a:t>
            </a:r>
            <a:endParaRPr lang="en-US" sz="2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793" y="2898728"/>
            <a:ext cx="8869013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76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رشته‌ها اندیس دارند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17371" y="1606732"/>
            <a:ext cx="6043747" cy="8098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s =‘The Beatles</a:t>
            </a:r>
            <a:r>
              <a:rPr lang="en-US" sz="2800" dirty="0" smtClean="0">
                <a:latin typeface="Source Code Pro" panose="020B0509030403020204" pitchFamily="49" charset="0"/>
              </a:rPr>
              <a:t>’</a:t>
            </a: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t = s[4] </a:t>
            </a:r>
            <a:endParaRPr lang="en-US" sz="2800" dirty="0" smtClean="0">
              <a:latin typeface="Source Code Pro" panose="020B0509030403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22267" y="5516140"/>
            <a:ext cx="8678092" cy="10507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برای دسترسی به عنصری از رشته از 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[]</a:t>
            </a:r>
            <a:r>
              <a:rPr lang="fa-IR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استفاده کردیم، بعدتر می بینیم که خیلی استفاده دارد.</a:t>
            </a:r>
          </a:p>
          <a:p>
            <a:pPr algn="r" rtl="1"/>
            <a:r>
              <a:rPr lang="fa-IR" sz="20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توجه: 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یک کاراکتر خود یک رشته است.</a:t>
            </a:r>
            <a:endParaRPr lang="en-US" sz="2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765" y="2505402"/>
            <a:ext cx="7397932" cy="292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69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برش رشته‌ها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17371" y="1606732"/>
            <a:ext cx="6043747" cy="8098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s =‘The Beatles</a:t>
            </a:r>
            <a:r>
              <a:rPr lang="en-US" sz="2800" dirty="0" smtClean="0">
                <a:latin typeface="Source Code Pro" panose="020B0509030403020204" pitchFamily="49" charset="0"/>
              </a:rPr>
              <a:t>’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t = s[4:8] </a:t>
            </a:r>
            <a:endParaRPr lang="en-US" sz="2800" dirty="0" smtClean="0">
              <a:latin typeface="Source Code Pro" panose="020B0509030403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22267" y="5516140"/>
            <a:ext cx="8678092" cy="10507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ما می‌گوییم که 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t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برشی از 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s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است.</a:t>
            </a:r>
            <a:endParaRPr lang="en-US" sz="2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951" y="2680330"/>
            <a:ext cx="6211167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6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برش رشته‌ها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17371" y="1606732"/>
            <a:ext cx="6043747" cy="8098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s =‘The Beatles</a:t>
            </a:r>
            <a:r>
              <a:rPr lang="en-US" sz="2800" dirty="0" smtClean="0">
                <a:latin typeface="Source Code Pro" panose="020B0509030403020204" pitchFamily="49" charset="0"/>
              </a:rPr>
              <a:t>’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t = s[4:] </a:t>
            </a:r>
            <a:endParaRPr lang="en-US" sz="2800" dirty="0" smtClean="0">
              <a:latin typeface="Source Code Pro" panose="020B0509030403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22267" y="5516140"/>
            <a:ext cx="8678092" cy="10507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مثل حالت 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s[4:11]</a:t>
            </a:r>
            <a:r>
              <a:rPr lang="fa-IR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است، ولی این موقعی که تا انتها را می خواهیم راحت‌تر است.</a:t>
            </a:r>
            <a:endParaRPr lang="en-US" sz="2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371" y="2723198"/>
            <a:ext cx="6373114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80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برش رشته‌ها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17371" y="1606732"/>
            <a:ext cx="6043747" cy="8098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s =‘The Beatles</a:t>
            </a:r>
            <a:r>
              <a:rPr lang="en-US" sz="2800" dirty="0" smtClean="0">
                <a:latin typeface="Source Code Pro" panose="020B0509030403020204" pitchFamily="49" charset="0"/>
              </a:rPr>
              <a:t>’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t = s[:4] </a:t>
            </a:r>
            <a:endParaRPr lang="en-US" sz="2800" dirty="0" smtClean="0">
              <a:latin typeface="Source Code Pro" panose="020B0509030403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22267" y="5516140"/>
            <a:ext cx="8678092" cy="10507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مثل حالت 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s[0:4]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است، ولی این موقعی که از ابتدا را می خواهیم راحت‌تر است.</a:t>
            </a:r>
            <a:endParaRPr lang="en-US" sz="2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371" y="2723198"/>
            <a:ext cx="6373114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37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برش رشته‌ها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65119" y="1658982"/>
            <a:ext cx="6217956" cy="178961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>
                <a:latin typeface="Source Code Pro" panose="020B0509030403020204" pitchFamily="49" charset="0"/>
              </a:rPr>
              <a:t>&gt;&gt;&gt; s =‘The Beatles’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t = s[11]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err="1" smtClean="0">
                <a:solidFill>
                  <a:srgbClr val="FF0000"/>
                </a:solidFill>
                <a:latin typeface="Source Code Pro" panose="020B0509030403020204" pitchFamily="49" charset="0"/>
              </a:rPr>
              <a:t>IndexError</a:t>
            </a:r>
            <a:r>
              <a:rPr lang="en-US" sz="2800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: string index out of range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09204" y="5196132"/>
            <a:ext cx="8678092" cy="10507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ما </a:t>
            </a:r>
            <a:r>
              <a:rPr lang="en-US" sz="2000" dirty="0"/>
              <a:t>s[11</a:t>
            </a:r>
            <a:r>
              <a:rPr lang="en-US" sz="2000" dirty="0" smtClean="0"/>
              <a:t>]</a:t>
            </a:r>
            <a:r>
              <a:rPr lang="fa-IR" sz="2000" dirty="0" smtClean="0"/>
              <a:t> </a:t>
            </a:r>
            <a:r>
              <a:rPr lang="fa-IR" sz="2000" dirty="0" smtClean="0">
                <a:cs typeface="B Yekan" panose="00000400000000000000" pitchFamily="2" charset="-78"/>
              </a:rPr>
              <a:t>نداریم، برای همین این کاری غیر قانونی بود</a:t>
            </a:r>
            <a:r>
              <a:rPr lang="fa-IR" sz="2000" dirty="0" smtClean="0"/>
              <a:t>.</a:t>
            </a:r>
            <a:endParaRPr lang="en-US" sz="2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908" y="3899259"/>
            <a:ext cx="6392167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06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812</Words>
  <Application>Microsoft Office PowerPoint</Application>
  <PresentationFormat>Widescreen</PresentationFormat>
  <Paragraphs>125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B Yekan</vt:lpstr>
      <vt:lpstr>Calibri</vt:lpstr>
      <vt:lpstr>Calibri Light</vt:lpstr>
      <vt:lpstr>Source Code Pro</vt:lpstr>
      <vt:lpstr>Times New Roman</vt:lpstr>
      <vt:lpstr>Wingdings</vt:lpstr>
      <vt:lpstr>Office Theme</vt:lpstr>
      <vt:lpstr>رشته‌ها stings</vt:lpstr>
      <vt:lpstr>رشته</vt:lpstr>
      <vt:lpstr>رشته</vt:lpstr>
      <vt:lpstr>رشته‌ها اندیس دارند</vt:lpstr>
      <vt:lpstr>رشته‌ها اندیس دارند</vt:lpstr>
      <vt:lpstr>برش رشته‌ها</vt:lpstr>
      <vt:lpstr>برش رشته‌ها</vt:lpstr>
      <vt:lpstr>برش رشته‌ها</vt:lpstr>
      <vt:lpstr>برش رشته‌ها</vt:lpstr>
      <vt:lpstr>برش رشته‌ها</vt:lpstr>
      <vt:lpstr>رشته‌ها را می توان ترکیب کرد</vt:lpstr>
      <vt:lpstr>رشته‌ها را می توان ترکیب کرد</vt:lpstr>
      <vt:lpstr>رشته‌ها را می توان ترکیب کرد</vt:lpstr>
      <vt:lpstr>اندیس منفی</vt:lpstr>
      <vt:lpstr>تابع len</vt:lpstr>
      <vt:lpstr>تابع ord</vt:lpstr>
      <vt:lpstr>نوع داده</vt:lpstr>
      <vt:lpstr>نوع داده ترکیبی از مقادیر و عملیات روی آنها است.</vt:lpstr>
      <vt:lpstr>تبدیل نوع</vt:lpstr>
      <vt:lpstr>تبدیل نوع</vt:lpstr>
      <vt:lpstr>تبدیل نوع</vt:lpstr>
      <vt:lpstr>تبدیل اتوماتیک نوع داده</vt:lpstr>
      <vt:lpstr>داده های پایتون پویا هستند (Dynamic)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رشته‌ها stings</dc:title>
  <dc:creator>PC</dc:creator>
  <cp:lastModifiedBy>PC</cp:lastModifiedBy>
  <cp:revision>1</cp:revision>
  <dcterms:created xsi:type="dcterms:W3CDTF">2023-11-17T07:33:16Z</dcterms:created>
  <dcterms:modified xsi:type="dcterms:W3CDTF">2023-11-17T07:33:28Z</dcterms:modified>
</cp:coreProperties>
</file>