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7" r:id="rId2"/>
    <p:sldId id="338" r:id="rId3"/>
    <p:sldId id="341" r:id="rId4"/>
    <p:sldId id="339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53" r:id="rId13"/>
    <p:sldId id="351" r:id="rId14"/>
    <p:sldId id="352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73" r:id="rId23"/>
    <p:sldId id="374" r:id="rId24"/>
    <p:sldId id="375" r:id="rId25"/>
    <p:sldId id="376" r:id="rId26"/>
    <p:sldId id="377" r:id="rId27"/>
    <p:sldId id="378" r:id="rId28"/>
    <p:sldId id="33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3BDA-13AF-47EF-A3A7-5407F9AE2426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7F8-C755-405A-ABFA-3D60F879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9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3BDA-13AF-47EF-A3A7-5407F9AE2426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7F8-C755-405A-ABFA-3D60F879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5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3BDA-13AF-47EF-A3A7-5407F9AE2426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7F8-C755-405A-ABFA-3D60F879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4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3BDA-13AF-47EF-A3A7-5407F9AE2426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7F8-C755-405A-ABFA-3D60F879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5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3BDA-13AF-47EF-A3A7-5407F9AE2426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7F8-C755-405A-ABFA-3D60F879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7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3BDA-13AF-47EF-A3A7-5407F9AE2426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7F8-C755-405A-ABFA-3D60F879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3BDA-13AF-47EF-A3A7-5407F9AE2426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7F8-C755-405A-ABFA-3D60F879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70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3BDA-13AF-47EF-A3A7-5407F9AE2426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7F8-C755-405A-ABFA-3D60F879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93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3BDA-13AF-47EF-A3A7-5407F9AE2426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7F8-C755-405A-ABFA-3D60F879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12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3BDA-13AF-47EF-A3A7-5407F9AE2426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7F8-C755-405A-ABFA-3D60F879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4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3BDA-13AF-47EF-A3A7-5407F9AE2426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7F8-C755-405A-ABFA-3D60F879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0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F3BDA-13AF-47EF-A3A7-5407F9AE2426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5F7F8-C755-405A-ABFA-3D60F879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2. ماژول‌، اسکریپت، و 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IO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01633" y="2592277"/>
            <a:ext cx="8678092" cy="16862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endParaRPr lang="fa-IR" sz="20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 rtl="1"/>
            <a:endParaRPr lang="fa-IR" sz="20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 rtl="1"/>
            <a:endParaRPr lang="fa-IR" sz="20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 rtl="1"/>
            <a:r>
              <a:rPr lang="fa-IR" sz="20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عنوان‌ها:</a:t>
            </a:r>
            <a:endParaRPr lang="fa-IR" sz="2000" b="1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مود اسکریپت</a:t>
            </a:r>
          </a:p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ماژول</a:t>
            </a:r>
          </a:p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عبارت‌های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print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و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input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endParaRPr lang="fa-IR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نگاهی 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به وارد کردن ماژول‌ها از دیگر کتابخانه‌ها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8639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8138" y="16773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آدرس‌دهی و اجرا در خط فرمان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52155" y="3055175"/>
            <a:ext cx="8712926" cy="1080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C:\Users\cv\Desktop\TODAY&gt; </a:t>
            </a:r>
            <a:r>
              <a:rPr lang="en-US" sz="2800" dirty="0" smtClean="0"/>
              <a:t>python </a:t>
            </a:r>
            <a:r>
              <a:rPr lang="en-US" sz="2800" dirty="0"/>
              <a:t>WindChill.py 19.6975841877955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64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9" y="9570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نوشتن چند خطی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477373" y="5832564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گاهی اوقات برای صرفه جویی در مکان از این روش خواهیم رفت.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91343" y="2664819"/>
            <a:ext cx="8998131" cy="274233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Temp = </a:t>
            </a:r>
            <a:r>
              <a:rPr lang="en-US" sz="2800" dirty="0" smtClean="0">
                <a:latin typeface="Source Code Pro" panose="020B0509030403020204" pitchFamily="49" charset="0"/>
              </a:rPr>
              <a:t>32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Wind = 20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A=35.74;B=.6215;C=-35.74;D=.4275;e=.16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WC = (A+B*Temp)+(C+D*Temp)*Wind**e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Print</a:t>
            </a:r>
            <a:r>
              <a:rPr lang="fa-IR" sz="2800" dirty="0" smtClean="0">
                <a:latin typeface="Source Code Pro" panose="020B0509030403020204" pitchFamily="49" charset="0"/>
              </a:rPr>
              <a:t>)</a:t>
            </a:r>
            <a:r>
              <a:rPr lang="en-US" sz="2800" dirty="0" smtClean="0">
                <a:latin typeface="Source Code Pro" panose="020B0509030403020204" pitchFamily="49" charset="0"/>
              </a:rPr>
              <a:t>WC</a:t>
            </a:r>
            <a:r>
              <a:rPr lang="fa-IR" sz="2800" dirty="0" smtClean="0">
                <a:latin typeface="Source Code Pro" panose="020B0509030403020204" pitchFamily="49" charset="0"/>
              </a:rPr>
              <a:t>(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91343" y="2162460"/>
            <a:ext cx="1372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WindChill.py</a:t>
            </a:r>
          </a:p>
        </p:txBody>
      </p:sp>
    </p:spTree>
    <p:extLst>
      <p:ext uri="{BB962C8B-B14F-4D97-AF65-F5344CB8AC3E}">
        <p14:creationId xmlns:p14="http://schemas.microsoft.com/office/powerpoint/2010/main" val="278988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8137" y="860613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خوانایی ماژول: کامنت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95154" y="1754888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کامنت‌ها با </a:t>
            </a:r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#</a:t>
            </a: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شروع می‌شوند.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52154" y="3055175"/>
            <a:ext cx="8998131" cy="326724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Temp = </a:t>
            </a:r>
            <a:r>
              <a:rPr lang="en-US" sz="2800" dirty="0" smtClean="0">
                <a:latin typeface="Source Code Pro" panose="020B0509030403020204" pitchFamily="49" charset="0"/>
              </a:rPr>
              <a:t>32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Wind = 20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# Model Parameters</a:t>
            </a:r>
            <a:endParaRPr lang="fa-IR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A=35.74;B=.6215;C=-35.74;D=.4275;e=.16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# Compute and display the </a:t>
            </a:r>
            <a:r>
              <a:rPr lang="en-US" sz="2800" dirty="0" err="1" smtClean="0">
                <a:solidFill>
                  <a:srgbClr val="FF0000"/>
                </a:solidFill>
                <a:latin typeface="Source Code Pro" panose="020B0509030403020204" pitchFamily="49" charset="0"/>
              </a:rPr>
              <a:t>windchill</a:t>
            </a:r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 </a:t>
            </a:r>
            <a:endParaRPr lang="fa-IR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WC = (A+B*Temp)+(C+D*Temp)*Wind**e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Print</a:t>
            </a:r>
            <a:r>
              <a:rPr lang="fa-IR" sz="2800" dirty="0" smtClean="0">
                <a:latin typeface="Source Code Pro" panose="020B0509030403020204" pitchFamily="49" charset="0"/>
              </a:rPr>
              <a:t>)</a:t>
            </a:r>
            <a:r>
              <a:rPr lang="en-US" sz="2800" dirty="0" smtClean="0">
                <a:latin typeface="Source Code Pro" panose="020B0509030403020204" pitchFamily="49" charset="0"/>
              </a:rPr>
              <a:t>WC</a:t>
            </a:r>
            <a:r>
              <a:rPr lang="fa-IR" sz="2800" dirty="0" smtClean="0">
                <a:latin typeface="Source Code Pro" panose="020B0509030403020204" pitchFamily="49" charset="0"/>
              </a:rPr>
              <a:t>(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52154" y="2685843"/>
            <a:ext cx="1372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WindChill.py</a:t>
            </a:r>
          </a:p>
        </p:txBody>
      </p:sp>
    </p:spTree>
    <p:extLst>
      <p:ext uri="{BB962C8B-B14F-4D97-AF65-F5344CB8AC3E}">
        <p14:creationId xmlns:p14="http://schemas.microsoft.com/office/powerpoint/2010/main" val="253996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588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کامنت: روش استفاده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11040" y="1639389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کامنت‌ها را می‌توان در همان خط آورد</a:t>
            </a:r>
            <a:endParaRPr lang="en-US" sz="1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65" y="2319884"/>
            <a:ext cx="9078592" cy="88594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11040" y="3205833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هر چیزی پس از </a:t>
            </a:r>
            <a:r>
              <a:rPr lang="en-US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#</a:t>
            </a:r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جزو کامنت خواهد بود</a:t>
            </a:r>
            <a:endParaRPr lang="en-US" sz="1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679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588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کامنت و خوانایی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80159" y="1403643"/>
            <a:ext cx="9318171" cy="22469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هر اسکریپت را با یک کامنت توضیحی شروع کنید.</a:t>
            </a:r>
          </a:p>
          <a:p>
            <a:pPr algn="r"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هر متغیر یا ثابت را تعریف کنید.</a:t>
            </a:r>
          </a:p>
          <a:p>
            <a:pPr algn="r"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یک بخش از کد با جزئیات فراوان حتما باید با کامنت شروع شود.</a:t>
            </a:r>
          </a:p>
        </p:txBody>
      </p:sp>
    </p:spTree>
    <p:extLst>
      <p:ext uri="{BB962C8B-B14F-4D97-AF65-F5344CB8AC3E}">
        <p14:creationId xmlns:p14="http://schemas.microsoft.com/office/powerpoint/2010/main" val="75880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8137" y="860613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خوانایی ماژول: کامنت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52154" y="2547257"/>
            <a:ext cx="8998131" cy="377516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00B050"/>
                </a:solidFill>
                <a:latin typeface="Source Code Pro" panose="020B0509030403020204" pitchFamily="49" charset="0"/>
              </a:rPr>
              <a:t>“““Computes </a:t>
            </a:r>
            <a:r>
              <a:rPr lang="en-US" sz="2800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windchill</a:t>
            </a:r>
            <a:r>
              <a:rPr lang="en-US" sz="2800" dirty="0">
                <a:solidFill>
                  <a:srgbClr val="00B050"/>
                </a:solidFill>
                <a:latin typeface="Source Code Pro" panose="020B0509030403020204" pitchFamily="49" charset="0"/>
              </a:rPr>
              <a:t> as a function of wind(mph)and temp (Fahrenheit</a:t>
            </a:r>
            <a:r>
              <a:rPr lang="en-US" sz="2800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).”””</a:t>
            </a:r>
            <a:endParaRPr lang="fa-IR" sz="2800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Temp </a:t>
            </a:r>
            <a:r>
              <a:rPr lang="en-US" sz="2800" dirty="0">
                <a:latin typeface="Source Code Pro" panose="020B0509030403020204" pitchFamily="49" charset="0"/>
              </a:rPr>
              <a:t>= </a:t>
            </a:r>
            <a:r>
              <a:rPr lang="en-US" sz="2800" dirty="0" smtClean="0">
                <a:latin typeface="Source Code Pro" panose="020B0509030403020204" pitchFamily="49" charset="0"/>
              </a:rPr>
              <a:t>32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Wind </a:t>
            </a:r>
            <a:r>
              <a:rPr lang="en-US" sz="2800" dirty="0">
                <a:latin typeface="Source Code Pro" panose="020B0509030403020204" pitchFamily="49" charset="0"/>
              </a:rPr>
              <a:t>= </a:t>
            </a:r>
            <a:r>
              <a:rPr lang="en-US" sz="2800" dirty="0" smtClean="0">
                <a:latin typeface="Source Code Pro" panose="020B0509030403020204" pitchFamily="49" charset="0"/>
              </a:rPr>
              <a:t>20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# </a:t>
            </a:r>
            <a:r>
              <a:rPr lang="en-US" sz="2800" dirty="0">
                <a:solidFill>
                  <a:srgbClr val="FF0000"/>
                </a:solidFill>
                <a:latin typeface="Source Code Pro" panose="020B0509030403020204" pitchFamily="49" charset="0"/>
              </a:rPr>
              <a:t>Model </a:t>
            </a:r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Parameters</a:t>
            </a:r>
            <a:endParaRPr lang="fa-IR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A=35.74;B</a:t>
            </a:r>
            <a:r>
              <a:rPr lang="en-US" sz="2800" dirty="0">
                <a:latin typeface="Source Code Pro" panose="020B0509030403020204" pitchFamily="49" charset="0"/>
              </a:rPr>
              <a:t>=.6215;C=-35.74;D=.4275;e=.16 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# </a:t>
            </a:r>
            <a:r>
              <a:rPr lang="en-US" sz="2800" dirty="0">
                <a:solidFill>
                  <a:srgbClr val="FF0000"/>
                </a:solidFill>
                <a:latin typeface="Source Code Pro" panose="020B0509030403020204" pitchFamily="49" charset="0"/>
              </a:rPr>
              <a:t>Compute and display the </a:t>
            </a:r>
            <a:r>
              <a:rPr lang="en-US" sz="2800" dirty="0" err="1">
                <a:solidFill>
                  <a:srgbClr val="FF0000"/>
                </a:solidFill>
                <a:latin typeface="Source Code Pro" panose="020B0509030403020204" pitchFamily="49" charset="0"/>
              </a:rPr>
              <a:t>windchill</a:t>
            </a:r>
            <a:r>
              <a:rPr lang="en-US" sz="2800" dirty="0">
                <a:solidFill>
                  <a:srgbClr val="FF0000"/>
                </a:solidFill>
                <a:latin typeface="Source Code Pro" panose="020B0509030403020204" pitchFamily="49" charset="0"/>
              </a:rPr>
              <a:t> </a:t>
            </a:r>
            <a:endParaRPr lang="fa-IR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WC </a:t>
            </a:r>
            <a:r>
              <a:rPr lang="en-US" sz="2800" dirty="0">
                <a:latin typeface="Source Code Pro" panose="020B0509030403020204" pitchFamily="49" charset="0"/>
              </a:rPr>
              <a:t>= (A+B*Temp)+(C+D*Temp)*Wind**</a:t>
            </a:r>
            <a:r>
              <a:rPr lang="en-US" sz="2800" dirty="0" smtClean="0">
                <a:latin typeface="Source Code Pro" panose="020B0509030403020204" pitchFamily="49" charset="0"/>
              </a:rPr>
              <a:t>e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print</a:t>
            </a:r>
            <a:r>
              <a:rPr lang="fa-IR" sz="2800" dirty="0" smtClean="0">
                <a:latin typeface="Source Code Pro" panose="020B0509030403020204" pitchFamily="49" charset="0"/>
              </a:rPr>
              <a:t>)</a:t>
            </a:r>
            <a:r>
              <a:rPr lang="en-US" sz="2800" dirty="0" smtClean="0">
                <a:latin typeface="Source Code Pro" panose="020B0509030403020204" pitchFamily="49" charset="0"/>
              </a:rPr>
              <a:t>WC</a:t>
            </a:r>
            <a:r>
              <a:rPr lang="fa-IR" sz="2800" dirty="0" smtClean="0">
                <a:latin typeface="Source Code Pro" panose="020B0509030403020204" pitchFamily="49" charset="0"/>
              </a:rPr>
              <a:t>(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56657" y="2177925"/>
            <a:ext cx="1372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WindChill.py</a:t>
            </a:r>
          </a:p>
        </p:txBody>
      </p:sp>
    </p:spTree>
    <p:extLst>
      <p:ext uri="{BB962C8B-B14F-4D97-AF65-F5344CB8AC3E}">
        <p14:creationId xmlns:p14="http://schemas.microsoft.com/office/powerpoint/2010/main" val="182296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588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داکسترینگ </a:t>
            </a:r>
            <a:r>
              <a:rPr lang="en-US" sz="36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docstring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80159" y="2239666"/>
            <a:ext cx="9318171" cy="22469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- داکسترینگ ها کامنت‌های چند خطی هستند که با سه نقل قول مشخص می‌شوند.</a:t>
            </a:r>
          </a:p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- عموما در اول یک قسمت مهم از کد قرار می‌گیرند.</a:t>
            </a:r>
          </a:p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- وظیفه‌ی آن‌ها توصیف عملکرد کد می‌باشد.</a:t>
            </a:r>
          </a:p>
          <a:p>
            <a:pPr algn="r" rtl="1"/>
            <a:endParaRPr lang="fa-IR" sz="24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84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588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داکسترینگ </a:t>
            </a:r>
            <a:r>
              <a:rPr lang="en-US" sz="36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docstring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80159" y="2239666"/>
            <a:ext cx="9318171" cy="22469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- داکسترینگ ها کامنت‌های چند خطی هستند که با سه نقل قول مشخص می‌شوند.</a:t>
            </a:r>
          </a:p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- عموما در اول یک قسمت مهم از کد قرار می‌گیرند.</a:t>
            </a:r>
          </a:p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- وظیفه‌ی آن‌ها توصیف عملکرد کد می‌باشد.</a:t>
            </a:r>
          </a:p>
          <a:p>
            <a:pPr algn="r" rtl="1"/>
            <a:endParaRPr lang="fa-IR" sz="24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5043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8137" y="860613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بررسی ورودی‌های متفاوت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52154" y="2547257"/>
            <a:ext cx="8998131" cy="377516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00B050"/>
                </a:solidFill>
                <a:latin typeface="Source Code Pro" panose="020B0509030403020204" pitchFamily="49" charset="0"/>
              </a:rPr>
              <a:t>“““Computes </a:t>
            </a:r>
            <a:r>
              <a:rPr lang="en-US" sz="2800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windchill</a:t>
            </a:r>
            <a:r>
              <a:rPr lang="en-US" sz="2800" dirty="0">
                <a:solidFill>
                  <a:srgbClr val="00B050"/>
                </a:solidFill>
                <a:latin typeface="Source Code Pro" panose="020B0509030403020204" pitchFamily="49" charset="0"/>
              </a:rPr>
              <a:t> as a function of wind(mph)and temp (Fahrenheit</a:t>
            </a:r>
            <a:r>
              <a:rPr lang="en-US" sz="2800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).”””</a:t>
            </a:r>
            <a:endParaRPr lang="fa-IR" sz="2800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Temp </a:t>
            </a:r>
            <a:r>
              <a:rPr lang="en-US" sz="2800" dirty="0">
                <a:latin typeface="Source Code Pro" panose="020B0509030403020204" pitchFamily="49" charset="0"/>
              </a:rPr>
              <a:t>= </a:t>
            </a:r>
            <a:r>
              <a:rPr lang="en-US" sz="2800" dirty="0" smtClean="0">
                <a:latin typeface="Source Code Pro" panose="020B0509030403020204" pitchFamily="49" charset="0"/>
              </a:rPr>
              <a:t>32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Wind </a:t>
            </a:r>
            <a:r>
              <a:rPr lang="en-US" sz="2800" dirty="0">
                <a:latin typeface="Source Code Pro" panose="020B0509030403020204" pitchFamily="49" charset="0"/>
              </a:rPr>
              <a:t>= </a:t>
            </a:r>
            <a:r>
              <a:rPr lang="en-US" sz="2800" dirty="0" smtClean="0">
                <a:latin typeface="Source Code Pro" panose="020B0509030403020204" pitchFamily="49" charset="0"/>
              </a:rPr>
              <a:t>20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# </a:t>
            </a:r>
            <a:r>
              <a:rPr lang="en-US" sz="2800" dirty="0">
                <a:solidFill>
                  <a:srgbClr val="FF0000"/>
                </a:solidFill>
                <a:latin typeface="Source Code Pro" panose="020B0509030403020204" pitchFamily="49" charset="0"/>
              </a:rPr>
              <a:t>Model </a:t>
            </a:r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Parameters</a:t>
            </a:r>
            <a:endParaRPr lang="fa-IR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A=35.74;B</a:t>
            </a:r>
            <a:r>
              <a:rPr lang="en-US" sz="2800" dirty="0">
                <a:latin typeface="Source Code Pro" panose="020B0509030403020204" pitchFamily="49" charset="0"/>
              </a:rPr>
              <a:t>=.6215;C=-35.74;D=.4275;e=.16 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# </a:t>
            </a:r>
            <a:r>
              <a:rPr lang="en-US" sz="2800" dirty="0">
                <a:solidFill>
                  <a:srgbClr val="FF0000"/>
                </a:solidFill>
                <a:latin typeface="Source Code Pro" panose="020B0509030403020204" pitchFamily="49" charset="0"/>
              </a:rPr>
              <a:t>Compute and display the </a:t>
            </a:r>
            <a:r>
              <a:rPr lang="en-US" sz="2800" dirty="0" err="1">
                <a:solidFill>
                  <a:srgbClr val="FF0000"/>
                </a:solidFill>
                <a:latin typeface="Source Code Pro" panose="020B0509030403020204" pitchFamily="49" charset="0"/>
              </a:rPr>
              <a:t>windchill</a:t>
            </a:r>
            <a:r>
              <a:rPr lang="en-US" sz="2800" dirty="0">
                <a:solidFill>
                  <a:srgbClr val="FF0000"/>
                </a:solidFill>
                <a:latin typeface="Source Code Pro" panose="020B0509030403020204" pitchFamily="49" charset="0"/>
              </a:rPr>
              <a:t> </a:t>
            </a:r>
            <a:endParaRPr lang="fa-IR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WC </a:t>
            </a:r>
            <a:r>
              <a:rPr lang="en-US" sz="2800" dirty="0">
                <a:latin typeface="Source Code Pro" panose="020B0509030403020204" pitchFamily="49" charset="0"/>
              </a:rPr>
              <a:t>= (A+B*Temp)+(C+D*Temp)*Wind**</a:t>
            </a:r>
            <a:r>
              <a:rPr lang="en-US" sz="2800" dirty="0" smtClean="0">
                <a:latin typeface="Source Code Pro" panose="020B0509030403020204" pitchFamily="49" charset="0"/>
              </a:rPr>
              <a:t>e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print</a:t>
            </a:r>
            <a:r>
              <a:rPr lang="fa-IR" sz="2800" dirty="0" smtClean="0">
                <a:latin typeface="Source Code Pro" panose="020B0509030403020204" pitchFamily="49" charset="0"/>
              </a:rPr>
              <a:t>)</a:t>
            </a:r>
            <a:r>
              <a:rPr lang="en-US" sz="2800" dirty="0" smtClean="0">
                <a:latin typeface="Source Code Pro" panose="020B0509030403020204" pitchFamily="49" charset="0"/>
              </a:rPr>
              <a:t>WC</a:t>
            </a:r>
            <a:r>
              <a:rPr lang="fa-IR" sz="2800" dirty="0" smtClean="0">
                <a:latin typeface="Source Code Pro" panose="020B0509030403020204" pitchFamily="49" charset="0"/>
              </a:rPr>
              <a:t>(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56657" y="2177925"/>
            <a:ext cx="1372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WindChill.py</a:t>
            </a:r>
          </a:p>
        </p:txBody>
      </p:sp>
      <p:sp>
        <p:nvSpPr>
          <p:cNvPr id="3" name="Rectangle 2"/>
          <p:cNvSpPr/>
          <p:nvPr/>
        </p:nvSpPr>
        <p:spPr>
          <a:xfrm>
            <a:off x="3997234" y="3474720"/>
            <a:ext cx="2651760" cy="6792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  <a:cs typeface="B Yekan" panose="00000400000000000000" pitchFamily="2" charset="-78"/>
              </a:rPr>
              <a:t>آیا می‌توان اینجا را تغییر داد؟</a:t>
            </a:r>
            <a:endParaRPr lang="en-US" dirty="0">
              <a:solidFill>
                <a:schemeClr val="tx1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2663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4" y="178185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به صورت دستی؟؟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80158" y="2272937"/>
            <a:ext cx="9318171" cy="10380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می‌توان هر قسمت را به صورت دستی تغییر داد!</a:t>
            </a:r>
          </a:p>
        </p:txBody>
      </p:sp>
    </p:spTree>
    <p:extLst>
      <p:ext uri="{BB962C8B-B14F-4D97-AF65-F5344CB8AC3E}">
        <p14:creationId xmlns:p14="http://schemas.microsoft.com/office/powerpoint/2010/main" val="266164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58894"/>
            <a:ext cx="7680960" cy="68049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wind chill </a:t>
            </a:r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محاسبه‌ی سردی هوا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133" y="2291008"/>
            <a:ext cx="8173591" cy="93358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351015" y="1442220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مقیاسی از سردی هوا با توجه به دما و سرعت باد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1026" name="Picture 2" descr="https://upload.wikimedia.org/wikipedia/commons/f/ff/Wind_chi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792" y="3378144"/>
            <a:ext cx="6152905" cy="347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81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4" y="178185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عبارت 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input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5798" y="1965960"/>
            <a:ext cx="11077305" cy="16067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2800" dirty="0">
                <a:latin typeface="Source Code Pro" panose="020B0509030403020204" pitchFamily="49" charset="0"/>
              </a:rPr>
              <a:t>input( &lt; string that serves as a prompt &gt; ) </a:t>
            </a:r>
            <a:endParaRPr lang="fa-IR" sz="28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1279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8137" y="860613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بررسی ورودی‌های متفاوت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52154" y="2547257"/>
            <a:ext cx="8998131" cy="377516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00B050"/>
                </a:solidFill>
                <a:latin typeface="Source Code Pro" panose="020B0509030403020204" pitchFamily="49" charset="0"/>
              </a:rPr>
              <a:t>“““Computes </a:t>
            </a:r>
            <a:r>
              <a:rPr lang="en-US" sz="2800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windchill</a:t>
            </a:r>
            <a:r>
              <a:rPr lang="en-US" sz="2800" dirty="0">
                <a:solidFill>
                  <a:srgbClr val="00B050"/>
                </a:solidFill>
                <a:latin typeface="Source Code Pro" panose="020B0509030403020204" pitchFamily="49" charset="0"/>
              </a:rPr>
              <a:t> as a function of wind(mph)and temp (Fahrenheit</a:t>
            </a:r>
            <a:r>
              <a:rPr lang="en-US" sz="2800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).”””</a:t>
            </a:r>
            <a:endParaRPr lang="fa-IR" sz="2800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sz="2800" dirty="0"/>
              <a:t>Temp = input(</a:t>
            </a:r>
            <a:r>
              <a:rPr lang="de-DE" sz="2800" dirty="0">
                <a:solidFill>
                  <a:srgbClr val="00B050"/>
                </a:solidFill>
              </a:rPr>
              <a:t>‘Enter temp (Fahrenheit</a:t>
            </a:r>
            <a:r>
              <a:rPr lang="de-DE" sz="2800" dirty="0" smtClean="0">
                <a:solidFill>
                  <a:srgbClr val="00B050"/>
                </a:solidFill>
              </a:rPr>
              <a:t>):’</a:t>
            </a:r>
            <a:r>
              <a:rPr lang="de-DE" sz="2800" dirty="0" smtClean="0"/>
              <a:t>)</a:t>
            </a:r>
          </a:p>
          <a:p>
            <a:r>
              <a:rPr lang="de-DE" sz="2800" dirty="0" smtClean="0"/>
              <a:t>Wind </a:t>
            </a:r>
            <a:r>
              <a:rPr lang="de-DE" sz="2800" dirty="0"/>
              <a:t>= input</a:t>
            </a:r>
            <a:r>
              <a:rPr lang="de-DE" sz="2800" dirty="0">
                <a:solidFill>
                  <a:srgbClr val="00B050"/>
                </a:solidFill>
              </a:rPr>
              <a:t>(‘Enter wind speed (mph</a:t>
            </a:r>
            <a:r>
              <a:rPr lang="de-DE" sz="2800" dirty="0" smtClean="0">
                <a:solidFill>
                  <a:srgbClr val="00B050"/>
                </a:solidFill>
              </a:rPr>
              <a:t>):’</a:t>
            </a:r>
            <a:r>
              <a:rPr lang="de-DE" sz="2800" dirty="0" smtClean="0"/>
              <a:t>)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# </a:t>
            </a:r>
            <a:r>
              <a:rPr lang="en-US" sz="2800" dirty="0">
                <a:solidFill>
                  <a:srgbClr val="FF0000"/>
                </a:solidFill>
                <a:latin typeface="Source Code Pro" panose="020B0509030403020204" pitchFamily="49" charset="0"/>
              </a:rPr>
              <a:t>Model </a:t>
            </a:r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Parameters</a:t>
            </a:r>
            <a:endParaRPr lang="fa-IR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A=35.74;B</a:t>
            </a:r>
            <a:r>
              <a:rPr lang="en-US" sz="2800" dirty="0">
                <a:latin typeface="Source Code Pro" panose="020B0509030403020204" pitchFamily="49" charset="0"/>
              </a:rPr>
              <a:t>=.6215;C=-35.74;D=.4275;e=.16 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# </a:t>
            </a:r>
            <a:r>
              <a:rPr lang="en-US" sz="2800" dirty="0">
                <a:solidFill>
                  <a:srgbClr val="FF0000"/>
                </a:solidFill>
                <a:latin typeface="Source Code Pro" panose="020B0509030403020204" pitchFamily="49" charset="0"/>
              </a:rPr>
              <a:t>Compute and display the </a:t>
            </a:r>
            <a:r>
              <a:rPr lang="en-US" sz="2800" dirty="0" err="1">
                <a:solidFill>
                  <a:srgbClr val="FF0000"/>
                </a:solidFill>
                <a:latin typeface="Source Code Pro" panose="020B0509030403020204" pitchFamily="49" charset="0"/>
              </a:rPr>
              <a:t>windchill</a:t>
            </a:r>
            <a:r>
              <a:rPr lang="en-US" sz="2800" dirty="0">
                <a:solidFill>
                  <a:srgbClr val="FF0000"/>
                </a:solidFill>
                <a:latin typeface="Source Code Pro" panose="020B0509030403020204" pitchFamily="49" charset="0"/>
              </a:rPr>
              <a:t> </a:t>
            </a:r>
            <a:endParaRPr lang="fa-IR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WC </a:t>
            </a:r>
            <a:r>
              <a:rPr lang="en-US" sz="2800" dirty="0">
                <a:latin typeface="Source Code Pro" panose="020B0509030403020204" pitchFamily="49" charset="0"/>
              </a:rPr>
              <a:t>= (A+B*Temp)+(C+D*Temp)*Wind**</a:t>
            </a:r>
            <a:r>
              <a:rPr lang="en-US" sz="2800" dirty="0" smtClean="0">
                <a:latin typeface="Source Code Pro" panose="020B0509030403020204" pitchFamily="49" charset="0"/>
              </a:rPr>
              <a:t>e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print</a:t>
            </a:r>
            <a:r>
              <a:rPr lang="fa-IR" sz="2800" dirty="0" smtClean="0">
                <a:latin typeface="Source Code Pro" panose="020B0509030403020204" pitchFamily="49" charset="0"/>
              </a:rPr>
              <a:t>)</a:t>
            </a:r>
            <a:r>
              <a:rPr lang="en-US" sz="2800" dirty="0" smtClean="0">
                <a:latin typeface="Source Code Pro" panose="020B0509030403020204" pitchFamily="49" charset="0"/>
              </a:rPr>
              <a:t>WC</a:t>
            </a:r>
            <a:r>
              <a:rPr lang="fa-IR" sz="2800" dirty="0" smtClean="0">
                <a:latin typeface="Source Code Pro" panose="020B0509030403020204" pitchFamily="49" charset="0"/>
              </a:rPr>
              <a:t>(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56657" y="2177925"/>
            <a:ext cx="1372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WindChill.py</a:t>
            </a:r>
          </a:p>
        </p:txBody>
      </p:sp>
    </p:spTree>
    <p:extLst>
      <p:ext uri="{BB962C8B-B14F-4D97-AF65-F5344CB8AC3E}">
        <p14:creationId xmlns:p14="http://schemas.microsoft.com/office/powerpoint/2010/main" val="271116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0206" y="1448441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مثال: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1646" y="2623790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برنامه‌ای بنویسید که مساحت دایره را بگیرد و شعاع دایره را حساب کند.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8544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075" y="1860247"/>
            <a:ext cx="8117776" cy="228739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173483" y="462693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600" b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مثال: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22069" y="3212137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( )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5297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837" y="1281789"/>
            <a:ext cx="7998014" cy="38606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173483" y="462693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خطا می‌گیریم!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1364" y="2310800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(                       )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16636" y="5987247"/>
            <a:ext cx="64423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a-IR" sz="2400" dirty="0" smtClean="0">
                <a:cs typeface="B Yekan" panose="00000400000000000000" pitchFamily="2" charset="-78"/>
              </a:rPr>
              <a:t>تابع از پیش تعریف شده نمی‌باشد.</a:t>
            </a:r>
            <a:r>
              <a:rPr lang="en-US" sz="2400" dirty="0">
                <a:cs typeface="B Yekan" panose="00000400000000000000" pitchFamily="2" charset="-78"/>
              </a:rPr>
              <a:t> </a:t>
            </a:r>
            <a:r>
              <a:rPr lang="en-US" sz="2400" b="1" dirty="0" err="1">
                <a:cs typeface="B Yekan" panose="00000400000000000000" pitchFamily="2" charset="-78"/>
              </a:rPr>
              <a:t>sqrt</a:t>
            </a:r>
            <a:endParaRPr lang="en-US" sz="2400" b="1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2293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026" y="1827474"/>
            <a:ext cx="9373429" cy="312911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173483" y="462693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نتیجه‌ی نهایی: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1444" y="3760777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(                           )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16636" y="5987247"/>
            <a:ext cx="64423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400" dirty="0" smtClean="0">
                <a:cs typeface="B Yekan" panose="00000400000000000000" pitchFamily="2" charset="-78"/>
              </a:rPr>
              <a:t>ما تابع </a:t>
            </a:r>
            <a:r>
              <a:rPr lang="en-US" sz="2400" dirty="0" err="1" smtClean="0">
                <a:cs typeface="B Yekan" panose="00000400000000000000" pitchFamily="2" charset="-78"/>
              </a:rPr>
              <a:t>sqrt</a:t>
            </a:r>
            <a:r>
              <a:rPr lang="en-US" sz="2400" dirty="0" smtClean="0">
                <a:cs typeface="B Yekan" panose="00000400000000000000" pitchFamily="2" charset="-78"/>
              </a:rPr>
              <a:t> </a:t>
            </a:r>
            <a:r>
              <a:rPr lang="fa-IR" sz="2400" dirty="0" smtClean="0">
                <a:cs typeface="B Yekan" panose="00000400000000000000" pitchFamily="2" charset="-78"/>
              </a:rPr>
              <a:t>را از ماژول </a:t>
            </a:r>
            <a:r>
              <a:rPr lang="en-US" sz="2400" dirty="0" smtClean="0">
                <a:cs typeface="B Yekan" panose="00000400000000000000" pitchFamily="2" charset="-78"/>
              </a:rPr>
              <a:t>math </a:t>
            </a:r>
            <a:r>
              <a:rPr lang="fa-IR" sz="2400" dirty="0">
                <a:cs typeface="B Yekan" panose="00000400000000000000" pitchFamily="2" charset="-78"/>
              </a:rPr>
              <a:t> </a:t>
            </a:r>
            <a:r>
              <a:rPr lang="fa-IR" sz="2400" dirty="0" smtClean="0">
                <a:cs typeface="B Yekan" panose="00000400000000000000" pitchFamily="2" charset="-78"/>
              </a:rPr>
              <a:t>وارد می‌کنیم.</a:t>
            </a:r>
            <a:endParaRPr lang="en-US" sz="2400" b="1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1343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43733" y="1580606"/>
            <a:ext cx="9144000" cy="897391"/>
          </a:xfrm>
        </p:spPr>
        <p:txBody>
          <a:bodyPr>
            <a:normAutofit/>
          </a:bodyPr>
          <a:lstStyle/>
          <a:p>
            <a:r>
              <a:rPr lang="fa-IR" sz="4400" dirty="0" smtClean="0">
                <a:solidFill>
                  <a:srgbClr val="FF0000"/>
                </a:solidFill>
                <a:cs typeface="B Yekan" panose="00000400000000000000" pitchFamily="2" charset="-78"/>
              </a:rPr>
              <a:t>ایده‌ی کلی وارد کردن ماژول</a:t>
            </a:r>
            <a:endParaRPr lang="en-US" sz="44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1545" y="3361899"/>
            <a:ext cx="60083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ource Code Pro" panose="020B0509030403020204" pitchFamily="49" charset="0"/>
              </a:rPr>
              <a:t>from math import </a:t>
            </a:r>
            <a:r>
              <a:rPr lang="en-US" sz="3600" dirty="0" err="1">
                <a:latin typeface="Source Code Pro" panose="020B0509030403020204" pitchFamily="49" charset="0"/>
              </a:rPr>
              <a:t>sqrt</a:t>
            </a:r>
            <a:endParaRPr lang="en-US" sz="36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19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43733" y="1580606"/>
            <a:ext cx="9144000" cy="897391"/>
          </a:xfrm>
        </p:spPr>
        <p:txBody>
          <a:bodyPr>
            <a:normAutofit/>
          </a:bodyPr>
          <a:lstStyle/>
          <a:p>
            <a:r>
              <a:rPr lang="fa-IR" sz="4400" dirty="0" smtClean="0">
                <a:solidFill>
                  <a:srgbClr val="FF0000"/>
                </a:solidFill>
                <a:cs typeface="B Yekan" panose="00000400000000000000" pitchFamily="2" charset="-78"/>
              </a:rPr>
              <a:t>یک روش بهتر</a:t>
            </a:r>
            <a:endParaRPr lang="en-US" sz="44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609" y="2719746"/>
            <a:ext cx="9246063" cy="3001785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1981205" y="4572000"/>
            <a:ext cx="9144000" cy="8973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cs typeface="B Yekan" panose="00000400000000000000" pitchFamily="2" charset="-78"/>
              </a:rPr>
              <a:t>(                                              )</a:t>
            </a:r>
            <a:endParaRPr lang="en-US" sz="44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9370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خلاصه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126480"/>
            <a:ext cx="12192000" cy="7315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4702" y="5892218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در سایر زبان‌های برنامه‌نویسی نوع داده‌ها ثابت است.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04702" y="2103119"/>
            <a:ext cx="8678092" cy="22076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r" rtl="1">
              <a:buAutoNum type="arabicPeriod"/>
            </a:pP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متفیرها جایی برای نگهداری مقادیر است.</a:t>
            </a:r>
          </a:p>
          <a:p>
            <a:pPr marL="457200" indent="-457200" algn="r" rtl="1">
              <a:buAutoNum type="arabicPeriod"/>
            </a:pP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عملگر جایگذاری = مقادیر را به متغیرها می‌دهد.</a:t>
            </a:r>
          </a:p>
          <a:p>
            <a:pPr marL="457200" indent="-457200" algn="r" rtl="1">
              <a:buAutoNum type="arabicPeriod"/>
            </a:pP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داده‌های عددی را می‌توان با </a:t>
            </a:r>
            <a:r>
              <a:rPr lang="en-US" sz="24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int</a:t>
            </a: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و </a:t>
            </a:r>
            <a:r>
              <a:rPr lang="en-US" sz="2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float</a:t>
            </a: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نمایش داد.</a:t>
            </a:r>
          </a:p>
          <a:p>
            <a:pPr marL="457200" indent="-457200" algn="r" rtl="1">
              <a:buAutoNum type="arabicPeriod"/>
            </a:pP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داده‌ی نوشته را می‌توان توسط </a:t>
            </a:r>
            <a:r>
              <a:rPr lang="en-US" sz="24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str</a:t>
            </a: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نمایش داد.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5574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7325" y="725803"/>
            <a:ext cx="7680960" cy="68049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wind chill </a:t>
            </a:r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محاسبه‌ی سردی هوا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098765" y="1455283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32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حالت تعاملی</a:t>
            </a:r>
            <a:endParaRPr lang="en-US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60863" y="2135778"/>
            <a:ext cx="9156764" cy="39645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Source Code Pro" panose="020B0509030403020204" pitchFamily="49" charset="0"/>
              </a:rPr>
              <a:t>&gt;&gt;&gt; Temp = </a:t>
            </a:r>
            <a:r>
              <a:rPr lang="en-US" sz="2400" dirty="0" smtClean="0">
                <a:latin typeface="Source Code Pro" panose="020B0509030403020204" pitchFamily="49" charset="0"/>
              </a:rPr>
              <a:t>32</a:t>
            </a:r>
          </a:p>
          <a:p>
            <a:r>
              <a:rPr lang="en-US" sz="2400" dirty="0" smtClean="0">
                <a:latin typeface="Source Code Pro" panose="020B0509030403020204" pitchFamily="49" charset="0"/>
              </a:rPr>
              <a:t>&gt;&gt;&gt; </a:t>
            </a:r>
            <a:r>
              <a:rPr lang="en-US" sz="2400" dirty="0">
                <a:latin typeface="Source Code Pro" panose="020B0509030403020204" pitchFamily="49" charset="0"/>
              </a:rPr>
              <a:t>Wind = </a:t>
            </a:r>
            <a:r>
              <a:rPr lang="en-US" sz="2400" dirty="0" smtClean="0">
                <a:latin typeface="Source Code Pro" panose="020B0509030403020204" pitchFamily="49" charset="0"/>
              </a:rPr>
              <a:t>20</a:t>
            </a:r>
          </a:p>
          <a:p>
            <a:r>
              <a:rPr lang="en-US" sz="2400" dirty="0" smtClean="0">
                <a:latin typeface="Source Code Pro" panose="020B0509030403020204" pitchFamily="49" charset="0"/>
              </a:rPr>
              <a:t>&gt;&gt;&gt; </a:t>
            </a:r>
            <a:r>
              <a:rPr lang="en-US" sz="2400" dirty="0">
                <a:latin typeface="Source Code Pro" panose="020B0509030403020204" pitchFamily="49" charset="0"/>
              </a:rPr>
              <a:t>A = 35.74 </a:t>
            </a:r>
            <a:endParaRPr lang="en-US" sz="2400" dirty="0" smtClean="0">
              <a:latin typeface="Source Code Pro" panose="020B0509030403020204" pitchFamily="49" charset="0"/>
            </a:endParaRPr>
          </a:p>
          <a:p>
            <a:r>
              <a:rPr lang="en-US" sz="2400" dirty="0" smtClean="0">
                <a:latin typeface="Source Code Pro" panose="020B0509030403020204" pitchFamily="49" charset="0"/>
              </a:rPr>
              <a:t>&gt;&gt;&gt; </a:t>
            </a:r>
            <a:r>
              <a:rPr lang="en-US" sz="2400" dirty="0">
                <a:latin typeface="Source Code Pro" panose="020B0509030403020204" pitchFamily="49" charset="0"/>
              </a:rPr>
              <a:t>B = .</a:t>
            </a:r>
            <a:r>
              <a:rPr lang="en-US" sz="2400" dirty="0" smtClean="0">
                <a:latin typeface="Source Code Pro" panose="020B0509030403020204" pitchFamily="49" charset="0"/>
              </a:rPr>
              <a:t>6215</a:t>
            </a:r>
          </a:p>
          <a:p>
            <a:r>
              <a:rPr lang="en-US" sz="2400" dirty="0" smtClean="0">
                <a:latin typeface="Source Code Pro" panose="020B0509030403020204" pitchFamily="49" charset="0"/>
              </a:rPr>
              <a:t>&gt;&gt;&gt; </a:t>
            </a:r>
            <a:r>
              <a:rPr lang="en-US" sz="2400" dirty="0">
                <a:latin typeface="Source Code Pro" panose="020B0509030403020204" pitchFamily="49" charset="0"/>
              </a:rPr>
              <a:t>C = -</a:t>
            </a:r>
            <a:r>
              <a:rPr lang="en-US" sz="2400" dirty="0" smtClean="0">
                <a:latin typeface="Source Code Pro" panose="020B0509030403020204" pitchFamily="49" charset="0"/>
              </a:rPr>
              <a:t>35.75</a:t>
            </a:r>
          </a:p>
          <a:p>
            <a:r>
              <a:rPr lang="en-US" sz="2400" dirty="0" smtClean="0">
                <a:latin typeface="Source Code Pro" panose="020B0509030403020204" pitchFamily="49" charset="0"/>
              </a:rPr>
              <a:t>&gt;&gt;&gt; </a:t>
            </a:r>
            <a:r>
              <a:rPr lang="en-US" sz="2400" dirty="0">
                <a:latin typeface="Source Code Pro" panose="020B0509030403020204" pitchFamily="49" charset="0"/>
              </a:rPr>
              <a:t>D = .</a:t>
            </a:r>
            <a:r>
              <a:rPr lang="en-US" sz="2400" dirty="0" smtClean="0">
                <a:latin typeface="Source Code Pro" panose="020B0509030403020204" pitchFamily="49" charset="0"/>
              </a:rPr>
              <a:t>4275</a:t>
            </a:r>
          </a:p>
          <a:p>
            <a:r>
              <a:rPr lang="en-US" sz="2400" dirty="0" smtClean="0">
                <a:latin typeface="Source Code Pro" panose="020B0509030403020204" pitchFamily="49" charset="0"/>
              </a:rPr>
              <a:t>&gt;&gt;&gt; </a:t>
            </a:r>
            <a:r>
              <a:rPr lang="en-US" sz="2400" dirty="0">
                <a:latin typeface="Source Code Pro" panose="020B0509030403020204" pitchFamily="49" charset="0"/>
              </a:rPr>
              <a:t>e = .</a:t>
            </a:r>
            <a:r>
              <a:rPr lang="en-US" sz="2400" dirty="0" smtClean="0">
                <a:latin typeface="Source Code Pro" panose="020B0509030403020204" pitchFamily="49" charset="0"/>
              </a:rPr>
              <a:t>16</a:t>
            </a:r>
          </a:p>
          <a:p>
            <a:r>
              <a:rPr lang="en-US" sz="2400" dirty="0" smtClean="0">
                <a:latin typeface="Source Code Pro" panose="020B0509030403020204" pitchFamily="49" charset="0"/>
              </a:rPr>
              <a:t>&gt;&gt;&gt; </a:t>
            </a:r>
            <a:r>
              <a:rPr lang="en-US" sz="2400" dirty="0">
                <a:latin typeface="Source Code Pro" panose="020B0509030403020204" pitchFamily="49" charset="0"/>
              </a:rPr>
              <a:t>WC = (A+B*Temp)+(C+D*Temp)*Wind**</a:t>
            </a:r>
            <a:r>
              <a:rPr lang="en-US" sz="2400" dirty="0" smtClean="0">
                <a:latin typeface="Source Code Pro" panose="020B0509030403020204" pitchFamily="49" charset="0"/>
              </a:rPr>
              <a:t>e</a:t>
            </a:r>
          </a:p>
          <a:p>
            <a:r>
              <a:rPr lang="en-US" sz="2400" dirty="0" smtClean="0">
                <a:latin typeface="Source Code Pro" panose="020B0509030403020204" pitchFamily="49" charset="0"/>
              </a:rPr>
              <a:t>&gt;&gt;&gt; print</a:t>
            </a:r>
            <a:r>
              <a:rPr lang="fa-IR" sz="2400" dirty="0" smtClean="0">
                <a:latin typeface="Source Code Pro" panose="020B0509030403020204" pitchFamily="49" charset="0"/>
              </a:rPr>
              <a:t>)</a:t>
            </a:r>
            <a:r>
              <a:rPr lang="en-US" sz="2400" dirty="0" smtClean="0">
                <a:latin typeface="Source Code Pro" panose="020B0509030403020204" pitchFamily="49" charset="0"/>
              </a:rPr>
              <a:t>WC</a:t>
            </a:r>
            <a:r>
              <a:rPr lang="fa-IR" sz="2400" dirty="0" smtClean="0">
                <a:latin typeface="Source Code Pro" panose="020B0509030403020204" pitchFamily="49" charset="0"/>
              </a:rPr>
              <a:t>(</a:t>
            </a:r>
          </a:p>
          <a:p>
            <a:r>
              <a:rPr lang="en-US" sz="2400" dirty="0" smtClean="0">
                <a:latin typeface="Source Code Pro" panose="020B0509030403020204" pitchFamily="49" charset="0"/>
              </a:rPr>
              <a:t>19.9855841878 </a:t>
            </a:r>
            <a:endParaRPr lang="en-US" sz="24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01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588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نگاهی به 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print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098765" y="4153989"/>
            <a:ext cx="8678092" cy="5686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نتیجه‌ی کد بالا نمایش مقدار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x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روی صفحه می باشد.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7371" y="2245279"/>
            <a:ext cx="6043747" cy="1080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/>
              <a:t>&gt;&gt;&gt; print(WC)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02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588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انگیزه‌ای برای مود اسکریپت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04456" y="2364378"/>
            <a:ext cx="5869578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پشت سر هم زیاده!</a:t>
            </a:r>
          </a:p>
          <a:p>
            <a:pPr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اگر سرعت باد بیشتر بشه چه باید کرد؟</a:t>
            </a:r>
          </a:p>
          <a:p>
            <a:pPr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بهتر نیست یک جا باشن؟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575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58894"/>
            <a:ext cx="7680960" cy="680495"/>
          </a:xfrm>
        </p:spPr>
        <p:txBody>
          <a:bodyPr>
            <a:normAutofit/>
          </a:bodyPr>
          <a:lstStyle/>
          <a:p>
            <a:pPr marL="742950" indent="-742950" rtl="1">
              <a:buFont typeface="+mj-lt"/>
              <a:buAutoNum type="arabicPeriod"/>
            </a:pPr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مود اسکریپت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22068" y="2612571"/>
            <a:ext cx="11434354" cy="21684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به جای مفسر تعاملی می‌توان از مود اسکریپت استفاده کرد.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کدی که نیاز است اجرا شود (اسکریپت) به صورت فایل (ماژول) وارد خواهد شد.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بنابراین ما از پایتون می‌خواهیم یک اسکریپت را اجرا کند</a:t>
            </a:r>
          </a:p>
        </p:txBody>
      </p:sp>
    </p:spTree>
    <p:extLst>
      <p:ext uri="{BB962C8B-B14F-4D97-AF65-F5344CB8AC3E}">
        <p14:creationId xmlns:p14="http://schemas.microsoft.com/office/powerpoint/2010/main" val="412133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588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ماژول چیست؟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26571" y="2573383"/>
            <a:ext cx="11434354" cy="11756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ماژول فایل </a:t>
            </a:r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.</a:t>
            </a:r>
            <a:r>
              <a:rPr lang="en-US" sz="28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py</a:t>
            </a: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است که در خود کد پایتون جای داده است.</a:t>
            </a:r>
          </a:p>
        </p:txBody>
      </p:sp>
    </p:spTree>
    <p:extLst>
      <p:ext uri="{BB962C8B-B14F-4D97-AF65-F5344CB8AC3E}">
        <p14:creationId xmlns:p14="http://schemas.microsoft.com/office/powerpoint/2010/main" val="7077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588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ماژول </a:t>
            </a:r>
            <a:r>
              <a:rPr lang="en-US" sz="3600" dirty="0" smtClean="0"/>
              <a:t>WindChill.py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488" y="1764935"/>
            <a:ext cx="8783276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60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588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اجرای ماژول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03268" y="2521132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rtl="1">
              <a:buFont typeface="+mj-lt"/>
              <a:buAutoNum type="arabicPeriod"/>
            </a:pPr>
            <a:r>
              <a:rPr lang="fa-IR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در خط فرمان به آدرس فایل بروید.</a:t>
            </a:r>
          </a:p>
          <a:p>
            <a:pPr marL="742950" indent="-742950" rtl="1">
              <a:buFont typeface="+mj-lt"/>
              <a:buAutoNum type="arabicPeriod"/>
            </a:pPr>
            <a:r>
              <a:rPr lang="fa-IR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بنویسید:</a:t>
            </a:r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python WindChill.py</a:t>
            </a:r>
            <a:endParaRPr lang="fa-IR" sz="3200" dirty="0" smtClean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6366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3396</TotalTime>
  <Words>770</Words>
  <Application>Microsoft Office PowerPoint</Application>
  <PresentationFormat>Widescreen</PresentationFormat>
  <Paragraphs>130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B Yekan</vt:lpstr>
      <vt:lpstr>Calibri</vt:lpstr>
      <vt:lpstr>Calibri Light</vt:lpstr>
      <vt:lpstr>Source Code Pro</vt:lpstr>
      <vt:lpstr>Office Theme</vt:lpstr>
      <vt:lpstr>2. ماژول‌، اسکریپت، و IO</vt:lpstr>
      <vt:lpstr> wind chill محاسبه‌ی سردی هوا </vt:lpstr>
      <vt:lpstr> wind chill محاسبه‌ی سردی هوا </vt:lpstr>
      <vt:lpstr>نگاهی به print</vt:lpstr>
      <vt:lpstr>انگیزه‌ای برای مود اسکریپت</vt:lpstr>
      <vt:lpstr>مود اسکریپت</vt:lpstr>
      <vt:lpstr>ماژول چیست؟</vt:lpstr>
      <vt:lpstr>ماژول WindChill.py</vt:lpstr>
      <vt:lpstr>اجرای ماژول</vt:lpstr>
      <vt:lpstr>آدرس‌دهی و اجرا در خط فرمان</vt:lpstr>
      <vt:lpstr>نوشتن چند خطی</vt:lpstr>
      <vt:lpstr>خوانایی ماژول: کامنت</vt:lpstr>
      <vt:lpstr>کامنت: روش استفاده</vt:lpstr>
      <vt:lpstr>کامنت و خوانایی</vt:lpstr>
      <vt:lpstr>خوانایی ماژول: کامنت</vt:lpstr>
      <vt:lpstr>داکسترینگ docstring</vt:lpstr>
      <vt:lpstr>داکسترینگ docstring</vt:lpstr>
      <vt:lpstr>بررسی ورودی‌های متفاوت</vt:lpstr>
      <vt:lpstr>به صورت دستی؟؟</vt:lpstr>
      <vt:lpstr>عبارت input</vt:lpstr>
      <vt:lpstr>بررسی ورودی‌های متفاوت</vt:lpstr>
      <vt:lpstr>مثال:</vt:lpstr>
      <vt:lpstr>( )</vt:lpstr>
      <vt:lpstr>(                       )</vt:lpstr>
      <vt:lpstr>(                           )</vt:lpstr>
      <vt:lpstr>ایده‌ی کلی وارد کردن ماژول</vt:lpstr>
      <vt:lpstr>یک روش بهتر</vt:lpstr>
      <vt:lpstr>خلاصه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1.جایگذاری عبارت وانواع داده:</dc:title>
  <dc:creator>PC</dc:creator>
  <cp:lastModifiedBy>PC</cp:lastModifiedBy>
  <cp:revision>793</cp:revision>
  <dcterms:created xsi:type="dcterms:W3CDTF">2022-12-24T06:39:02Z</dcterms:created>
  <dcterms:modified xsi:type="dcterms:W3CDTF">2023-11-17T07:32:38Z</dcterms:modified>
</cp:coreProperties>
</file>