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7" r:id="rId3"/>
    <p:sldId id="289" r:id="rId4"/>
    <p:sldId id="290" r:id="rId5"/>
    <p:sldId id="291" r:id="rId6"/>
    <p:sldId id="325" r:id="rId7"/>
    <p:sldId id="329" r:id="rId8"/>
    <p:sldId id="326" r:id="rId9"/>
    <p:sldId id="327" r:id="rId10"/>
    <p:sldId id="318" r:id="rId11"/>
    <p:sldId id="317" r:id="rId12"/>
    <p:sldId id="320" r:id="rId13"/>
    <p:sldId id="288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80" r:id="rId37"/>
    <p:sldId id="279" r:id="rId38"/>
    <p:sldId id="281" r:id="rId39"/>
    <p:sldId id="282" r:id="rId40"/>
    <p:sldId id="285" r:id="rId41"/>
    <p:sldId id="284" r:id="rId42"/>
    <p:sldId id="283" r:id="rId43"/>
    <p:sldId id="292" r:id="rId44"/>
    <p:sldId id="294" r:id="rId45"/>
    <p:sldId id="321" r:id="rId46"/>
    <p:sldId id="322" r:id="rId47"/>
    <p:sldId id="323" r:id="rId48"/>
    <p:sldId id="324" r:id="rId49"/>
    <p:sldId id="293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30" r:id="rId62"/>
    <p:sldId id="306" r:id="rId63"/>
    <p:sldId id="308" r:id="rId64"/>
    <p:sldId id="332" r:id="rId65"/>
    <p:sldId id="331" r:id="rId66"/>
    <p:sldId id="333" r:id="rId67"/>
    <p:sldId id="334" r:id="rId68"/>
    <p:sldId id="310" r:id="rId69"/>
    <p:sldId id="337" r:id="rId70"/>
    <p:sldId id="338" r:id="rId71"/>
    <p:sldId id="341" r:id="rId72"/>
    <p:sldId id="339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53" r:id="rId81"/>
    <p:sldId id="351" r:id="rId82"/>
    <p:sldId id="352" r:id="rId83"/>
    <p:sldId id="355" r:id="rId84"/>
    <p:sldId id="356" r:id="rId85"/>
    <p:sldId id="357" r:id="rId86"/>
    <p:sldId id="358" r:id="rId87"/>
    <p:sldId id="359" r:id="rId88"/>
    <p:sldId id="360" r:id="rId89"/>
    <p:sldId id="361" r:id="rId90"/>
    <p:sldId id="362" r:id="rId91"/>
    <p:sldId id="363" r:id="rId92"/>
    <p:sldId id="365" r:id="rId93"/>
    <p:sldId id="366" r:id="rId94"/>
    <p:sldId id="364" r:id="rId95"/>
    <p:sldId id="367" r:id="rId96"/>
    <p:sldId id="368" r:id="rId97"/>
    <p:sldId id="369" r:id="rId98"/>
    <p:sldId id="370" r:id="rId99"/>
    <p:sldId id="371" r:id="rId100"/>
    <p:sldId id="372" r:id="rId101"/>
    <p:sldId id="373" r:id="rId102"/>
    <p:sldId id="374" r:id="rId103"/>
    <p:sldId id="375" r:id="rId104"/>
    <p:sldId id="376" r:id="rId105"/>
    <p:sldId id="377" r:id="rId106"/>
    <p:sldId id="378" r:id="rId107"/>
    <p:sldId id="336" r:id="rId108"/>
    <p:sldId id="316" r:id="rId109"/>
    <p:sldId id="309" r:id="rId110"/>
    <p:sldId id="311" r:id="rId111"/>
    <p:sldId id="312" r:id="rId112"/>
    <p:sldId id="313" r:id="rId113"/>
    <p:sldId id="315" r:id="rId114"/>
    <p:sldId id="314" r:id="rId115"/>
    <p:sldId id="328" r:id="rId116"/>
    <p:sldId id="287" r:id="rId117"/>
    <p:sldId id="286" r:id="rId1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94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5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46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7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93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1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4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0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F3BDA-13AF-47EF-A3A7-5407F9AE2426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F7F8-C755-405A-ABFA-3D60F8791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ABC_(programming_language)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2890" y="2571858"/>
            <a:ext cx="9144000" cy="900424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پایتون مقدماتی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842655" y="3801819"/>
            <a:ext cx="4184469" cy="9235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مرتضی مالکی</a:t>
            </a:r>
            <a:endParaRPr lang="en-US" sz="36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440" y="337546"/>
            <a:ext cx="1940900" cy="19047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83278" y="5695405"/>
            <a:ext cx="5103222" cy="79486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b="1" dirty="0" smtClean="0">
                <a:cs typeface="B Yekan" panose="00000400000000000000" pitchFamily="2" charset="-78"/>
              </a:rPr>
              <a:t>زمستان 1401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2668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994" y="770710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IDLE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4811" y="2468880"/>
            <a:ext cx="97187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IDLE is an integrated development environment for Python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6258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1646" y="7691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نکته‌ای دیگر: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648" y="1958839"/>
            <a:ext cx="8102956" cy="330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289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0206" y="144844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1646" y="262379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برنامه‌ای بنویسید که مساحت دایره را بگیرد و شعاع دایره را حساب کند.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8544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5" y="1860247"/>
            <a:ext cx="8117776" cy="2287398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مثال: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22069" y="321213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5297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837" y="1281789"/>
            <a:ext cx="7998014" cy="3860696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خطا می‌گیریم!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1364" y="2310800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400" dirty="0" smtClean="0">
                <a:cs typeface="B Yekan" panose="00000400000000000000" pitchFamily="2" charset="-78"/>
              </a:rPr>
              <a:t>تابع از پیش تعریف شده نمی‌باشد.</a:t>
            </a:r>
            <a:r>
              <a:rPr lang="en-US" sz="2400" dirty="0">
                <a:cs typeface="B Yekan" panose="00000400000000000000" pitchFamily="2" charset="-78"/>
              </a:rPr>
              <a:t> </a:t>
            </a:r>
            <a:r>
              <a:rPr lang="en-US" sz="2400" b="1" dirty="0" err="1">
                <a:cs typeface="B Yekan" panose="00000400000000000000" pitchFamily="2" charset="-78"/>
              </a:rPr>
              <a:t>sqrt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22936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26" y="1827474"/>
            <a:ext cx="9373429" cy="312911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2173483" y="46269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نتیجه‌ی نهایی: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1444" y="376077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                    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6636" y="5987247"/>
            <a:ext cx="64423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2400" dirty="0" smtClean="0">
                <a:cs typeface="B Yekan" panose="00000400000000000000" pitchFamily="2" charset="-78"/>
              </a:rPr>
              <a:t>ما تابع </a:t>
            </a:r>
            <a:r>
              <a:rPr lang="en-US" sz="2400" dirty="0" err="1" smtClean="0">
                <a:cs typeface="B Yekan" panose="00000400000000000000" pitchFamily="2" charset="-78"/>
              </a:rPr>
              <a:t>sqrt</a:t>
            </a:r>
            <a:r>
              <a:rPr lang="en-US" sz="2400" dirty="0" smtClean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را از ماژول </a:t>
            </a:r>
            <a:r>
              <a:rPr lang="en-US" sz="2400" dirty="0" smtClean="0">
                <a:cs typeface="B Yekan" panose="00000400000000000000" pitchFamily="2" charset="-78"/>
              </a:rPr>
              <a:t>math </a:t>
            </a:r>
            <a:r>
              <a:rPr lang="fa-IR" sz="2400" dirty="0">
                <a:cs typeface="B Yekan" panose="00000400000000000000" pitchFamily="2" charset="-78"/>
              </a:rPr>
              <a:t> </a:t>
            </a:r>
            <a:r>
              <a:rPr lang="fa-IR" sz="2400" dirty="0" smtClean="0">
                <a:cs typeface="B Yekan" panose="00000400000000000000" pitchFamily="2" charset="-78"/>
              </a:rPr>
              <a:t>وارد می‌کنیم.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134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ایده‌ی کلی وارد کردن ماژول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1545" y="3361899"/>
            <a:ext cx="6008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Source Code Pro" panose="020B0509030403020204" pitchFamily="49" charset="0"/>
              </a:rPr>
              <a:t>from math import </a:t>
            </a:r>
            <a:r>
              <a:rPr lang="en-US" sz="3600" dirty="0" err="1">
                <a:latin typeface="Source Code Pro" panose="020B0509030403020204" pitchFamily="49" charset="0"/>
              </a:rPr>
              <a:t>sqrt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9198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3733" y="1580606"/>
            <a:ext cx="9144000" cy="897391"/>
          </a:xfrm>
        </p:spPr>
        <p:txBody>
          <a:bodyPr>
            <a:normAutofit/>
          </a:bodyPr>
          <a:lstStyle/>
          <a:p>
            <a:r>
              <a:rPr lang="fa-IR" sz="4400" dirty="0" smtClean="0">
                <a:solidFill>
                  <a:srgbClr val="FF0000"/>
                </a:solidFill>
                <a:cs typeface="B Yekan" panose="00000400000000000000" pitchFamily="2" charset="-78"/>
              </a:rPr>
              <a:t>یک روش بهتر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609" y="2719746"/>
            <a:ext cx="9246063" cy="3001785"/>
          </a:xfrm>
          <a:prstGeom prst="rect">
            <a:avLst/>
          </a:prstGeom>
        </p:spPr>
      </p:pic>
      <p:sp>
        <p:nvSpPr>
          <p:cNvPr id="5" name="Title 3"/>
          <p:cNvSpPr txBox="1">
            <a:spLocks/>
          </p:cNvSpPr>
          <p:nvPr/>
        </p:nvSpPr>
        <p:spPr>
          <a:xfrm>
            <a:off x="1981205" y="4572000"/>
            <a:ext cx="9144000" cy="8973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cs typeface="B Yekan" panose="00000400000000000000" pitchFamily="2" charset="-78"/>
              </a:rPr>
              <a:t>(                                              )</a:t>
            </a:r>
            <a:endParaRPr lang="en-US" sz="4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9370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خلاصه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زبان‌های برنامه‌نویسی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نوع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داده‌ها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3119"/>
            <a:ext cx="8678092" cy="22076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متفیرها جایی برای نگهداری مقادیر است.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عملگر جایگذاری = مقادیر را به متغیرها می‌دهد.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داده‌های عددی را می‌توان با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</a:p>
          <a:p>
            <a:pPr marL="457200" indent="-457200" algn="r" rtl="1"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داده‌ی نوشته را می‌توان توسط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نمایش داد.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5574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نوعی دیگر، بولی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boolean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514205"/>
            <a:ext cx="9546771" cy="1083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</a:rPr>
              <a:t>True , False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5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	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362" y="2161507"/>
            <a:ext cx="9546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حسابی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مقایسه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منطقی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 عملگرهای بیتی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 عملگرهای تخصیص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Yekan" panose="00000400000000000000" pitchFamily="2" charset="-78"/>
              </a:rPr>
              <a:t> عملگرهای خاص</a:t>
            </a:r>
          </a:p>
        </p:txBody>
      </p:sp>
    </p:spTree>
    <p:extLst>
      <p:ext uri="{BB962C8B-B14F-4D97-AF65-F5344CB8AC3E}">
        <p14:creationId xmlns:p14="http://schemas.microsoft.com/office/powerpoint/2010/main" val="204671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5806" y="180267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مفسر تعاملی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62" y="323632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75488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596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9387" y="1567542"/>
            <a:ext cx="8497389" cy="1825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&lt;operand&gt; &lt;operator&gt; 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&lt;operand&gt;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789316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05840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86994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0598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596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9387" y="1567542"/>
            <a:ext cx="8497389" cy="1825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&lt;operand&gt; &lt;operator&gt; 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&lt;operand&gt;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789316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05840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86994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67277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32732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حسابی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1229359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//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**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776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 ای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1214845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8597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766923"/>
            <a:ext cx="4197532" cy="2116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</a:p>
          <a:p>
            <a:pPr rtl="1"/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880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3280229"/>
            <a:ext cx="4197532" cy="11901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36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9433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703" y="276932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بک اپ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3237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شل در مقابل سکریپت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7243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3554" y="2364379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اجرای اسکریپت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0893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1.جایگذاری عبارت وانواع داده: 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1874520"/>
            <a:ext cx="9575074" cy="35204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11680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عناوین: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مود تعاملی پایتون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متغیرها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عبارت ها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جایگذاری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fa-IR" dirty="0" smtClean="0">
                <a:cs typeface="B Yekan" panose="00000400000000000000" pitchFamily="2" charset="-78"/>
              </a:rPr>
              <a:t>رشته، اعداد صحیح و اعشاری</a:t>
            </a:r>
          </a:p>
          <a:p>
            <a:pPr algn="r" rtl="1"/>
            <a:endParaRPr lang="fa-IR" dirty="0" smtClean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89622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60695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شِل</a:t>
            </a:r>
            <a:r>
              <a:rPr lang="fa-IR" sz="54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5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تعاملی پایتون</a:t>
            </a:r>
            <a:endParaRPr lang="en-US" sz="44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8463" y="2455817"/>
            <a:ext cx="9575074" cy="22729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138646" y="2854234"/>
            <a:ext cx="9144000" cy="1874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dirty="0" smtClean="0">
                <a:cs typeface="B Yekan" panose="00000400000000000000" pitchFamily="2" charset="-78"/>
              </a:rPr>
              <a:t>پایتون را می توان به عنوان ماشین حسابی قدرتمند در نظر گرفت.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کافیه در شل سیستم خودتون </a:t>
            </a:r>
            <a:r>
              <a:rPr lang="en-US" b="1" dirty="0" smtClean="0">
                <a:cs typeface="B Yekan" panose="00000400000000000000" pitchFamily="2" charset="-78"/>
              </a:rPr>
              <a:t>python</a:t>
            </a:r>
            <a:r>
              <a:rPr lang="fa-IR" dirty="0" smtClean="0">
                <a:cs typeface="B Yekan" panose="00000400000000000000" pitchFamily="2" charset="-78"/>
              </a:rPr>
              <a:t> را تایپ کنید.</a:t>
            </a:r>
            <a:endParaRPr lang="en-US" dirty="0" smtClean="0">
              <a:cs typeface="B Yekan" panose="00000400000000000000" pitchFamily="2" charset="-78"/>
            </a:endParaRP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اگر پایتون نصب باشد با </a:t>
            </a:r>
            <a:r>
              <a:rPr lang="en-US" b="1" dirty="0" smtClean="0">
                <a:cs typeface="B Yekan" panose="00000400000000000000" pitchFamily="2" charset="-78"/>
              </a:rPr>
              <a:t>prompt</a:t>
            </a:r>
            <a:r>
              <a:rPr lang="fa-IR" dirty="0" smtClean="0">
                <a:cs typeface="B Yekan" panose="00000400000000000000" pitchFamily="2" charset="-78"/>
              </a:rPr>
              <a:t> به شکل زیر مواجه خواهید شد:</a:t>
            </a:r>
            <a:endParaRPr lang="fa-IR" dirty="0">
              <a:cs typeface="B Yekan" panose="00000400000000000000" pitchFamily="2" charset="-78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839" y="4882241"/>
            <a:ext cx="6266100" cy="127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7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بیایید مساحت دایره را حساب کنیم:</a:t>
            </a:r>
            <a:endParaRPr lang="en-US" sz="36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6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9144000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5031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نمی توان </a:t>
            </a:r>
            <a:r>
              <a:rPr lang="fa-IR" dirty="0" smtClean="0">
                <a:cs typeface="B Yekan" panose="00000400000000000000" pitchFamily="2" charset="-78"/>
              </a:rPr>
              <a:t>به شکل </a:t>
            </a:r>
            <a:r>
              <a:rPr lang="en-US" dirty="0" smtClean="0">
                <a:latin typeface="Source Code Pro" panose="020B0509030403020204" pitchFamily="49" charset="0"/>
              </a:rPr>
              <a:t>A = 3.14xrxr </a:t>
            </a:r>
            <a:r>
              <a:rPr lang="fa-IR" dirty="0" smtClean="0">
                <a:latin typeface="Source Code Pro" panose="020B0509030403020204" pitchFamily="49" charset="0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نوشت</a:t>
            </a:r>
            <a:r>
              <a:rPr lang="fa-IR" dirty="0" smtClean="0"/>
              <a:t>.</a:t>
            </a:r>
            <a:endParaRPr lang="fa-IR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r = 10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A = 3.14*r*r </a:t>
            </a:r>
            <a:endParaRPr lang="fa-IR" sz="3600" dirty="0" smtClean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&gt;&gt;&gt; print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</a:t>
            </a:r>
            <a:r>
              <a:rPr lang="fa-I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9492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fa-IR" dirty="0" smtClean="0">
                <a:cs typeface="B Yekan" panose="00000400000000000000" pitchFamily="2" charset="-78"/>
              </a:rPr>
              <a:t>در پایتون توان را به صورت </a:t>
            </a:r>
            <a:r>
              <a:rPr lang="fa-IR" sz="4000" dirty="0" smtClean="0">
                <a:cs typeface="B Yekan" panose="00000400000000000000" pitchFamily="2" charset="-78"/>
              </a:rPr>
              <a:t>**</a:t>
            </a:r>
            <a:r>
              <a:rPr lang="fa-IR" dirty="0" smtClean="0">
                <a:cs typeface="B Yekan" panose="00000400000000000000" pitchFamily="2" charset="-78"/>
              </a:rPr>
              <a:t> می نویسیم.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2792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296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دستورات پایتون با ریاضی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8463" y="5368835"/>
            <a:ext cx="8628017" cy="3246120"/>
          </a:xfrm>
        </p:spPr>
        <p:txBody>
          <a:bodyPr>
            <a:noAutofit/>
          </a:bodyPr>
          <a:lstStyle/>
          <a:p>
            <a:pPr algn="r" rtl="1"/>
            <a:r>
              <a:rPr lang="en-US" dirty="0" smtClean="0">
                <a:cs typeface="B Yekan" panose="00000400000000000000" pitchFamily="2" charset="-78"/>
              </a:rPr>
              <a:t>r 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و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متغیر هستند، در ریاضیات هم متغیر داریم ولی متغیر در برنامه نویسی مقداری تفاوت دارد.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2299064"/>
            <a:ext cx="7680960" cy="306977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pt-BR" sz="3600" dirty="0">
                <a:solidFill>
                  <a:schemeClr val="tx1"/>
                </a:solidFill>
                <a:latin typeface="Source Code Pro" panose="020B0509030403020204" pitchFamily="49" charset="0"/>
              </a:rPr>
              <a:t>A = 3.14*r**</a:t>
            </a:r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2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print(A)</a:t>
            </a:r>
          </a:p>
          <a:p>
            <a:r>
              <a:rPr lang="pt-BR" sz="36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314.0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673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0308" y="509451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کامپیوتر چیست؟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672" y="2024743"/>
            <a:ext cx="5913095" cy="383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340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6994" y="4841148"/>
            <a:ext cx="8038011" cy="15035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یک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متغیر</a:t>
            </a:r>
            <a:r>
              <a:rPr lang="fa-IR" dirty="0" smtClean="0">
                <a:cs typeface="B Yekan" panose="00000400000000000000" pitchFamily="2" charset="-78"/>
              </a:rPr>
              <a:t> نام یک مکان در حافظه</a:t>
            </a:r>
            <a:r>
              <a:rPr lang="en-US" dirty="0" smtClean="0">
                <a:cs typeface="B Yekan" panose="00000400000000000000" pitchFamily="2" charset="-78"/>
              </a:rPr>
              <a:t>RAM </a:t>
            </a:r>
            <a:r>
              <a:rPr lang="fa-IR" dirty="0" smtClean="0">
                <a:cs typeface="B Yekan" panose="00000400000000000000" pitchFamily="2" charset="-78"/>
              </a:rPr>
              <a:t> می باشد، متغیر را مانند یک جعبه در نظر بگیرید.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</a:t>
            </a:r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مقداری</a:t>
            </a:r>
            <a:r>
              <a:rPr lang="fa-IR" dirty="0" smtClean="0">
                <a:cs typeface="B Yekan" panose="00000400000000000000" pitchFamily="2" charset="-78"/>
              </a:rPr>
              <a:t> را در خود جای می دهد، مقدار را مانند محتویات جعبه در نظر بگیرید.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20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55520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71954" y="3204345"/>
            <a:ext cx="246452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672838" y="6451826"/>
            <a:ext cx="4846321" cy="327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1"/>
            <a:r>
              <a:rPr lang="fa-IR" sz="1600" dirty="0" smtClean="0">
                <a:cs typeface="B Yekan" panose="00000400000000000000" pitchFamily="2" charset="-78"/>
              </a:rPr>
              <a:t>در این مثال مقدار </a:t>
            </a:r>
            <a:r>
              <a:rPr lang="en-US" sz="1600" dirty="0" smtClean="0">
                <a:cs typeface="B Yekan" panose="00000400000000000000" pitchFamily="2" charset="-78"/>
              </a:rPr>
              <a:t>r</a:t>
            </a:r>
            <a:r>
              <a:rPr lang="fa-IR" sz="1600" dirty="0" smtClean="0">
                <a:cs typeface="B Yekan" panose="00000400000000000000" pitchFamily="2" charset="-78"/>
              </a:rPr>
              <a:t>، 10 می باشد و مقدار </a:t>
            </a:r>
            <a:r>
              <a:rPr lang="en-US" sz="1600" dirty="0" smtClean="0">
                <a:cs typeface="B Yekan" panose="00000400000000000000" pitchFamily="2" charset="-78"/>
              </a:rPr>
              <a:t>A </a:t>
            </a:r>
            <a:r>
              <a:rPr lang="fa-IR" sz="1600" dirty="0" smtClean="0">
                <a:cs typeface="B Yekan" panose="00000400000000000000" pitchFamily="2" charset="-78"/>
              </a:rPr>
              <a:t> 314.0 می باشد.</a:t>
            </a:r>
          </a:p>
        </p:txBody>
      </p:sp>
    </p:spTree>
    <p:extLst>
      <p:ext uri="{BB962C8B-B14F-4D97-AF65-F5344CB8AC3E}">
        <p14:creationId xmlns:p14="http://schemas.microsoft.com/office/powerpoint/2010/main" val="65696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475387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علامت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>
                <a:cs typeface="B Yekan" panose="00000400000000000000" pitchFamily="2" charset="-78"/>
              </a:rPr>
              <a:t> </a:t>
            </a:r>
            <a:r>
              <a:rPr lang="fa-IR" dirty="0" smtClean="0">
                <a:cs typeface="B Yekan" panose="00000400000000000000" pitchFamily="2" charset="-78"/>
              </a:rPr>
              <a:t>نشان دهنده ی جایگذاری است؛ در عبارت </a:t>
            </a:r>
            <a:r>
              <a:rPr lang="en-US" dirty="0" smtClean="0">
                <a:cs typeface="B Yekan" panose="00000400000000000000" pitchFamily="2" charset="-78"/>
              </a:rPr>
              <a:t>r=10</a:t>
            </a:r>
            <a:r>
              <a:rPr lang="fa-IR" dirty="0" smtClean="0">
                <a:cs typeface="B Yekan" panose="00000400000000000000" pitchFamily="2" charset="-78"/>
              </a:rPr>
              <a:t> متغیر </a:t>
            </a:r>
            <a:r>
              <a:rPr lang="en-US" dirty="0" smtClean="0">
                <a:cs typeface="B Yekan" panose="00000400000000000000" pitchFamily="2" charset="-78"/>
              </a:rPr>
              <a:t>r</a:t>
            </a:r>
            <a:r>
              <a:rPr lang="fa-IR" dirty="0" smtClean="0">
                <a:cs typeface="B Yekan" panose="00000400000000000000" pitchFamily="2" charset="-78"/>
              </a:rPr>
              <a:t> ساخته می شود و مقدار 10 برای آن جایگذاری می شود.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55519" y="2261846"/>
            <a:ext cx="7680960" cy="90133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 smtClean="0">
                <a:solidFill>
                  <a:schemeClr val="tx1"/>
                </a:solidFill>
              </a:rPr>
              <a:t>&gt;&gt;&gt; r = 10</a:t>
            </a:r>
            <a:endParaRPr lang="fa-IR" sz="3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80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906462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متغیر را می توان در یک عبارت استفاده کرد، مانند 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با این کار عبارت حساب می شود و سپس ذخیره می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3600" dirty="0">
                <a:solidFill>
                  <a:schemeClr val="tx1"/>
                </a:solidFill>
              </a:rPr>
              <a:t>&gt;&gt;&gt; r = </a:t>
            </a:r>
            <a:r>
              <a:rPr lang="pt-BR" sz="3600" dirty="0" smtClean="0">
                <a:solidFill>
                  <a:schemeClr val="tx1"/>
                </a:solidFill>
              </a:rPr>
              <a:t>10</a:t>
            </a:r>
            <a:endParaRPr lang="fa-IR" sz="3600" dirty="0" smtClean="0">
              <a:solidFill>
                <a:schemeClr val="tx1"/>
              </a:solidFill>
            </a:endParaRPr>
          </a:p>
          <a:p>
            <a:r>
              <a:rPr lang="pt-BR" sz="3600" dirty="0" smtClean="0">
                <a:solidFill>
                  <a:schemeClr val="tx1"/>
                </a:solidFill>
              </a:rPr>
              <a:t>&gt;&gt;&gt; </a:t>
            </a:r>
            <a:r>
              <a:rPr lang="pt-BR" sz="3600" dirty="0">
                <a:solidFill>
                  <a:schemeClr val="tx1"/>
                </a:solidFill>
              </a:rPr>
              <a:t>A = 3.14*r**2 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405742" y="4740590"/>
            <a:ext cx="1876697" cy="59300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Source Code Pro" panose="020B0509030403020204" pitchFamily="49" charset="0"/>
              </a:rPr>
              <a:t>3.14*r**2. </a:t>
            </a:r>
            <a:endParaRPr lang="en-US" sz="20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3839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39634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ترتیب مهم است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5518" y="4906462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تعریف و استفاده از متغیرها ترتیب مهم است و قبل از استفاده از یک متغیر حتما قبلش باید تعریف شود.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165898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&gt;&gt;&gt; A = 3.14*r**2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solidFill>
                  <a:schemeClr val="tx1"/>
                </a:solidFill>
                <a:latin typeface="Source Code Pro" panose="020B0509030403020204" pitchFamily="49" charset="0"/>
              </a:rPr>
              <a:t>r = 10 </a:t>
            </a:r>
            <a:endParaRPr lang="en-US" sz="2800" dirty="0" smtClean="0">
              <a:solidFill>
                <a:schemeClr val="tx1"/>
              </a:solidFill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NameError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: name ‘r’ is not defined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55520" y="3204346"/>
            <a:ext cx="2464526" cy="9496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 -&gt; </a:t>
            </a:r>
            <a:r>
              <a:rPr lang="en-US" sz="3600" dirty="0" smtClean="0">
                <a:solidFill>
                  <a:schemeClr val="tx1"/>
                </a:solidFill>
              </a:rPr>
              <a:t>10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71954" y="3204345"/>
            <a:ext cx="2464526" cy="94964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 -&gt; 314.0</a:t>
            </a:r>
            <a:endParaRPr lang="en-US" sz="36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214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در مقابل برابری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ریاضیات </a:t>
            </a:r>
            <a:r>
              <a:rPr lang="en-US" dirty="0" smtClean="0">
                <a:solidFill>
                  <a:srgbClr val="FF0000"/>
                </a:solidFill>
                <a:cs typeface="B Yekan" panose="00000400000000000000" pitchFamily="2" charset="-78"/>
              </a:rPr>
              <a:t>=</a:t>
            </a:r>
            <a:r>
              <a:rPr lang="fa-IR" dirty="0" smtClean="0">
                <a:cs typeface="B Yekan" panose="00000400000000000000" pitchFamily="2" charset="-78"/>
              </a:rPr>
              <a:t> به معنای برابری دو سمت مساوی است،</a:t>
            </a: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پایتون این علامت یک عملیات را نشان می دهد، به این معنا که عبارت سمت راست را حساب کن و در متغیر سمت چپ قرار بده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64822"/>
            <a:ext cx="7680960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r = </a:t>
            </a:r>
            <a:r>
              <a:rPr lang="en-US" sz="2800" dirty="0" smtClean="0"/>
              <a:t>10</a:t>
            </a:r>
            <a:endParaRPr lang="fa-IR" sz="2800" dirty="0" smtClean="0"/>
          </a:p>
          <a:p>
            <a:r>
              <a:rPr lang="en-US" sz="2800" dirty="0" smtClean="0"/>
              <a:t>&gt;&gt;&gt; </a:t>
            </a:r>
            <a:r>
              <a:rPr lang="en-US" sz="2800" dirty="0"/>
              <a:t>3.14*r**2 = A </a:t>
            </a:r>
            <a:endParaRPr lang="fa-IR" sz="2800" dirty="0" smtClean="0"/>
          </a:p>
          <a:p>
            <a:r>
              <a:rPr lang="en-US" sz="2800" dirty="0" err="1" smtClean="0">
                <a:solidFill>
                  <a:srgbClr val="FF0000"/>
                </a:solidFill>
              </a:rPr>
              <a:t>SyntaxError</a:t>
            </a:r>
            <a:r>
              <a:rPr lang="en-US" sz="2800" dirty="0">
                <a:solidFill>
                  <a:srgbClr val="FF0000"/>
                </a:solidFill>
              </a:rPr>
              <a:t>: can’t assign to an operator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43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s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S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S -&gt; </a:t>
            </a:r>
            <a:r>
              <a:rPr lang="en-US" sz="2400" dirty="0" smtClean="0">
                <a:solidFill>
                  <a:schemeClr val="tx1"/>
                </a:solidFill>
              </a:rPr>
              <a:t>157.0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665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>
                <a:solidFill>
                  <a:srgbClr val="FF0000"/>
                </a:solidFill>
                <a:cs typeface="B Yekan" panose="00000400000000000000" pitchFamily="2" charset="-78"/>
              </a:rPr>
              <a:t>عبارت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55518" y="2651759"/>
            <a:ext cx="4302036" cy="13716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2800" dirty="0">
                <a:latin typeface="Source Code Pro" panose="020B0509030403020204" pitchFamily="49" charset="0"/>
              </a:rPr>
              <a:t>&gt;&gt;&gt; r = </a:t>
            </a:r>
            <a:r>
              <a:rPr lang="pt-BR" sz="2800" dirty="0" smtClean="0">
                <a:latin typeface="Source Code Pro" panose="020B0509030403020204" pitchFamily="49" charset="0"/>
              </a:rPr>
              <a:t>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3.14*r**</a:t>
            </a:r>
            <a:r>
              <a:rPr lang="pt-BR" sz="2800" dirty="0" smtClean="0">
                <a:latin typeface="Source Code Pro" panose="020B0509030403020204" pitchFamily="49" charset="0"/>
              </a:rPr>
              <a:t>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pt-BR" sz="2800" dirty="0" smtClean="0">
                <a:latin typeface="Source Code Pro" panose="020B0509030403020204" pitchFamily="49" charset="0"/>
              </a:rPr>
              <a:t>&gt;&gt;&gt; </a:t>
            </a:r>
            <a:r>
              <a:rPr lang="pt-BR" sz="2800" dirty="0">
                <a:latin typeface="Source Code Pro" panose="020B0509030403020204" pitchFamily="49" charset="0"/>
              </a:rPr>
              <a:t>A = </a:t>
            </a:r>
            <a:r>
              <a:rPr lang="pt-BR" sz="2800" dirty="0" smtClean="0">
                <a:latin typeface="Source Code Pro" panose="020B0509030403020204" pitchFamily="49" charset="0"/>
              </a:rPr>
              <a:t>A/2</a:t>
            </a:r>
          </a:p>
        </p:txBody>
      </p:sp>
      <p:sp>
        <p:nvSpPr>
          <p:cNvPr id="5" name="Rectangle 4"/>
          <p:cNvSpPr/>
          <p:nvPr/>
        </p:nvSpPr>
        <p:spPr>
          <a:xfrm>
            <a:off x="6557554" y="267788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r -&gt;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557554" y="311943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70617" y="3584526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 -&gt; 157.0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37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4979" y="2890837"/>
            <a:ext cx="4302036" cy="66484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&gt;&gt;&gt; y = 100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60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3266" y="4501513"/>
            <a:ext cx="7785463" cy="1089389"/>
          </a:xfrm>
        </p:spPr>
        <p:txBody>
          <a:bodyPr>
            <a:noAutofit/>
          </a:bodyPr>
          <a:lstStyle/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اینجا ما متغیر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با مساحت نیم دایره مقداردهی می کنیم.</a:t>
            </a:r>
            <a:endParaRPr lang="en-US" dirty="0" smtClean="0">
              <a:cs typeface="B Yekan" panose="00000400000000000000" pitchFamily="2" charset="-78"/>
            </a:endParaRPr>
          </a:p>
          <a:p>
            <a:pPr algn="just" rtl="1"/>
            <a:r>
              <a:rPr lang="fa-IR" dirty="0" smtClean="0">
                <a:cs typeface="B Yekan" panose="00000400000000000000" pitchFamily="2" charset="-78"/>
              </a:rPr>
              <a:t>در خط آخر کد ما نصف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را به </a:t>
            </a:r>
            <a:r>
              <a:rPr lang="en-US" dirty="0" smtClean="0">
                <a:cs typeface="B Yekan" panose="00000400000000000000" pitchFamily="2" charset="-78"/>
              </a:rPr>
              <a:t>A</a:t>
            </a:r>
            <a:r>
              <a:rPr lang="fa-IR" dirty="0" smtClean="0">
                <a:cs typeface="B Yekan" panose="00000400000000000000" pitchFamily="2" charset="-78"/>
              </a:rPr>
              <a:t> دادیم.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69320" y="2851648"/>
            <a:ext cx="4349935" cy="9235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</a:t>
            </a:r>
            <a:r>
              <a:rPr lang="en-US" sz="2800" dirty="0" smtClean="0">
                <a:latin typeface="Source Code Pro" panose="020B0509030403020204" pitchFamily="49" charset="0"/>
              </a:rPr>
              <a:t>100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10 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76009" y="2882330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76009" y="335715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1663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4561" y="2494696"/>
            <a:ext cx="4791896" cy="15851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y = 100 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y 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600173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5593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026" name="Picture 2" descr="https://assets-global.website-files.com/620d42e86cb8ec4d0839e59d/620d42e96cb8ecf02939eb86_e7b08ad97410491586d63028740b90c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50" y="2282735"/>
            <a:ext cx="6219099" cy="352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894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5"/>
            <a:ext cx="4791896" cy="19433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t+10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5563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307827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574047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81681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365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5518" y="16720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دنبال کردن به روزرسانی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624" y="2524624"/>
            <a:ext cx="4791896" cy="250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y = 100 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= </a:t>
            </a:r>
            <a:r>
              <a:rPr lang="en-US" sz="2800" dirty="0" err="1" smtClean="0">
                <a:latin typeface="Source Code Pro" panose="020B0509030403020204" pitchFamily="49" charset="0"/>
              </a:rPr>
              <a:t>y+t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fr-FR" sz="2800" dirty="0">
                <a:latin typeface="Source Code Pro" panose="020B0509030403020204" pitchFamily="49" charset="0"/>
              </a:rPr>
              <a:t>&gt;&gt;&gt; t = </a:t>
            </a:r>
            <a:r>
              <a:rPr lang="fr-FR" sz="2800" dirty="0" smtClean="0">
                <a:latin typeface="Source Code Pro" panose="020B0509030403020204" pitchFamily="49" charset="0"/>
              </a:rPr>
              <a:t>t+10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y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err="1">
                <a:latin typeface="Source Code Pro" panose="020B0509030403020204" pitchFamily="49" charset="0"/>
              </a:rPr>
              <a:t>y+t</a:t>
            </a:r>
            <a:endParaRPr lang="pt-BR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994466" y="24779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100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994466" y="2999895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994466" y="3495669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</a:t>
            </a:r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-&gt; </a:t>
            </a:r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110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990110" y="4003303"/>
            <a:ext cx="2464526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t -&gt; 20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990110" y="4499077"/>
            <a:ext cx="2464526" cy="41801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Source Code Pro" panose="020B0509030403020204" pitchFamily="49" charset="0"/>
              </a:rPr>
              <a:t>y -&gt; 130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5364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164078" y="130751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221912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164078" y="2916696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</p:spTree>
    <p:extLst>
      <p:ext uri="{BB962C8B-B14F-4D97-AF65-F5344CB8AC3E}">
        <p14:creationId xmlns:p14="http://schemas.microsoft.com/office/powerpoint/2010/main" val="146867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معادله در مقابل جایگذاری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12272" y="1191600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b="1" dirty="0" smtClean="0">
                <a:cs typeface="B Yekan" panose="00000400000000000000" pitchFamily="2" charset="-78"/>
              </a:rPr>
              <a:t>در ریاضیات،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9485" y="2106799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412272" y="2995927"/>
            <a:ext cx="7680960" cy="5970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ریاضیات این عبارت درست نیست.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412272" y="3411672"/>
            <a:ext cx="768096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در پایتون،</a:t>
            </a:r>
          </a:p>
        </p:txBody>
      </p:sp>
      <p:sp>
        <p:nvSpPr>
          <p:cNvPr id="7" name="Rectangle 6"/>
          <p:cNvSpPr/>
          <p:nvPr/>
        </p:nvSpPr>
        <p:spPr>
          <a:xfrm>
            <a:off x="4049485" y="4185687"/>
            <a:ext cx="2521130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Source Code Pro" panose="020B0509030403020204" pitchFamily="49" charset="0"/>
              </a:rPr>
              <a:t>t = t +</a:t>
            </a:r>
            <a:r>
              <a:rPr lang="en-US" sz="2800" dirty="0" smtClean="0">
                <a:latin typeface="Source Code Pro" panose="020B0509030403020204" pitchFamily="49" charset="0"/>
              </a:rPr>
              <a:t>10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10343" y="5058314"/>
            <a:ext cx="8982889" cy="6252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به معنای افزودن مقدار 10 به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است و ذخیره نتیجه در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400" dirty="0" smtClean="0">
                <a:cs typeface="B Yekan" panose="00000400000000000000" pitchFamily="2" charset="-78"/>
              </a:rPr>
              <a:t> مقداردهی می شود.</a:t>
            </a:r>
          </a:p>
        </p:txBody>
      </p:sp>
    </p:spTree>
    <p:extLst>
      <p:ext uri="{BB962C8B-B14F-4D97-AF65-F5344CB8AC3E}">
        <p14:creationId xmlns:p14="http://schemas.microsoft.com/office/powerpoint/2010/main" val="414898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جایگذاری به طور کلی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2072182"/>
            <a:ext cx="6043747" cy="8229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&lt; variable name &gt; = &lt; expression 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306286" y="3347168"/>
            <a:ext cx="8982889" cy="12248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عبارت سمت راست محاسبه می شود.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400" dirty="0" smtClean="0">
                <a:cs typeface="B Yekan" panose="00000400000000000000" pitchFamily="2" charset="-78"/>
              </a:rPr>
              <a:t>نتیجه را در نام متغیر سمت راست ذخیره می کنیم.</a:t>
            </a:r>
          </a:p>
        </p:txBody>
      </p:sp>
    </p:spTree>
    <p:extLst>
      <p:ext uri="{BB962C8B-B14F-4D97-AF65-F5344CB8AC3E}">
        <p14:creationId xmlns:p14="http://schemas.microsoft.com/office/powerpoint/2010/main" val="162105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نام گذاری متغیرها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982684" y="1879316"/>
            <a:ext cx="6043747" cy="14678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radius = 10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Area = 3.14*radius**2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62149" y="4803185"/>
            <a:ext cx="8982889" cy="10044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buFont typeface="+mj-lt"/>
              <a:buAutoNum type="arabicPeriod"/>
            </a:pPr>
            <a:r>
              <a:rPr lang="fa-IR" sz="2000" dirty="0">
                <a:cs typeface="B Yekan" panose="00000400000000000000" pitchFamily="2" charset="-78"/>
              </a:rPr>
              <a:t>نام باید متشکل از </a:t>
            </a:r>
            <a:r>
              <a:rPr lang="fa-IR" sz="2000" dirty="0" smtClean="0">
                <a:cs typeface="B Yekan" panose="00000400000000000000" pitchFamily="2" charset="-78"/>
              </a:rPr>
              <a:t>اعداد، حروف بزرگ، حروف کوچک و علامت </a:t>
            </a:r>
            <a:r>
              <a:rPr lang="fa-IR" sz="2000" dirty="0">
                <a:cs typeface="B Yekan" panose="00000400000000000000" pitchFamily="2" charset="-78"/>
              </a:rPr>
              <a:t>زیر خط </a:t>
            </a:r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en-US" sz="2000" dirty="0" smtClean="0">
                <a:cs typeface="B Yekan" panose="00000400000000000000" pitchFamily="2" charset="-78"/>
              </a:rPr>
              <a:t> </a:t>
            </a:r>
            <a:r>
              <a:rPr lang="fa-IR" sz="2000" dirty="0" smtClean="0">
                <a:cs typeface="B Yekan" panose="00000400000000000000" pitchFamily="2" charset="-78"/>
              </a:rPr>
              <a:t> باشد.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fa-IR" sz="2000" dirty="0" smtClean="0">
                <a:cs typeface="B Yekan" panose="00000400000000000000" pitchFamily="2" charset="-78"/>
              </a:rPr>
              <a:t>نام‌ها باید با حروف یا </a:t>
            </a:r>
            <a:r>
              <a:rPr lang="fa-IR" sz="2400" dirty="0" smtClean="0">
                <a:solidFill>
                  <a:srgbClr val="FF0000"/>
                </a:solidFill>
                <a:cs typeface="B Yekan" panose="00000400000000000000" pitchFamily="2" charset="-78"/>
              </a:rPr>
              <a:t>_</a:t>
            </a:r>
            <a:r>
              <a:rPr lang="fa-IR" sz="2000" dirty="0" smtClean="0">
                <a:cs typeface="B Yekan" panose="00000400000000000000" pitchFamily="2" charset="-78"/>
              </a:rPr>
              <a:t> شروع شوند.</a:t>
            </a:r>
            <a:endParaRPr lang="en-US" sz="2000" dirty="0" smtClean="0"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2684" y="3555774"/>
            <a:ext cx="2673533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radius -&gt;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6126477" y="3555774"/>
            <a:ext cx="2899954" cy="41801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Source Code Pro" panose="020B0509030403020204" pitchFamily="49" charset="0"/>
              </a:rPr>
              <a:t>Area -&gt; 314.0 </a:t>
            </a:r>
            <a:endParaRPr lang="en-US" sz="2400" dirty="0">
              <a:solidFill>
                <a:schemeClr val="tx1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053941" y="4351597"/>
            <a:ext cx="279109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قوانین نام گذاری:</a:t>
            </a:r>
          </a:p>
        </p:txBody>
      </p:sp>
    </p:spTree>
    <p:extLst>
      <p:ext uri="{BB962C8B-B14F-4D97-AF65-F5344CB8AC3E}">
        <p14:creationId xmlns:p14="http://schemas.microsoft.com/office/powerpoint/2010/main" val="89882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تقدم محاسبات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852053" y="1508080"/>
            <a:ext cx="6992985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ترتیب عملیات محاسباتی به چه شکل است؟	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در محاسبات ترتیب عملیات به شکل زیر است:</a:t>
            </a:r>
          </a:p>
        </p:txBody>
      </p:sp>
      <p:sp>
        <p:nvSpPr>
          <p:cNvPr id="3" name="Rectangle 2"/>
          <p:cNvSpPr/>
          <p:nvPr/>
        </p:nvSpPr>
        <p:spPr>
          <a:xfrm>
            <a:off x="8765177" y="3298503"/>
            <a:ext cx="979714" cy="25667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217813" y="3298503"/>
            <a:ext cx="6248402" cy="25667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پرانتز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توان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ضرب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تقسیم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جمع</a:t>
            </a:r>
          </a:p>
          <a:p>
            <a:pPr marL="1143000" indent="-1143000" algn="r" rtl="1">
              <a:buFont typeface="+mj-lt"/>
              <a:buAutoNum type="arabicParenR"/>
            </a:pPr>
            <a:r>
              <a:rPr lang="fa-IR" sz="2800" dirty="0" smtClean="0">
                <a:cs typeface="B Yekan" panose="00000400000000000000" pitchFamily="2" charset="-78"/>
              </a:rPr>
              <a:t>تفریق</a:t>
            </a:r>
          </a:p>
        </p:txBody>
      </p:sp>
      <p:sp>
        <p:nvSpPr>
          <p:cNvPr id="7" name="Rectangle 6"/>
          <p:cNvSpPr/>
          <p:nvPr/>
        </p:nvSpPr>
        <p:spPr>
          <a:xfrm>
            <a:off x="677840" y="3681337"/>
            <a:ext cx="2013105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</a:t>
            </a:r>
            <a:r>
              <a:rPr lang="en-US" sz="2400" dirty="0" smtClean="0">
                <a:latin typeface="Source Code Pro" panose="020B0509030403020204" pitchFamily="49" charset="0"/>
              </a:rPr>
              <a:t>B*C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-</a:t>
            </a:r>
            <a:r>
              <a:rPr lang="en-US" sz="2400" dirty="0">
                <a:latin typeface="Source Code Pro" panose="020B0509030403020204" pitchFamily="49" charset="0"/>
              </a:rPr>
              <a:t>A**</a:t>
            </a:r>
            <a:r>
              <a:rPr lang="en-US" sz="2400" dirty="0" smtClean="0">
                <a:latin typeface="Source Code Pro" panose="020B0509030403020204" pitchFamily="49" charset="0"/>
              </a:rPr>
              <a:t>2/4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A*B/C*D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39137" y="3681337"/>
            <a:ext cx="2373090" cy="24518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Source Code Pro" panose="020B0509030403020204" pitchFamily="49" charset="0"/>
              </a:rPr>
              <a:t>A + (B*C</a:t>
            </a:r>
            <a:r>
              <a:rPr lang="en-US" sz="2400" dirty="0" smtClean="0">
                <a:latin typeface="Source Code Pro" panose="020B0509030403020204" pitchFamily="49" charset="0"/>
              </a:rPr>
              <a:t>)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-(A**2)/</a:t>
            </a:r>
            <a:r>
              <a:rPr lang="en-US" sz="2400" dirty="0" smtClean="0">
                <a:latin typeface="Source Code Pro" panose="020B0509030403020204" pitchFamily="49" charset="0"/>
              </a:rPr>
              <a:t>4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ctr"/>
            <a:endParaRPr lang="en-US" sz="2400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dirty="0">
                <a:latin typeface="Source Code Pro" panose="020B0509030403020204" pitchFamily="49" charset="0"/>
              </a:rPr>
              <a:t>((A*B)/C)*D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96980" y="2970705"/>
            <a:ext cx="126709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این عبارت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852053" y="2970705"/>
            <a:ext cx="2370916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همانند این عبارت است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6344737"/>
            <a:ext cx="12192000" cy="5132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4058190" y="6209132"/>
            <a:ext cx="5196844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بهتر است تا جایی که ممکن است از پرانتز استفاده کنیم.</a:t>
            </a:r>
          </a:p>
        </p:txBody>
      </p:sp>
    </p:spTree>
    <p:extLst>
      <p:ext uri="{BB962C8B-B14F-4D97-AF65-F5344CB8AC3E}">
        <p14:creationId xmlns:p14="http://schemas.microsoft.com/office/powerpoint/2010/main" val="87489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اعداد صحیح و اعشاری</a:t>
            </a:r>
            <a:endParaRPr lang="en-US" sz="2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cs typeface="B Yekan" panose="00000400000000000000" pitchFamily="2" charset="-78"/>
              </a:rPr>
              <a:t>در ریاضیات بین اعداد صحیح و اعشاری تفاوتی قائل هستیم.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715691" y="2479356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صحیح: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81994" y="3055348"/>
            <a:ext cx="5363388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100, 0,-89, 1234567 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4715690" y="3887292"/>
            <a:ext cx="5129347" cy="5759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a-IR" sz="2000" dirty="0" smtClean="0">
                <a:cs typeface="B Yekan" panose="00000400000000000000" pitchFamily="2" charset="-78"/>
              </a:rPr>
              <a:t>اعداد اعشاری: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81993" y="4897211"/>
            <a:ext cx="5363389" cy="54394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-2.1, 100.01, 100.0, 12.345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9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4078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36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1781994" y="1399218"/>
            <a:ext cx="8199118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در پایتون اعداد نوع دارند.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56708" y="2440168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صحیح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2800" dirty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56708" y="3707266"/>
            <a:ext cx="7023461" cy="5759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cs typeface="B Yekan" panose="00000400000000000000" pitchFamily="2" charset="-78"/>
              </a:rPr>
              <a:t>اعداد اعشاری با نوع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en-US" sz="2800" dirty="0" smtClean="0">
                <a:cs typeface="B Yekan" panose="00000400000000000000" pitchFamily="2" charset="-78"/>
              </a:rPr>
              <a:t> </a:t>
            </a:r>
            <a:r>
              <a:rPr lang="fa-IR" sz="2800" dirty="0" smtClean="0">
                <a:cs typeface="B Yekan" panose="00000400000000000000" pitchFamily="2" charset="-78"/>
              </a:rPr>
              <a:t>شناخته می شوند.</a:t>
            </a:r>
          </a:p>
        </p:txBody>
      </p:sp>
    </p:spTree>
    <p:extLst>
      <p:ext uri="{BB962C8B-B14F-4D97-AF65-F5344CB8AC3E}">
        <p14:creationId xmlns:p14="http://schemas.microsoft.com/office/powerpoint/2010/main" val="429071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76744" y="849086"/>
            <a:ext cx="5255625" cy="680495"/>
          </a:xfrm>
        </p:spPr>
        <p:txBody>
          <a:bodyPr>
            <a:norm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</a:t>
            </a:r>
            <a:r>
              <a:rPr lang="es-ES" sz="2800" dirty="0" smtClean="0">
                <a:latin typeface="Source Code Pro" panose="020B0509030403020204" pitchFamily="49" charset="0"/>
              </a:rPr>
              <a:t>30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</a:t>
            </a:r>
            <a:r>
              <a:rPr lang="es-ES" sz="2800" dirty="0" smtClean="0">
                <a:latin typeface="Source Code Pro" panose="020B0509030403020204" pitchFamily="49" charset="0"/>
              </a:rPr>
              <a:t>8</a:t>
            </a: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 err="1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s-ES" sz="2800" dirty="0" smtClean="0">
                <a:latin typeface="Source Code Pro" panose="020B0509030403020204" pitchFamily="49" charset="0"/>
              </a:rPr>
              <a:t>q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009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347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130" y="627017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82684" y="2220685"/>
            <a:ext cx="6043747" cy="27301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2800" dirty="0">
                <a:latin typeface="Source Code Pro" panose="020B0509030403020204" pitchFamily="49" charset="0"/>
              </a:rPr>
              <a:t>&gt;&gt;&gt; x = 30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y = 8</a:t>
            </a:r>
            <a:r>
              <a:rPr lang="es-ES" sz="2800" dirty="0" smtClean="0">
                <a:latin typeface="Source Code Pro" panose="020B0509030403020204" pitchFamily="49" charset="0"/>
              </a:rPr>
              <a:t>.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>
                <a:latin typeface="Source Code Pro" panose="020B0509030403020204" pitchFamily="49" charset="0"/>
              </a:rPr>
              <a:t>q = </a:t>
            </a:r>
            <a:r>
              <a:rPr lang="es-ES" sz="2800" dirty="0" smtClean="0">
                <a:latin typeface="Source Code Pro" panose="020B0509030403020204" pitchFamily="49" charset="0"/>
              </a:rPr>
              <a:t>x/y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&gt;&gt;&gt; </a:t>
            </a:r>
            <a:r>
              <a:rPr lang="es-ES" sz="2800" dirty="0" err="1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s-ES" sz="2800" dirty="0" smtClean="0">
                <a:latin typeface="Source Code Pro" panose="020B0509030403020204" pitchFamily="49" charset="0"/>
              </a:rPr>
              <a:t>q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fa-IR" sz="2800" dirty="0">
              <a:latin typeface="Source Code Pro" panose="020B0509030403020204" pitchFamily="49" charset="0"/>
            </a:endParaRPr>
          </a:p>
          <a:p>
            <a:r>
              <a:rPr lang="es-ES" sz="2800" dirty="0" smtClean="0">
                <a:latin typeface="Source Code Pro" panose="020B0509030403020204" pitchFamily="49" charset="0"/>
              </a:rPr>
              <a:t>3.75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076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6511" y="431074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توابع از پیش تعریف شده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7" y="3120796"/>
            <a:ext cx="6043747" cy="19594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>
                <a:latin typeface="Source Code Pro" panose="020B0509030403020204" pitchFamily="49" charset="0"/>
              </a:rPr>
              <a:t>&gt;&gt;&gt; </a:t>
            </a:r>
            <a:r>
              <a:rPr lang="fr-FR" sz="2800" dirty="0" smtClean="0">
                <a:latin typeface="Source Code Pro" panose="020B0509030403020204" pitchFamily="49" charset="0"/>
              </a:rPr>
              <a:t>x </a:t>
            </a:r>
            <a:r>
              <a:rPr lang="fr-FR" sz="2800" dirty="0">
                <a:latin typeface="Source Code Pro" panose="020B0509030403020204" pitchFamily="49" charset="0"/>
              </a:rPr>
              <a:t>= </a:t>
            </a:r>
            <a:r>
              <a:rPr lang="fr-FR" sz="2800" dirty="0" smtClean="0">
                <a:latin typeface="Source Code Pro" panose="020B0509030403020204" pitchFamily="49" charset="0"/>
              </a:rPr>
              <a:t>30.0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&gt;&gt;&gt;type(x)</a:t>
            </a:r>
          </a:p>
          <a:p>
            <a:r>
              <a:rPr lang="fr-FR" sz="2800" dirty="0" smtClean="0">
                <a:latin typeface="Source Code Pro" panose="020B0509030403020204" pitchFamily="49" charset="0"/>
              </a:rPr>
              <a:t>&lt;class </a:t>
            </a:r>
            <a:r>
              <a:rPr lang="fr-FR" sz="2800" dirty="0" err="1" smtClean="0">
                <a:latin typeface="Source Code Pro" panose="020B0509030403020204" pitchFamily="49" charset="0"/>
              </a:rPr>
              <a:t>float</a:t>
            </a:r>
            <a:r>
              <a:rPr lang="fr-FR" sz="2800" dirty="0" smtClean="0">
                <a:latin typeface="Source Code Pro" panose="020B0509030403020204" pitchFamily="49" charset="0"/>
              </a:rPr>
              <a:t>&gt;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46511" y="1698171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type()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52397" y="1946366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توابع معمولا با حروف کوچک نوشته می شوند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565468" y="2129245"/>
            <a:ext cx="43107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792686" y="2142921"/>
            <a:ext cx="7053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7090957" y="1920240"/>
            <a:ext cx="4419603" cy="36575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همواره پرانتز باز و بسته را دارند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501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 داده به صورت صریح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9804" y="2220685"/>
            <a:ext cx="6043747" cy="22206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800" dirty="0" smtClean="0"/>
              <a:t>&gt;&gt;&gt; x = 30.0</a:t>
            </a:r>
          </a:p>
          <a:p>
            <a:r>
              <a:rPr lang="fr-FR" sz="2800" dirty="0" smtClean="0"/>
              <a:t>&gt;&gt;&gt; y = 8.0</a:t>
            </a:r>
          </a:p>
          <a:p>
            <a:r>
              <a:rPr lang="fr-FR" sz="2800" dirty="0" smtClean="0"/>
              <a:t>&gt;&gt;&gt; q = </a:t>
            </a:r>
            <a:r>
              <a:rPr lang="fr-FR" sz="2800" dirty="0" err="1" smtClean="0"/>
              <a:t>int</a:t>
            </a:r>
            <a:r>
              <a:rPr lang="fr-FR" sz="2800" dirty="0" smtClean="0"/>
              <a:t>(x)/</a:t>
            </a:r>
            <a:r>
              <a:rPr lang="fr-FR" sz="2800" dirty="0" err="1" smtClean="0"/>
              <a:t>int</a:t>
            </a:r>
            <a:r>
              <a:rPr lang="fr-FR" sz="2800" dirty="0" smtClean="0"/>
              <a:t>(y)</a:t>
            </a:r>
          </a:p>
          <a:p>
            <a:r>
              <a:rPr lang="fr-FR" sz="2800" dirty="0" smtClean="0"/>
              <a:t>&gt;&gt;&gt; </a:t>
            </a:r>
            <a:r>
              <a:rPr lang="fr-FR" sz="2800" dirty="0" err="1" smtClean="0"/>
              <a:t>print</a:t>
            </a:r>
            <a:r>
              <a:rPr lang="fr-FR" sz="2800" dirty="0" smtClean="0"/>
              <a:t>(q)</a:t>
            </a:r>
          </a:p>
          <a:p>
            <a:r>
              <a:rPr lang="fr-FR" sz="2800" dirty="0" smtClean="0"/>
              <a:t>3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91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0201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محاسبات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098765" y="222068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دقیق هستند.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098765" y="31344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محاسبات </a:t>
            </a:r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(معمولا) دقیق نیستند.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78182" y="4323806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x = </a:t>
            </a:r>
            <a:r>
              <a:rPr lang="en-US" sz="2800" dirty="0" smtClean="0">
                <a:latin typeface="Source Code Pro" panose="020B0509030403020204" pitchFamily="49" charset="0"/>
              </a:rPr>
              <a:t>1.0/3.0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print(x)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.333333333333</a:t>
            </a:r>
          </a:p>
        </p:txBody>
      </p:sp>
    </p:spTree>
    <p:extLst>
      <p:ext uri="{BB962C8B-B14F-4D97-AF65-F5344CB8AC3E}">
        <p14:creationId xmlns:p14="http://schemas.microsoft.com/office/powerpoint/2010/main" val="347267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0526" y="2475017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شی</a:t>
            </a:r>
            <a:r>
              <a:rPr lang="fa-IR" sz="4800" b="1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ء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0526" y="3829200"/>
            <a:ext cx="9546771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</a:t>
            </a:r>
            <a:endParaRPr lang="en-US" sz="4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4931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881" y="2477995"/>
            <a:ext cx="5268060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6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590" y="2897605"/>
            <a:ext cx="7468642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3431" y="12201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ارجاع به اشیا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007" y="2584826"/>
            <a:ext cx="5743808" cy="25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947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845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stings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42457" y="161265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تا الان محاسبات اعداد را بحث کردیم.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9942" y="2834641"/>
            <a:ext cx="7680960" cy="17118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 محاسبات بر روی نوشته 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text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) 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را بررسی می‌کنیم، ما از رشته یا 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string</a:t>
            </a: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نمایش نوشته استفاده می کنیم. 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9532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1886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تفاوت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GPU </a:t>
            </a:r>
            <a:r>
              <a:rPr lang="fa-IR" sz="4800" b="1" dirty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 </a:t>
            </a:r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CPU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54924"/>
            <a:ext cx="1733006" cy="259950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525486" y="2463932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u="sng" dirty="0">
                <a:solidFill>
                  <a:srgbClr val="0645AD"/>
                </a:solidFill>
                <a:latin typeface="Arial" panose="020B0604020202020204" pitchFamily="34" charset="0"/>
                <a:hlinkClick r:id="rId3"/>
              </a:rPr>
              <a:t>Guido van Rossum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00144" y="3921308"/>
            <a:ext cx="359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Python 2.0 was released in 2000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25486" y="29156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3" tooltip="Guido van Rossum"/>
              </a:rPr>
              <a:t>Guido van Rossum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began working on Python in the late 1980s as a successor to the </a:t>
            </a:r>
            <a:r>
              <a:rPr lang="en-US" dirty="0">
                <a:solidFill>
                  <a:srgbClr val="0645AD"/>
                </a:solidFill>
                <a:latin typeface="Arial" panose="020B0604020202020204" pitchFamily="34" charset="0"/>
                <a:hlinkClick r:id="rId4" tooltip="ABC (programming language)"/>
              </a:rPr>
              <a:t>ABC programming language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and first released it in 1991 as Python 0.9.0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7471954" y="3838951"/>
            <a:ext cx="5617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8777" y="4290640"/>
            <a:ext cx="4702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750150" y="3921308"/>
            <a:ext cx="891621" cy="1134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513909" y="4372998"/>
            <a:ext cx="784163" cy="682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10297" y="5055518"/>
            <a:ext cx="27398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dirty="0" smtClean="0">
                <a:solidFill>
                  <a:srgbClr val="202122"/>
                </a:solidFill>
                <a:latin typeface="Arial" panose="020B0604020202020204" pitchFamily="34" charset="0"/>
                <a:cs typeface="B Yekan" panose="00000400000000000000" pitchFamily="2" charset="-78"/>
              </a:rPr>
              <a:t>اینا چی هستن؟</a:t>
            </a:r>
            <a:endParaRPr lang="en-US" sz="36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507826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s1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s2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s3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متغیرهای با مقدار رشته هستند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‘ A B C ‘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466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02820" y="536760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سه متغیر بالا متفاوت هستند، چون فاصله، کوچک یا بزرگ بودن حروف مهم است.</a:t>
            </a:r>
            <a:endParaRPr lang="en-US" sz="1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s1 = ‘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s2 = ‘ABC’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s3 = ‘ A B C ‘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65119" y="3618412"/>
            <a:ext cx="6043747" cy="15283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</a:t>
            </a:r>
            <a:r>
              <a:rPr lang="en-US" sz="2800" dirty="0" smtClean="0">
                <a:latin typeface="Source Code Pro" panose="020B0509030403020204" pitchFamily="49" charset="0"/>
              </a:rPr>
              <a:t>“</a:t>
            </a:r>
            <a:r>
              <a:rPr lang="en-US" sz="2800" dirty="0" err="1" smtClean="0">
                <a:latin typeface="Source Code Pro" panose="020B0509030403020204" pitchFamily="49" charset="0"/>
              </a:rPr>
              <a:t>abc</a:t>
            </a:r>
            <a:r>
              <a:rPr lang="en-US" sz="2800" dirty="0" smtClean="0">
                <a:latin typeface="Source Code Pro" panose="020B0509030403020204" pitchFamily="49" charset="0"/>
              </a:rPr>
              <a:t>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</a:t>
            </a:r>
            <a:r>
              <a:rPr lang="en-US" sz="2800" dirty="0" smtClean="0">
                <a:latin typeface="Source Code Pro" panose="020B0509030403020204" pitchFamily="49" charset="0"/>
              </a:rPr>
              <a:t>“ABC”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s3 =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  <a:r>
              <a:rPr lang="en-US" sz="2800" dirty="0">
                <a:latin typeface="Source Code Pro" panose="020B0509030403020204" pitchFamily="49" charset="0"/>
              </a:rPr>
              <a:t>A B C </a:t>
            </a:r>
            <a:r>
              <a:rPr lang="en-US" sz="2800" dirty="0" smtClean="0">
                <a:latin typeface="Source Code Pro" panose="020B0509030403020204" pitchFamily="49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23242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666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20" y="1867989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 ‘The Beatles’ 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58983" y="4767451"/>
            <a:ext cx="8678092" cy="5225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 توان عناصر یک رشته را با اندیسشان صدا زد، به این کار </a:t>
            </a:r>
            <a:r>
              <a:rPr lang="en-US" sz="2000" dirty="0">
                <a:latin typeface="Source Code Pro" panose="020B0509030403020204" pitchFamily="49" charset="0"/>
              </a:rPr>
              <a:t>subscripting</a:t>
            </a:r>
            <a:r>
              <a:rPr lang="fa-IR" sz="2000" dirty="0"/>
              <a:t> 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می گویند.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793" y="2898728"/>
            <a:ext cx="8869013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اندیس دارند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برای دسترسی به عنصری از رشته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استفاده کردیم، بعدتر می بینیم که خیلی استفاده دارد.</a:t>
            </a:r>
          </a:p>
          <a:p>
            <a:pPr algn="r" rtl="1"/>
            <a:r>
              <a:rPr lang="fa-IR" sz="2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توجه: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کاراکتر خود یک رشته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765" y="2505402"/>
            <a:ext cx="7397932" cy="292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164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s[4:8]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می‌گوییم که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برشی از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51" y="2680330"/>
            <a:ext cx="621116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s[4:]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s[4:11]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است، ولی این موقعی که تا انتها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1606732"/>
            <a:ext cx="6043747" cy="8098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s[:4] </a:t>
            </a:r>
            <a:endParaRPr lang="en-US" sz="2800" dirty="0" smtClean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22267" y="5516140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مثل حالت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s[0:4]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است، ولی این موقعی که از ابتدا را می خواهیم راحت‌تر است.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71" y="2723198"/>
            <a:ext cx="637311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3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217956" cy="178961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>
                <a:latin typeface="Source Code Pro" panose="020B0509030403020204" pitchFamily="49" charset="0"/>
              </a:rPr>
              <a:t>&gt;&gt;&gt; s =‘The Beatles’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t = s[11]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IndexError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: string index out of range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</a:t>
            </a:r>
            <a:r>
              <a:rPr lang="en-US" sz="2000" dirty="0"/>
              <a:t>s[11</a:t>
            </a:r>
            <a:r>
              <a:rPr lang="en-US" sz="2000" dirty="0" smtClean="0"/>
              <a:t>]</a:t>
            </a:r>
            <a:r>
              <a:rPr lang="fa-IR" sz="2000" dirty="0" smtClean="0"/>
              <a:t> </a:t>
            </a:r>
            <a:r>
              <a:rPr lang="fa-IR" sz="2000" dirty="0" smtClean="0">
                <a:cs typeface="B Yekan" panose="00000400000000000000" pitchFamily="2" charset="-78"/>
              </a:rPr>
              <a:t>نداریم، برای همین این کاری غیر قانونی بود</a:t>
            </a:r>
            <a:r>
              <a:rPr lang="fa-IR" sz="2000" dirty="0" smtClean="0"/>
              <a:t>.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908" y="3899259"/>
            <a:ext cx="6392167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برش رشته‌ها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 =‘The 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t = s[8:20]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انتخاب اندیس با بیش از تعداد کاراکترهای موجود مشکلی ندارد. </a:t>
            </a:r>
            <a:endParaRPr lang="en-US" sz="2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855" y="2980547"/>
            <a:ext cx="6792273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0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s1+s2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809204" y="5196132"/>
            <a:ext cx="8678092" cy="10507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این کار اتصال یا  </a:t>
            </a:r>
            <a:r>
              <a:rPr lang="en-US" sz="2000" b="1" dirty="0" smtClean="0">
                <a:solidFill>
                  <a:srgbClr val="FF0000"/>
                </a:solidFill>
              </a:rPr>
              <a:t>concatenation</a:t>
            </a:r>
            <a:r>
              <a:rPr lang="fa-IR" sz="2000" b="1" dirty="0">
                <a:solidFill>
                  <a:srgbClr val="FF0000"/>
                </a:solidFill>
              </a:rPr>
              <a:t> </a:t>
            </a:r>
            <a:r>
              <a:rPr lang="fa-IR" sz="2000" b="1" dirty="0" smtClean="0"/>
              <a:t>می‌گویند.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119" y="3390544"/>
            <a:ext cx="6020640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1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3736" y="2653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fa-IR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1.0.9.17.44.423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ورژن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67535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93722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رشته‌ها را می توان ترکیب کرد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65119" y="1658982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&gt;&gt;&gt; s1 = ‘The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s2 = ‘Beatles</a:t>
            </a:r>
            <a:r>
              <a:rPr lang="en-US" sz="2800" dirty="0" smtClean="0">
                <a:latin typeface="Source Code Pro" panose="020B0509030403020204" pitchFamily="49" charset="0"/>
              </a:rPr>
              <a:t>’</a:t>
            </a:r>
          </a:p>
          <a:p>
            <a:r>
              <a:rPr lang="en-US" sz="2800" dirty="0" smtClean="0">
                <a:latin typeface="Source Code Pro" panose="020B0509030403020204" pitchFamily="49" charset="0"/>
              </a:rPr>
              <a:t>&gt;&gt;&gt; </a:t>
            </a:r>
            <a:r>
              <a:rPr lang="en-US" sz="2800" dirty="0">
                <a:latin typeface="Source Code Pro" panose="020B0509030403020204" pitchFamily="49" charset="0"/>
              </a:rPr>
              <a:t>s = s1 + ‘ ‘ + s2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4709252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 یک فاصله افزودیم.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41" y="3526286"/>
            <a:ext cx="6449325" cy="112410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هیچ محدودیتی برای جمع رشته ها وجود ندارد. </a:t>
            </a:r>
            <a:r>
              <a:rPr lang="en-US" sz="2000" dirty="0" smtClean="0">
                <a:latin typeface="Source Code Pro" panose="020B0509030403020204" pitchFamily="49" charset="0"/>
              </a:rPr>
              <a:t>s </a:t>
            </a:r>
            <a:r>
              <a:rPr lang="en-US" sz="2000" dirty="0">
                <a:latin typeface="Source Code Pro" panose="020B0509030403020204" pitchFamily="49" charset="0"/>
              </a:rPr>
              <a:t>= s2+s2+s2+s2+s2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255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2108985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تا الان سه نوع داده را معرفی کردیم:</a:t>
            </a:r>
          </a:p>
          <a:p>
            <a:pPr algn="r" rtl="1"/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پایتون انواع دیگری نیز دارد، بعدا خودمان هم یک مقادیری برای خودمان خواهیم ساخت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900645" y="1248284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 یک نوع است: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1966" y="2736274"/>
            <a:ext cx="9546771" cy="335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صحیح</a:t>
            </a:r>
            <a:endParaRPr lang="en-US" sz="2400" b="1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-12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float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اعشاری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</a:rPr>
              <a:t>9.12</a:t>
            </a:r>
            <a:r>
              <a:rPr lang="en-US" sz="2400" dirty="0">
                <a:latin typeface="Source Code Pro" panose="020B0509030403020204" pitchFamily="49" charset="0"/>
              </a:rPr>
              <a:t>, -</a:t>
            </a:r>
            <a:r>
              <a:rPr lang="en-US" sz="2400" dirty="0" smtClean="0">
                <a:latin typeface="Source Code Pro" panose="020B0509030403020204" pitchFamily="49" charset="0"/>
              </a:rPr>
              <a:t>12.0</a:t>
            </a:r>
            <a:endParaRPr lang="fa-IR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رشته‌ها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pPr algn="r" rtl="1">
              <a:lnSpc>
                <a:spcPct val="150000"/>
              </a:lnSpc>
            </a:pP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</a:rPr>
              <a:t>‘</a:t>
            </a:r>
            <a:r>
              <a:rPr lang="en-US" sz="2400" dirty="0" err="1">
                <a:latin typeface="Source Code Pro" panose="020B0509030403020204" pitchFamily="49" charset="0"/>
              </a:rPr>
              <a:t>abc</a:t>
            </a:r>
            <a:r>
              <a:rPr lang="en-US" sz="2400" dirty="0">
                <a:latin typeface="Source Code Pro" panose="020B0509030403020204" pitchFamily="49" charset="0"/>
              </a:rPr>
              <a:t>’, ’12.0’</a:t>
            </a:r>
          </a:p>
        </p:txBody>
      </p:sp>
    </p:spTree>
    <p:extLst>
      <p:ext uri="{BB962C8B-B14F-4D97-AF65-F5344CB8AC3E}">
        <p14:creationId xmlns:p14="http://schemas.microsoft.com/office/powerpoint/2010/main" val="141774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 fontScale="90000"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نوع داده ترکیبی از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مقادیر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fa-IR" sz="36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عملیات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روی آنها است.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53589" y="2148445"/>
            <a:ext cx="954677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int</a:t>
            </a:r>
            <a:r>
              <a:rPr lang="en-US" sz="2400" dirty="0" smtClean="0">
                <a:latin typeface="Source Code Pro" panose="020B0509030403020204" pitchFamily="49" charset="0"/>
              </a:rPr>
              <a:t> </a:t>
            </a:r>
            <a:r>
              <a:rPr lang="en-US" sz="2400" dirty="0" smtClean="0"/>
              <a:t>123</a:t>
            </a:r>
            <a:r>
              <a:rPr lang="en-US" sz="2400" dirty="0"/>
              <a:t>, -123, </a:t>
            </a:r>
            <a:r>
              <a:rPr lang="en-US" sz="2400" dirty="0" smtClean="0"/>
              <a:t>0</a:t>
            </a:r>
            <a:endParaRPr lang="fa-IR" sz="2400" dirty="0" smtClean="0"/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float</a:t>
            </a:r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r>
              <a:rPr lang="en-US" sz="2400" dirty="0"/>
              <a:t>1.0, -.00123, -</a:t>
            </a:r>
            <a:r>
              <a:rPr lang="en-US" sz="2400" dirty="0" smtClean="0"/>
              <a:t>12.3e-5</a:t>
            </a:r>
          </a:p>
          <a:p>
            <a:pPr>
              <a:lnSpc>
                <a:spcPct val="150000"/>
              </a:lnSpc>
            </a:pPr>
            <a:r>
              <a:rPr lang="en-US" sz="2400" b="1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str</a:t>
            </a:r>
            <a:r>
              <a:rPr lang="en-US" sz="2400" dirty="0" smtClean="0">
                <a:latin typeface="Source Code Pro" panose="020B0509030403020204" pitchFamily="49" charset="0"/>
                <a:sym typeface="Wingdings" panose="05000000000000000000" pitchFamily="2" charset="2"/>
              </a:rPr>
              <a:t> </a:t>
            </a:r>
            <a:r>
              <a:rPr lang="en-US" sz="2400" dirty="0"/>
              <a:t>‘</a:t>
            </a:r>
            <a:r>
              <a:rPr lang="en-US" sz="2400" dirty="0" err="1"/>
              <a:t>abcde</a:t>
            </a:r>
            <a:r>
              <a:rPr lang="en-US" sz="2400" dirty="0"/>
              <a:t>’, ‘123.0’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176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‘123.45’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2*float(s)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246.90 </a:t>
            </a:r>
            <a:endParaRPr lang="en-US" sz="36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اعشاری را می‌توان به </a:t>
            </a:r>
            <a:r>
              <a:rPr lang="en-US" sz="2000" b="1" dirty="0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3935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‘-123’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2*</a:t>
            </a:r>
            <a:r>
              <a:rPr lang="en-US" sz="2400" dirty="0" err="1">
                <a:latin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</a:rPr>
              <a:t>(s)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 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-246 </a:t>
            </a:r>
            <a:endParaRPr lang="en-US" sz="4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122714" y="4716561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نوشته‌ی حاوی عدد صحیح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6632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نوع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&gt;&gt;&gt; x = -123.45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s = </a:t>
            </a:r>
            <a:r>
              <a:rPr lang="en-US" sz="2400" dirty="0" err="1">
                <a:latin typeface="Source Code Pro" panose="020B0509030403020204" pitchFamily="49" charset="0"/>
              </a:rPr>
              <a:t>str</a:t>
            </a:r>
            <a:r>
              <a:rPr lang="en-US" sz="2400" dirty="0">
                <a:latin typeface="Source Code Pro" panose="020B0509030403020204" pitchFamily="49" charset="0"/>
              </a:rPr>
              <a:t>(x) </a:t>
            </a:r>
          </a:p>
          <a:p>
            <a:r>
              <a:rPr lang="en-US" sz="2400" dirty="0">
                <a:latin typeface="Source Code Pro" panose="020B0509030403020204" pitchFamily="49" charset="0"/>
              </a:rPr>
              <a:t>&gt;&gt;&gt; </a:t>
            </a:r>
            <a:r>
              <a:rPr lang="en-US" sz="2400" dirty="0" smtClean="0">
                <a:latin typeface="Source Code Pro" panose="020B0509030403020204" pitchFamily="49" charset="0"/>
              </a:rPr>
              <a:t>print(x)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latin typeface="Source Code Pro" panose="020B0509030403020204" pitchFamily="49" charset="0"/>
              </a:rPr>
              <a:t>‘-123.45’ </a:t>
            </a:r>
            <a:endParaRPr lang="en-US" sz="5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را می‌توان به </a:t>
            </a:r>
            <a:r>
              <a:rPr lang="en-US" sz="2000" b="1" dirty="0" err="1" smtClean="0">
                <a:solidFill>
                  <a:srgbClr val="00206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str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تبدیل کرد.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028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15851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تبدیل اتوماتیک نوع داده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30433" y="1651583"/>
            <a:ext cx="6043747" cy="21161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 smtClean="0">
                <a:latin typeface="Source Code Pro" panose="020B0509030403020204" pitchFamily="49" charset="0"/>
              </a:rPr>
              <a:t>&gt;&gt;&gt; </a:t>
            </a:r>
            <a:r>
              <a:rPr lang="en-US" sz="3200" dirty="0">
                <a:latin typeface="Source Code Pro" panose="020B0509030403020204" pitchFamily="49" charset="0"/>
              </a:rPr>
              <a:t>x = 1/2.0 </a:t>
            </a:r>
          </a:p>
          <a:p>
            <a:r>
              <a:rPr lang="en-US" sz="3200" dirty="0">
                <a:latin typeface="Source Code Pro" panose="020B0509030403020204" pitchFamily="49" charset="0"/>
              </a:rPr>
              <a:t>&gt;&gt;&gt; y = 2*x </a:t>
            </a:r>
            <a:endParaRPr lang="en-US" sz="80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703499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عملیات میان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</a:t>
            </a:r>
            <a:r>
              <a:rPr lang="fa-IR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مقداری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float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را خواهد داد.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34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داده های پایتون پویا هستند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Dynamic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)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سایر زبان های برنامه نویسی نوع داده ها ثابت است.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21874" y="2787706"/>
            <a:ext cx="6043747" cy="13215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l-PL" sz="2800" dirty="0">
                <a:latin typeface="Source Code Pro" panose="020B0509030403020204" pitchFamily="49" charset="0"/>
              </a:rPr>
              <a:t>&gt;&gt;&gt; x = ‘abcde</a:t>
            </a:r>
            <a:r>
              <a:rPr lang="pl-PL" sz="2800" dirty="0" smtClean="0">
                <a:latin typeface="Source Code Pro" panose="020B0509030403020204" pitchFamily="49" charset="0"/>
              </a:rPr>
              <a:t>’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</a:t>
            </a:r>
            <a:r>
              <a:rPr lang="pl-PL" sz="2800" dirty="0" smtClean="0">
                <a:latin typeface="Source Code Pro" panose="020B0509030403020204" pitchFamily="49" charset="0"/>
              </a:rPr>
              <a:t>1.0</a:t>
            </a:r>
            <a:endParaRPr lang="en-US" sz="2800" dirty="0" smtClean="0">
              <a:latin typeface="Source Code Pro" panose="020B0509030403020204" pitchFamily="49" charset="0"/>
            </a:endParaRPr>
          </a:p>
          <a:p>
            <a:r>
              <a:rPr lang="pl-PL" sz="2800" dirty="0" smtClean="0">
                <a:latin typeface="Source Code Pro" panose="020B0509030403020204" pitchFamily="49" charset="0"/>
              </a:rPr>
              <a:t>&gt;&gt;&gt; </a:t>
            </a:r>
            <a:r>
              <a:rPr lang="pl-PL" sz="2800" dirty="0">
                <a:latin typeface="Source Code Pro" panose="020B0509030403020204" pitchFamily="49" charset="0"/>
              </a:rPr>
              <a:t>x = 32 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704702" y="1565806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متغیر می تواند نوع داده های متفاوت را به خود بگیرد.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7594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2. ماژول‌، اسکریپت، و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IO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01633" y="2592277"/>
            <a:ext cx="8678092" cy="16862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endParaRPr lang="fa-IR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عنوان‌ها:</a:t>
            </a:r>
            <a:endParaRPr lang="fa-IR" sz="2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</a:t>
            </a: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عبارت‌های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en-US" sz="20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Formattting</a:t>
            </a:r>
            <a:endParaRPr lang="en-US" sz="20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نگاهی به وارد کردن ماژول‌ها از دیگر کتابخانه‌ها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863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907" y="2145212"/>
            <a:ext cx="9144000" cy="1145586"/>
          </a:xfrm>
        </p:spPr>
        <p:txBody>
          <a:bodyPr>
            <a:normAutofit/>
          </a:bodyPr>
          <a:lstStyle/>
          <a:p>
            <a:pPr rtl="1"/>
            <a:r>
              <a:rPr lang="en-US" sz="4800" b="1" dirty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https://www.python.org/downloads/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53736" y="849087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نصب پایتون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3" y="3441337"/>
            <a:ext cx="7313668" cy="33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7010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33" y="2291008"/>
            <a:ext cx="8173591" cy="93358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351015" y="14422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مقیاسی از سردی هوا با توجه به دما و سرعت باد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1026" name="Picture 2" descr="https://upload.wikimedia.org/wikipedia/commons/f/ff/Wind_chil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792" y="3378144"/>
            <a:ext cx="6152905" cy="3479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81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5" y="725803"/>
            <a:ext cx="7680960" cy="680495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wind chill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محاسبه‌ی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سردی هوا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98765" y="145528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حالت تعاملی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60863" y="2135778"/>
            <a:ext cx="9156764" cy="396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Source Code Pro" panose="020B0509030403020204" pitchFamily="49" charset="0"/>
              </a:rPr>
              <a:t>&gt;&gt;&gt; Temp = </a:t>
            </a:r>
            <a:r>
              <a:rPr lang="en-US" sz="2400" dirty="0" smtClean="0">
                <a:latin typeface="Source Code Pro" panose="020B0509030403020204" pitchFamily="49" charset="0"/>
              </a:rPr>
              <a:t>32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Wind = </a:t>
            </a:r>
            <a:r>
              <a:rPr lang="en-US" sz="2400" dirty="0" smtClean="0">
                <a:latin typeface="Source Code Pro" panose="020B0509030403020204" pitchFamily="49" charset="0"/>
              </a:rPr>
              <a:t>20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A = 35.74 </a:t>
            </a:r>
            <a:endParaRPr lang="en-US" sz="2400" dirty="0" smtClean="0">
              <a:latin typeface="Source Code Pro" panose="020B0509030403020204" pitchFamily="49" charset="0"/>
            </a:endParaRP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B = .</a:t>
            </a:r>
            <a:r>
              <a:rPr lang="en-US" sz="2400" dirty="0" smtClean="0">
                <a:latin typeface="Source Code Pro" panose="020B0509030403020204" pitchFamily="49" charset="0"/>
              </a:rPr>
              <a:t>6215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C = -</a:t>
            </a:r>
            <a:r>
              <a:rPr lang="en-US" sz="2400" dirty="0" smtClean="0">
                <a:latin typeface="Source Code Pro" panose="020B0509030403020204" pitchFamily="49" charset="0"/>
              </a:rPr>
              <a:t>35.75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D = .</a:t>
            </a:r>
            <a:r>
              <a:rPr lang="en-US" sz="2400" dirty="0" smtClean="0">
                <a:latin typeface="Source Code Pro" panose="020B0509030403020204" pitchFamily="49" charset="0"/>
              </a:rPr>
              <a:t>4275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e = .</a:t>
            </a:r>
            <a:r>
              <a:rPr lang="en-US" sz="2400" dirty="0" smtClean="0">
                <a:latin typeface="Source Code Pro" panose="020B0509030403020204" pitchFamily="49" charset="0"/>
              </a:rPr>
              <a:t>16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</a:t>
            </a:r>
            <a:r>
              <a:rPr lang="en-US" sz="2400" dirty="0">
                <a:latin typeface="Source Code Pro" panose="020B0509030403020204" pitchFamily="49" charset="0"/>
              </a:rPr>
              <a:t>WC = (A+B*Temp)+(C+D*Temp)*Wind**</a:t>
            </a:r>
            <a:r>
              <a:rPr lang="en-US" sz="2400" dirty="0" smtClean="0">
                <a:latin typeface="Source Code Pro" panose="020B0509030403020204" pitchFamily="49" charset="0"/>
              </a:rPr>
              <a:t>e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&gt;&gt;&gt; print</a:t>
            </a:r>
            <a:r>
              <a:rPr lang="fa-IR" sz="2400" dirty="0" smtClean="0">
                <a:latin typeface="Source Code Pro" panose="020B0509030403020204" pitchFamily="49" charset="0"/>
              </a:rPr>
              <a:t>)</a:t>
            </a:r>
            <a:r>
              <a:rPr lang="en-US" sz="2400" dirty="0" smtClean="0">
                <a:latin typeface="Source Code Pro" panose="020B0509030403020204" pitchFamily="49" charset="0"/>
              </a:rPr>
              <a:t>WC</a:t>
            </a:r>
            <a:r>
              <a:rPr lang="fa-IR" sz="2400" dirty="0" smtClean="0">
                <a:latin typeface="Source Code Pro" panose="020B0509030403020204" pitchFamily="49" charset="0"/>
              </a:rPr>
              <a:t>(</a:t>
            </a:r>
          </a:p>
          <a:p>
            <a:r>
              <a:rPr lang="en-US" sz="2400" dirty="0" smtClean="0">
                <a:latin typeface="Source Code Pro" panose="020B0509030403020204" pitchFamily="49" charset="0"/>
              </a:rPr>
              <a:t>19.9855841878 </a:t>
            </a:r>
            <a:endParaRPr lang="en-US" sz="24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0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نگاهی به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print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098765" y="4153989"/>
            <a:ext cx="8678092" cy="5686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نتیجه‌ی کد بالا نمایش مقدار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x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روی صفحه می باشد.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17371" y="2245279"/>
            <a:ext cx="6043747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 smtClean="0"/>
              <a:t>&gt;&gt;&gt; print(WC)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انگیزه‌ای برای 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004456" y="2364378"/>
            <a:ext cx="5869578" cy="11887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پشت سر هم زیاده!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اگر سرعت باد بیشتر بشه چه باید کرد؟</a:t>
            </a:r>
          </a:p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بهتر نیست یک جا باشن؟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75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marL="742950" indent="-742950" rtl="1">
              <a:buFont typeface="+mj-lt"/>
              <a:buAutoNum type="arabicPeriod"/>
            </a:pP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مود اسکریپت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2068" y="2612571"/>
            <a:ext cx="11434354" cy="21684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به جای مفسر تعاملی می‌توان از مود اسکریپت استفاده کرد.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کدی که نیاز است اجرا شود (اسکریپت) به صورت فایل (ماژول) وارد خواهد شد.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بنابراین ما از پایتون می‌خواهیم یک اسکریپت را اجرا کند</a:t>
            </a:r>
          </a:p>
        </p:txBody>
      </p:sp>
    </p:spTree>
    <p:extLst>
      <p:ext uri="{BB962C8B-B14F-4D97-AF65-F5344CB8AC3E}">
        <p14:creationId xmlns:p14="http://schemas.microsoft.com/office/powerpoint/2010/main" val="412133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چیست؟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26571" y="2573383"/>
            <a:ext cx="11434354" cy="11756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ماژول فایل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r>
              <a:rPr lang="en-US" sz="2800" dirty="0" err="1" smtClean="0">
                <a:latin typeface="Source Code Pro" panose="020B0509030403020204" pitchFamily="49" charset="0"/>
                <a:cs typeface="B Yekan" panose="00000400000000000000" pitchFamily="2" charset="-78"/>
              </a:rPr>
              <a:t>py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است که در خود کد پایتون جای داده است.</a:t>
            </a:r>
          </a:p>
        </p:txBody>
      </p:sp>
    </p:spTree>
    <p:extLst>
      <p:ext uri="{BB962C8B-B14F-4D97-AF65-F5344CB8AC3E}">
        <p14:creationId xmlns:p14="http://schemas.microsoft.com/office/powerpoint/2010/main" val="7077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ماژول </a:t>
            </a:r>
            <a:r>
              <a:rPr lang="en-US" sz="3600" dirty="0" smtClean="0"/>
              <a:t>WindChill.py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488" y="1764935"/>
            <a:ext cx="878327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6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اجرای ماژول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03268" y="2521132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در خط فرمان به آدرس فایل بروید.</a:t>
            </a:r>
          </a:p>
          <a:p>
            <a:pPr marL="742950" indent="-742950" rtl="1">
              <a:buFont typeface="+mj-lt"/>
              <a:buAutoNum type="arabicPeriod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بنویسید: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en-US" sz="24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python WindChill.py</a:t>
            </a:r>
            <a:endParaRPr lang="fa-IR" sz="32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36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8" y="16773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آدرس‌دهی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اجرا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در خط فرمان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2155" y="3055175"/>
            <a:ext cx="8712926" cy="1080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/>
              <a:t>C:\Users\cv\Desktop\TODAY&gt; </a:t>
            </a:r>
            <a:r>
              <a:rPr lang="en-US" sz="2800" dirty="0" smtClean="0"/>
              <a:t>python </a:t>
            </a:r>
            <a:r>
              <a:rPr lang="en-US" sz="2800" dirty="0"/>
              <a:t>WindChill.py 19.6975841877955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6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9" y="95705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نوشتن چند خطی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477373" y="5832564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گاهی اوقات برای صرفه جویی در مکان از این روش خواهیم رفت.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91343" y="2664819"/>
            <a:ext cx="8998131" cy="27423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1343" y="2162460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8988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724115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49679" y="1395010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Command line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53736" y="2016854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  <a:cs typeface="B Yekan" panose="00000400000000000000" pitchFamily="2" charset="-78"/>
              </a:rPr>
              <a:t>Terminal</a:t>
            </a:r>
            <a:endParaRPr lang="en-US" sz="4800" b="1" dirty="0">
              <a:solidFill>
                <a:schemeClr val="accent1">
                  <a:lumMod val="50000"/>
                </a:schemeClr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19" y="3425371"/>
            <a:ext cx="6271377" cy="27171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022" y="2687749"/>
            <a:ext cx="3838654" cy="345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085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595154" y="17548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با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شروع می‌شوند.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3055175"/>
            <a:ext cx="8998131" cy="326724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latin typeface="Source Code Pro" panose="020B0509030403020204" pitchFamily="49" charset="0"/>
              </a:rPr>
              <a:t>Temp 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= 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Model 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A=35.74;B=.6215;C=-35.74;D=.4275;e=.16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Compute and display the </a:t>
            </a:r>
            <a:r>
              <a:rPr lang="en-US" sz="2800" dirty="0" err="1" smtClean="0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= (A+B*Temp)+(C+D*Temp)*Wind**e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2154" y="2685843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53996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کامنت: روش استفاده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11040" y="1639389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کامنت‌ها را می‌توان در همان خط آورد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65" y="2319884"/>
            <a:ext cx="9078592" cy="88594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11040" y="3205833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چیزی پس از </a:t>
            </a:r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#</a:t>
            </a:r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جزو کامنت خواهد بود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79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کامنت و خوانایی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1403643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اسکریپت را با یک کامنت توضیحی شروع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متغیر یا ثابت را تعریف کنید.</a:t>
            </a:r>
          </a:p>
          <a:p>
            <a:pPr algn="r"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یک بخش از کد با جزئیات فراوان حتما باید با کامنت شروع شود.</a:t>
            </a:r>
          </a:p>
        </p:txBody>
      </p:sp>
    </p:spTree>
    <p:extLst>
      <p:ext uri="{BB962C8B-B14F-4D97-AF65-F5344CB8AC3E}">
        <p14:creationId xmlns:p14="http://schemas.microsoft.com/office/powerpoint/2010/main" val="75880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خوانایی ماژول: کامنت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1822963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4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95889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داکسترینگ </a:t>
            </a:r>
            <a:r>
              <a:rPr lang="en-US" sz="3600" b="1" dirty="0" err="1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docstring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9" y="2239666"/>
            <a:ext cx="9318171" cy="2246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داکسترینگ ها کامنت‌های چند خطی هستند که با سه نقل قول مشخص می‌شوند.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عموما در اول یک قسمت مهم از کد قرار می‌گیرند.</a:t>
            </a:r>
          </a:p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- وظیفه‌ی آن‌ها توصیف عملکرد کد می‌باشد.</a:t>
            </a:r>
          </a:p>
          <a:p>
            <a:pPr algn="r" rtl="1"/>
            <a:endParaRPr lang="fa-IR" sz="24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5043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Temp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32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Wind </a:t>
            </a:r>
            <a:r>
              <a:rPr lang="en-US" sz="2800" dirty="0">
                <a:latin typeface="Source Code Pro" panose="020B0509030403020204" pitchFamily="49" charset="0"/>
              </a:rPr>
              <a:t>= </a:t>
            </a:r>
            <a:r>
              <a:rPr lang="en-US" sz="2800" dirty="0" smtClean="0">
                <a:latin typeface="Source Code Pro" panose="020B0509030403020204" pitchFamily="49" charset="0"/>
              </a:rPr>
              <a:t>20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  <p:sp>
        <p:nvSpPr>
          <p:cNvPr id="3" name="Rectangle 2"/>
          <p:cNvSpPr/>
          <p:nvPr/>
        </p:nvSpPr>
        <p:spPr>
          <a:xfrm>
            <a:off x="3997234" y="3474720"/>
            <a:ext cx="2651760" cy="67926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dirty="0" smtClean="0">
                <a:solidFill>
                  <a:schemeClr val="tx1"/>
                </a:solidFill>
                <a:cs typeface="B Yekan" panose="00000400000000000000" pitchFamily="2" charset="-78"/>
              </a:rPr>
              <a:t>آیا می‌توان اینجا را تغییر داد؟</a:t>
            </a:r>
            <a:endParaRPr lang="en-US" dirty="0">
              <a:solidFill>
                <a:schemeClr val="tx1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2663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به صورت دستی؟؟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80158" y="2272937"/>
            <a:ext cx="9318171" cy="10380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می‌توان هر قسمت را به صورت دستی تغییر داد!</a:t>
            </a:r>
          </a:p>
        </p:txBody>
      </p:sp>
    </p:spTree>
    <p:extLst>
      <p:ext uri="{BB962C8B-B14F-4D97-AF65-F5344CB8AC3E}">
        <p14:creationId xmlns:p14="http://schemas.microsoft.com/office/powerpoint/2010/main" val="2661644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4" y="178185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عبارت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input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31518" y="2651760"/>
            <a:ext cx="11077305" cy="160673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>
                <a:latin typeface="Source Code Pro" panose="020B0509030403020204" pitchFamily="49" charset="0"/>
              </a:rPr>
              <a:t>input( &lt; string that serves as a prompt &gt; ) </a:t>
            </a:r>
            <a:endParaRPr lang="fa-IR" sz="28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27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68137" y="86061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2154" y="2547257"/>
            <a:ext cx="8998131" cy="377516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“““Computes </a:t>
            </a:r>
            <a:r>
              <a:rPr lang="en-US" sz="2800" dirty="0" err="1">
                <a:solidFill>
                  <a:srgbClr val="00B05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00B050"/>
                </a:solidFill>
                <a:latin typeface="Source Code Pro" panose="020B0509030403020204" pitchFamily="49" charset="0"/>
              </a:rPr>
              <a:t> as a function of wind(mph)and temp (Fahrenheit</a:t>
            </a:r>
            <a:r>
              <a:rPr lang="en-US" sz="2800" dirty="0" smtClean="0">
                <a:solidFill>
                  <a:srgbClr val="00B050"/>
                </a:solidFill>
                <a:latin typeface="Source Code Pro" panose="020B0509030403020204" pitchFamily="49" charset="0"/>
              </a:rPr>
              <a:t>).”””</a:t>
            </a:r>
            <a:endParaRPr lang="fa-IR" sz="2800" dirty="0" smtClean="0">
              <a:solidFill>
                <a:srgbClr val="00B050"/>
              </a:solidFill>
              <a:latin typeface="Source Code Pro" panose="020B0509030403020204" pitchFamily="49" charset="0"/>
            </a:endParaRPr>
          </a:p>
          <a:p>
            <a:r>
              <a:rPr lang="de-DE" sz="2800" dirty="0"/>
              <a:t>Temp = input(</a:t>
            </a:r>
            <a:r>
              <a:rPr lang="de-DE" sz="2800" dirty="0">
                <a:solidFill>
                  <a:srgbClr val="00B050"/>
                </a:solidFill>
              </a:rPr>
              <a:t>‘Enter temp (Fahrenheit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de-DE" sz="2800" dirty="0" smtClean="0"/>
              <a:t>Wind </a:t>
            </a:r>
            <a:r>
              <a:rPr lang="de-DE" sz="2800" dirty="0"/>
              <a:t>= input</a:t>
            </a:r>
            <a:r>
              <a:rPr lang="de-DE" sz="2800" dirty="0">
                <a:solidFill>
                  <a:srgbClr val="00B050"/>
                </a:solidFill>
              </a:rPr>
              <a:t>(‘Enter wind speed (mph</a:t>
            </a:r>
            <a:r>
              <a:rPr lang="de-DE" sz="2800" dirty="0" smtClean="0">
                <a:solidFill>
                  <a:srgbClr val="00B050"/>
                </a:solidFill>
              </a:rPr>
              <a:t>):’</a:t>
            </a:r>
            <a:r>
              <a:rPr lang="de-DE" sz="2800" dirty="0" smtClean="0"/>
              <a:t>)</a:t>
            </a: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Model </a:t>
            </a:r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Parameters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A=35.74;B</a:t>
            </a:r>
            <a:r>
              <a:rPr lang="en-US" sz="2800" dirty="0">
                <a:latin typeface="Source Code Pro" panose="020B0509030403020204" pitchFamily="49" charset="0"/>
              </a:rPr>
              <a:t>=.6215;C=-35.74;D=.4275;e=.16 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# 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Compute and display the </a:t>
            </a:r>
            <a:r>
              <a:rPr lang="en-US" sz="2800" dirty="0" err="1">
                <a:solidFill>
                  <a:srgbClr val="FF0000"/>
                </a:solidFill>
                <a:latin typeface="Source Code Pro" panose="020B0509030403020204" pitchFamily="49" charset="0"/>
              </a:rPr>
              <a:t>windchill</a:t>
            </a:r>
            <a:r>
              <a:rPr lang="en-US" sz="2800" dirty="0">
                <a:solidFill>
                  <a:srgbClr val="FF0000"/>
                </a:solidFill>
                <a:latin typeface="Source Code Pro" panose="020B0509030403020204" pitchFamily="49" charset="0"/>
              </a:rPr>
              <a:t> </a:t>
            </a:r>
            <a:endParaRPr lang="fa-IR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WC </a:t>
            </a:r>
            <a:r>
              <a:rPr lang="en-US" sz="2800" dirty="0">
                <a:latin typeface="Source Code Pro" panose="020B0509030403020204" pitchFamily="49" charset="0"/>
              </a:rPr>
              <a:t>= (A+B*Temp)+(C+D*Temp)*Wind**</a:t>
            </a:r>
            <a:r>
              <a:rPr lang="en-US" sz="2800" dirty="0" smtClean="0">
                <a:latin typeface="Source Code Pro" panose="020B0509030403020204" pitchFamily="49" charset="0"/>
              </a:rPr>
              <a:t>e</a:t>
            </a:r>
            <a:endParaRPr lang="fa-IR" sz="2800" dirty="0" smtClean="0">
              <a:latin typeface="Source Code Pro" panose="020B0509030403020204" pitchFamily="49" charset="0"/>
            </a:endParaRPr>
          </a:p>
          <a:p>
            <a:r>
              <a:rPr lang="en-US" sz="2800" dirty="0" smtClean="0">
                <a:latin typeface="Source Code Pro" panose="020B0509030403020204" pitchFamily="49" charset="0"/>
              </a:rPr>
              <a:t>print</a:t>
            </a:r>
            <a:r>
              <a:rPr lang="fa-IR" sz="2800" dirty="0" smtClean="0">
                <a:latin typeface="Source Code Pro" panose="020B0509030403020204" pitchFamily="49" charset="0"/>
              </a:rPr>
              <a:t>)</a:t>
            </a:r>
            <a:r>
              <a:rPr lang="en-US" sz="2800" dirty="0" smtClean="0">
                <a:latin typeface="Source Code Pro" panose="020B0509030403020204" pitchFamily="49" charset="0"/>
              </a:rPr>
              <a:t>WC</a:t>
            </a:r>
            <a:r>
              <a:rPr lang="fa-IR" sz="2800" dirty="0" smtClean="0">
                <a:latin typeface="Source Code Pro" panose="020B0509030403020204" pitchFamily="49" charset="0"/>
              </a:rPr>
              <a:t>(</a:t>
            </a:r>
            <a:endParaRPr lang="en-US" sz="2800" dirty="0" smtClean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56657" y="2177925"/>
            <a:ext cx="13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WindChill.py</a:t>
            </a:r>
          </a:p>
        </p:txBody>
      </p:sp>
    </p:spTree>
    <p:extLst>
      <p:ext uri="{BB962C8B-B14F-4D97-AF65-F5344CB8AC3E}">
        <p14:creationId xmlns:p14="http://schemas.microsoft.com/office/powerpoint/2010/main" val="271116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>
            <a:spLocks/>
          </p:cNvSpPr>
          <p:nvPr/>
        </p:nvSpPr>
        <p:spPr>
          <a:xfrm>
            <a:off x="1053736" y="149349"/>
            <a:ext cx="9144000" cy="11455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48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خط فرمان</a:t>
            </a:r>
            <a:endParaRPr lang="en-US" sz="48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994793" y="212959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Roboto"/>
              </a:rPr>
              <a:t>mkdir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5250" y="2713594"/>
            <a:ext cx="12009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err="1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rmdir</a:t>
            </a:r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 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89796" y="3297590"/>
            <a:ext cx="14718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Roboto"/>
              </a:rPr>
              <a:t>Ctrl + C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323409" y="3881586"/>
            <a:ext cx="6046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50000"/>
                  </a:schemeClr>
                </a:solidFill>
                <a:latin typeface="Roboto"/>
              </a:rPr>
              <a:t>cd</a:t>
            </a:r>
            <a:endParaRPr lang="en-US" sz="28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87798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بررسی ورودی‌های متفاوت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3532" y="159182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خط فرمان به شکل زیر خواهد بود: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532" y="2443231"/>
            <a:ext cx="6544588" cy="95263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9223" y="4224543"/>
            <a:ext cx="7259063" cy="943107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708463" y="348473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پاسخ ما: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5361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Formatting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440" y="1227599"/>
            <a:ext cx="7086829" cy="531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3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488" y="1672046"/>
            <a:ext cx="7001787" cy="4766648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90206" y="29182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190206" y="205521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190206" y="370298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3851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پرینت بدون </a:t>
            </a:r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976" y="1698172"/>
            <a:ext cx="5683094" cy="389035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379976" y="2775520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)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2929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%f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036" y="1908093"/>
            <a:ext cx="6506483" cy="3467584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790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877" y="2142458"/>
            <a:ext cx="6430272" cy="3191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%e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328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724" y="2037667"/>
            <a:ext cx="6420746" cy="340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%d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41566" y="2285688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41566" y="2612872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41566" y="2940056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8580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</a:t>
            </a: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%s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423" y="2120771"/>
            <a:ext cx="6927669" cy="3338499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339738" y="2626547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4556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074" y="1886388"/>
            <a:ext cx="8244767" cy="4250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7326" y="547104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قالب‌دهی بیش از یک عبارت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95600" y="3488695"/>
            <a:ext cx="7680960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(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</a:t>
            </a:r>
            <a:r>
              <a:rPr lang="en-US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</a:t>
            </a:r>
            <a:r>
              <a:rPr lang="fa-IR" sz="20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                                                            )</a:t>
            </a:r>
            <a:endParaRPr lang="en-US" sz="1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67945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2640" y="2846167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چرا خوانایی مهم است؟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230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2920</Words>
  <Application>Microsoft Office PowerPoint</Application>
  <PresentationFormat>Widescreen</PresentationFormat>
  <Paragraphs>566</Paragraphs>
  <Slides>117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7" baseType="lpstr">
      <vt:lpstr>Arial</vt:lpstr>
      <vt:lpstr>Arial</vt:lpstr>
      <vt:lpstr>B Yekan</vt:lpstr>
      <vt:lpstr>Calibri</vt:lpstr>
      <vt:lpstr>Calibri Light</vt:lpstr>
      <vt:lpstr>Roboto</vt:lpstr>
      <vt:lpstr>Source Code Pro</vt:lpstr>
      <vt:lpstr>Times New Roman</vt:lpstr>
      <vt:lpstr>Wingdings</vt:lpstr>
      <vt:lpstr>Office Theme</vt:lpstr>
      <vt:lpstr>پایتون مقدماتی</vt:lpstr>
      <vt:lpstr>کامپیوتر چیست؟</vt:lpstr>
      <vt:lpstr>تفاوت GPU  و CPU</vt:lpstr>
      <vt:lpstr>تفاوت GPU  و CPU</vt:lpstr>
      <vt:lpstr>تفاوت GPU  و CPU</vt:lpstr>
      <vt:lpstr>1.0.9.17.44.423</vt:lpstr>
      <vt:lpstr>https://www.python.org/downloads/</vt:lpstr>
      <vt:lpstr>PowerPoint Presentation</vt:lpstr>
      <vt:lpstr>PowerPoint Presentation</vt:lpstr>
      <vt:lpstr>IDLE</vt:lpstr>
      <vt:lpstr>مفسر تعاملی</vt:lpstr>
      <vt:lpstr>اجرای اسکریپت</vt:lpstr>
      <vt:lpstr>1.جایگذاری عبارت وانواع داده: </vt:lpstr>
      <vt:lpstr>شِل تعاملی پایتون</vt:lpstr>
      <vt:lpstr>بیایید مساحت دایره را حساب کنیم:</vt:lpstr>
      <vt:lpstr>تفاوت دستورات پایتون با ریاضی</vt:lpstr>
      <vt:lpstr>تفاوت دستورات پایتون با ریاضی</vt:lpstr>
      <vt:lpstr>تفاوت دستورات پایتون با ریاضی</vt:lpstr>
      <vt:lpstr>تفاوت دستورات پایتون با ریاضی</vt:lpstr>
      <vt:lpstr>متغیرها</vt:lpstr>
      <vt:lpstr>عبارت جایگذاری</vt:lpstr>
      <vt:lpstr>عبارت جایگذاری</vt:lpstr>
      <vt:lpstr>ترتیب مهم است</vt:lpstr>
      <vt:lpstr>جایگذاری در مقابل برابری</vt:lpstr>
      <vt:lpstr>عبارت جایگذاری</vt:lpstr>
      <vt:lpstr>عبارت جایگذاری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دنبال کردن به روزرسانی</vt:lpstr>
      <vt:lpstr>معادله در مقابل جایگذاری</vt:lpstr>
      <vt:lpstr>معادله در مقابل جایگذاری</vt:lpstr>
      <vt:lpstr>جایگذاری به طور کلی</vt:lpstr>
      <vt:lpstr>نام گذاری متغیرها</vt:lpstr>
      <vt:lpstr>تقدم محاسبات</vt:lpstr>
      <vt:lpstr>اعداد صحیح و اعشاری</vt:lpstr>
      <vt:lpstr>int و  float</vt:lpstr>
      <vt:lpstr>int</vt:lpstr>
      <vt:lpstr>float</vt:lpstr>
      <vt:lpstr>توابع از پیش تعریف شده</vt:lpstr>
      <vt:lpstr>تبدیل نوع داده به صورت صریح</vt:lpstr>
      <vt:lpstr>تفاوت محاسبات  int و float</vt:lpstr>
      <vt:lpstr>تفاوت محاسبات  int و float</vt:lpstr>
      <vt:lpstr>ارجاع به اشیا</vt:lpstr>
      <vt:lpstr>ارجاع به اشیا</vt:lpstr>
      <vt:lpstr>ارجاع به اشیا</vt:lpstr>
      <vt:lpstr>ارجاع به اشیا</vt:lpstr>
      <vt:lpstr>رشته‌ها stings</vt:lpstr>
      <vt:lpstr>رشته</vt:lpstr>
      <vt:lpstr>رشته</vt:lpstr>
      <vt:lpstr>رشته‌ها اندیس دارند</vt:lpstr>
      <vt:lpstr>رشته‌ها اندیس دارند</vt:lpstr>
      <vt:lpstr>برش رشته‌ها</vt:lpstr>
      <vt:lpstr>برش رشته‌ها</vt:lpstr>
      <vt:lpstr>برش رشته‌ها</vt:lpstr>
      <vt:lpstr>برش رشته‌ها</vt:lpstr>
      <vt:lpstr>برش رشته‌ها</vt:lpstr>
      <vt:lpstr>رشته‌ها را می توان ترکیب کرد</vt:lpstr>
      <vt:lpstr>رشته‌ها را می توان ترکیب کرد</vt:lpstr>
      <vt:lpstr>رشته‌ها را می توان ترکیب کرد</vt:lpstr>
      <vt:lpstr>نوع داده</vt:lpstr>
      <vt:lpstr>نوع داده ترکیبی از مقادیر و عملیات روی آنها است.</vt:lpstr>
      <vt:lpstr>تبدیل نوع</vt:lpstr>
      <vt:lpstr>تبدیل نوع</vt:lpstr>
      <vt:lpstr>تبدیل نوع</vt:lpstr>
      <vt:lpstr>تبدیل اتوماتیک نوع داده</vt:lpstr>
      <vt:lpstr>داده های پایتون پویا هستند (Dynamic)</vt:lpstr>
      <vt:lpstr>2. ماژول‌، اسکریپت، و IO</vt:lpstr>
      <vt:lpstr> wind chill محاسبه‌ی سردی هوا </vt:lpstr>
      <vt:lpstr> wind chill محاسبه‌ی سردی هوا </vt:lpstr>
      <vt:lpstr>نگاهی به print</vt:lpstr>
      <vt:lpstr>انگیزه‌ای برای مود اسکریپت</vt:lpstr>
      <vt:lpstr>مود اسکریپت</vt:lpstr>
      <vt:lpstr>ماژول چیست؟</vt:lpstr>
      <vt:lpstr>ماژول WindChill.py</vt:lpstr>
      <vt:lpstr>اجرای ماژول</vt:lpstr>
      <vt:lpstr>آدرس‌دهی و اجرا در خط فرمان</vt:lpstr>
      <vt:lpstr>نوشتن چند خطی</vt:lpstr>
      <vt:lpstr>خوانایی ماژول: کامنت</vt:lpstr>
      <vt:lpstr>کامنت: روش استفاده</vt:lpstr>
      <vt:lpstr>کامنت و خوانایی</vt:lpstr>
      <vt:lpstr>خوانایی ماژول: کامنت</vt:lpstr>
      <vt:lpstr>داکسترینگ docstring</vt:lpstr>
      <vt:lpstr>داکسترینگ docstring</vt:lpstr>
      <vt:lpstr>بررسی ورودی‌های متفاوت</vt:lpstr>
      <vt:lpstr>به صورت دستی؟؟</vt:lpstr>
      <vt:lpstr>عبارت input</vt:lpstr>
      <vt:lpstr>بررسی ورودی‌های متفاوت</vt:lpstr>
      <vt:lpstr>بررسی ورودی‌های متفاوت</vt:lpstr>
      <vt:lpstr>Formatting</vt:lpstr>
      <vt:lpstr>پرینت بدون قالب‌دهی</vt:lpstr>
      <vt:lpstr>پرینت بدون قالب‌دهی</vt:lpstr>
      <vt:lpstr>قالب‌دهی %f</vt:lpstr>
      <vt:lpstr>قالب‌دهی %e</vt:lpstr>
      <vt:lpstr>قالب‌دهی %d</vt:lpstr>
      <vt:lpstr>قالب‌دهی %s</vt:lpstr>
      <vt:lpstr>قالب‌دهی بیش از یک عبارت</vt:lpstr>
      <vt:lpstr>چرا خوانایی مهم است؟</vt:lpstr>
      <vt:lpstr>نکته‌ای دیگر:</vt:lpstr>
      <vt:lpstr>مثال:</vt:lpstr>
      <vt:lpstr>( )</vt:lpstr>
      <vt:lpstr>(                       )</vt:lpstr>
      <vt:lpstr>(                           )</vt:lpstr>
      <vt:lpstr>ایده‌ی کلی وارد کردن ماژول</vt:lpstr>
      <vt:lpstr>یک روش بهتر</vt:lpstr>
      <vt:lpstr>خلاصه</vt:lpstr>
      <vt:lpstr>نوعی دیگر، بولی boolean</vt:lpstr>
      <vt:lpstr>عملگرها</vt:lpstr>
      <vt:lpstr>عملگرها</vt:lpstr>
      <vt:lpstr>عملگرها</vt:lpstr>
      <vt:lpstr>عملگرهای حسابی</vt:lpstr>
      <vt:lpstr>عملگرهای مقایسه ای</vt:lpstr>
      <vt:lpstr>عملگرهای منطقی</vt:lpstr>
      <vt:lpstr>عملگرهای رشته</vt:lpstr>
      <vt:lpstr>بک اپ</vt:lpstr>
      <vt:lpstr>شل در مقابل سکریپت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1.جایگذاری عبارت وانواع داده:</dc:title>
  <dc:creator>PC</dc:creator>
  <cp:lastModifiedBy>PC</cp:lastModifiedBy>
  <cp:revision>754</cp:revision>
  <dcterms:created xsi:type="dcterms:W3CDTF">2022-12-24T06:39:02Z</dcterms:created>
  <dcterms:modified xsi:type="dcterms:W3CDTF">2023-01-01T12:35:02Z</dcterms:modified>
</cp:coreProperties>
</file>