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8" r:id="rId4"/>
    <p:sldId id="263" r:id="rId5"/>
    <p:sldId id="264" r:id="rId6"/>
    <p:sldId id="337" r:id="rId7"/>
    <p:sldId id="339" r:id="rId8"/>
    <p:sldId id="262" r:id="rId9"/>
    <p:sldId id="265" r:id="rId10"/>
    <p:sldId id="266" r:id="rId11"/>
    <p:sldId id="268" r:id="rId12"/>
    <p:sldId id="269" r:id="rId13"/>
    <p:sldId id="27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341" r:id="rId32"/>
    <p:sldId id="342" r:id="rId33"/>
    <p:sldId id="344" r:id="rId34"/>
    <p:sldId id="343" r:id="rId35"/>
    <p:sldId id="348" r:id="rId36"/>
    <p:sldId id="347" r:id="rId37"/>
    <p:sldId id="349" r:id="rId38"/>
    <p:sldId id="346" r:id="rId39"/>
    <p:sldId id="350" r:id="rId40"/>
    <p:sldId id="351" r:id="rId41"/>
    <p:sldId id="352" r:id="rId42"/>
    <p:sldId id="353" r:id="rId43"/>
    <p:sldId id="354" r:id="rId44"/>
    <p:sldId id="355" r:id="rId45"/>
    <p:sldId id="357" r:id="rId46"/>
    <p:sldId id="358" r:id="rId47"/>
    <p:sldId id="359" r:id="rId48"/>
    <p:sldId id="360" r:id="rId49"/>
    <p:sldId id="361" r:id="rId50"/>
    <p:sldId id="362" r:id="rId51"/>
    <p:sldId id="345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40" r:id="rId60"/>
    <p:sldId id="327" r:id="rId61"/>
    <p:sldId id="328" r:id="rId62"/>
    <p:sldId id="319" r:id="rId63"/>
    <p:sldId id="326" r:id="rId64"/>
    <p:sldId id="329" r:id="rId65"/>
    <p:sldId id="331" r:id="rId66"/>
    <p:sldId id="330" r:id="rId67"/>
    <p:sldId id="332" r:id="rId68"/>
    <p:sldId id="333" r:id="rId69"/>
    <p:sldId id="325" r:id="rId70"/>
    <p:sldId id="318" r:id="rId71"/>
    <p:sldId id="320" r:id="rId72"/>
    <p:sldId id="322" r:id="rId73"/>
    <p:sldId id="324" r:id="rId74"/>
    <p:sldId id="323" r:id="rId75"/>
    <p:sldId id="334" r:id="rId76"/>
    <p:sldId id="335" r:id="rId77"/>
    <p:sldId id="336" r:id="rId78"/>
  </p:sldIdLst>
  <p:sldSz cx="12192000" cy="6858000"/>
  <p:notesSz cx="6858000" cy="9144000"/>
  <p:embeddedFontLst>
    <p:embeddedFont>
      <p:font typeface="B Yekan" panose="00000400000000000000" pitchFamily="2" charset="-78"/>
      <p:regular r:id="rId80"/>
    </p:embeddedFont>
    <p:embeddedFont>
      <p:font typeface="Calibri" panose="020F0502020204030204" pitchFamily="34" charset="0"/>
      <p:regular r:id="rId81"/>
      <p:bold r:id="rId82"/>
    </p:embeddedFont>
    <p:embeddedFont>
      <p:font typeface="Source Code Pro" panose="020B0509030403020204" pitchFamily="49" charset="0"/>
      <p:regular r:id="rId83"/>
      <p:bold r:id="rId84"/>
      <p:italic r:id="rId85"/>
      <p:boldItalic r:id="rId86"/>
    </p:embeddedFont>
    <p:embeddedFont>
      <p:font typeface="Consolas" panose="020B0609020204030204" pitchFamily="49" charset="0"/>
      <p:regular r:id="rId87"/>
      <p:bold r:id="rId88"/>
      <p:italic r:id="rId89"/>
      <p:boldItalic r:id="rId9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91" roundtripDataSignature="AMtx7mgnwnd2nY4txvwX3BYLB95ApTPi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1" name="Google Shape;311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3619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14946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00986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09706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297886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7183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88651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603122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87710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2766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6901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123627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436980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183789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1684623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38501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929754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718935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83497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42120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6187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513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391518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450073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807508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55000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42200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8699141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697940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3102777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890555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670894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6708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482950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3354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776076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436347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53852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6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5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5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5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5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5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5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5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a-I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/>
              <a:t>ماژول‌ها و توابع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2982351" y="3509963"/>
            <a:ext cx="6227298" cy="7014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Modules and Functions </a:t>
            </a:r>
            <a:endParaRPr sz="32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1"/>
          <p:cNvSpPr txBox="1">
            <a:spLocks noGrp="1"/>
          </p:cNvSpPr>
          <p:nvPr>
            <p:ph type="ctrTitle"/>
          </p:nvPr>
        </p:nvSpPr>
        <p:spPr>
          <a:xfrm>
            <a:off x="1931962" y="-497358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روش استفاده از تابع (و متد)</a:t>
            </a:r>
            <a:endParaRPr sz="4000"/>
          </a:p>
        </p:txBody>
      </p:sp>
      <p:sp>
        <p:nvSpPr>
          <p:cNvPr id="156" name="Google Shape;156;p11"/>
          <p:cNvSpPr/>
          <p:nvPr/>
        </p:nvSpPr>
        <p:spPr>
          <a:xfrm>
            <a:off x="5051751" y="4063032"/>
            <a:ext cx="2508069" cy="1014305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1"/>
          <p:cNvSpPr txBox="1"/>
          <p:nvPr/>
        </p:nvSpPr>
        <p:spPr>
          <a:xfrm>
            <a:off x="5565668" y="4063032"/>
            <a:ext cx="2111718" cy="7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</a:t>
            </a:r>
            <a:endParaRPr/>
          </a:p>
        </p:txBody>
      </p:sp>
      <p:sp>
        <p:nvSpPr>
          <p:cNvPr id="158" name="Google Shape;158;p11"/>
          <p:cNvSpPr/>
          <p:nvPr/>
        </p:nvSpPr>
        <p:spPr>
          <a:xfrm>
            <a:off x="5051752" y="2582090"/>
            <a:ext cx="2508069" cy="1014305"/>
          </a:xfrm>
          <a:prstGeom prst="rect">
            <a:avLst/>
          </a:prstGeom>
          <a:solidFill>
            <a:srgbClr val="00B050"/>
          </a:soli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1"/>
          <p:cNvSpPr txBox="1"/>
          <p:nvPr/>
        </p:nvSpPr>
        <p:spPr>
          <a:xfrm>
            <a:off x="5343600" y="2564856"/>
            <a:ext cx="2111718" cy="799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chemeClr val="l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778856" y="2829649"/>
            <a:ext cx="4272895" cy="51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a-I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روش درست پرانتز باید باشد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1"/>
          <p:cNvSpPr txBox="1"/>
          <p:nvPr/>
        </p:nvSpPr>
        <p:spPr>
          <a:xfrm>
            <a:off x="778856" y="4276209"/>
            <a:ext cx="4272895" cy="519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fa-I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این یک متغیر است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"/>
          <p:cNvSpPr txBox="1">
            <a:spLocks noGrp="1"/>
          </p:cNvSpPr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توابعی که پایتون آن‌ها را به طور پیش‌فرض نمی‍‌شناسد.</a:t>
            </a:r>
            <a:endParaRPr sz="3200"/>
          </a:p>
        </p:txBody>
      </p:sp>
      <p:pic>
        <p:nvPicPr>
          <p:cNvPr id="173" name="Google Shape;17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74" y="2281342"/>
            <a:ext cx="10710709" cy="2711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6073" y="2484542"/>
            <a:ext cx="10710709" cy="271157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/>
        </p:nvSpPr>
        <p:spPr>
          <a:xfrm>
            <a:off x="1286571" y="361342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چاره چیست؟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>
            <a:spLocks noGrp="1"/>
          </p:cNvSpPr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a-IR" sz="4400">
                <a:solidFill>
                  <a:srgbClr val="FF0000"/>
                </a:solidFill>
              </a:rPr>
              <a:t>ماژول‌ها	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7945725" y="2560320"/>
            <a:ext cx="3432023" cy="21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از پیش تعریف شده: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turtle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math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296731" y="2560320"/>
            <a:ext cx="3432023" cy="21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Calibri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اضافه شدنی: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pygame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matplotlib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PyQt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5"/>
          <p:cNvSpPr txBox="1">
            <a:spLocks noGrp="1"/>
          </p:cNvSpPr>
          <p:nvPr>
            <p:ph type="ctrTitle"/>
          </p:nvPr>
        </p:nvSpPr>
        <p:spPr>
          <a:xfrm>
            <a:off x="1649428" y="-72765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fa-IR" sz="4400">
                <a:solidFill>
                  <a:srgbClr val="FF0000"/>
                </a:solidFill>
              </a:rPr>
              <a:t>روش نصب (برای الان)</a:t>
            </a:r>
            <a:endParaRPr sz="4400">
              <a:solidFill>
                <a:srgbClr val="FF0000"/>
              </a:solidFill>
            </a:endParaRPr>
          </a:p>
        </p:txBody>
      </p:sp>
      <p:sp>
        <p:nvSpPr>
          <p:cNvPr id="188" name="Google Shape;188;p15"/>
          <p:cNvSpPr txBox="1"/>
          <p:nvPr/>
        </p:nvSpPr>
        <p:spPr>
          <a:xfrm>
            <a:off x="3401605" y="1828800"/>
            <a:ext cx="5639646" cy="2130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Source Code Pro"/>
              <a:buNone/>
            </a:pPr>
            <a:r>
              <a:rPr lang="fa-IR" sz="2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pip install </a:t>
            </a:r>
            <a:r>
              <a:rPr lang="fa-IR" sz="28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&lt;نام پکیج یا ماژول&gt;</a:t>
            </a:r>
            <a:endParaRPr sz="2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"/>
          <p:cNvSpPr txBox="1">
            <a:spLocks noGrp="1"/>
          </p:cNvSpPr>
          <p:nvPr>
            <p:ph type="ctrTitle"/>
          </p:nvPr>
        </p:nvSpPr>
        <p:spPr>
          <a:xfrm>
            <a:off x="3565314" y="1118827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>
                <a:latin typeface="Arial"/>
                <a:ea typeface="Arial"/>
                <a:cs typeface="Arial"/>
                <a:sym typeface="Arial"/>
              </a:rPr>
              <a:t>مثال</a:t>
            </a:r>
            <a:endParaRPr sz="3200"/>
          </a:p>
        </p:txBody>
      </p:sp>
      <p:pic>
        <p:nvPicPr>
          <p:cNvPr id="206" name="Google Shape;20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61244" y="2088706"/>
            <a:ext cx="5488426" cy="3658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12" name="Google Shape;212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810" y="2245460"/>
            <a:ext cx="5488426" cy="3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4467497" y="2926080"/>
            <a:ext cx="3840480" cy="125403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 txBox="1"/>
          <p:nvPr/>
        </p:nvSpPr>
        <p:spPr>
          <a:xfrm>
            <a:off x="-1063762" y="25547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-1077023" y="30357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-1077209" y="35646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22" name="Google Shape;22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8810" y="2245460"/>
            <a:ext cx="5488426" cy="36589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0"/>
          <p:cNvSpPr/>
          <p:nvPr/>
        </p:nvSpPr>
        <p:spPr>
          <a:xfrm>
            <a:off x="4467497" y="2926080"/>
            <a:ext cx="3840480" cy="1254034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0"/>
          <p:cNvSpPr txBox="1"/>
          <p:nvPr/>
        </p:nvSpPr>
        <p:spPr>
          <a:xfrm>
            <a:off x="-1063762" y="255474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20"/>
          <p:cNvSpPr txBox="1"/>
          <p:nvPr/>
        </p:nvSpPr>
        <p:spPr>
          <a:xfrm>
            <a:off x="-1077023" y="303577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20"/>
          <p:cNvSpPr txBox="1"/>
          <p:nvPr/>
        </p:nvSpPr>
        <p:spPr>
          <a:xfrm>
            <a:off x="-1077209" y="3564637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27" name="Google Shape;227;p20"/>
          <p:cNvCxnSpPr/>
          <p:nvPr/>
        </p:nvCxnSpPr>
        <p:spPr>
          <a:xfrm rot="10800000">
            <a:off x="2394926" y="5197838"/>
            <a:ext cx="899603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8" name="Google Shape;228;p20"/>
          <p:cNvCxnSpPr/>
          <p:nvPr/>
        </p:nvCxnSpPr>
        <p:spPr>
          <a:xfrm>
            <a:off x="2366310" y="3564637"/>
            <a:ext cx="0" cy="1633201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229" name="Google Shape;229;p20"/>
          <p:cNvCxnSpPr>
            <a:endCxn id="223" idx="1"/>
          </p:cNvCxnSpPr>
          <p:nvPr/>
        </p:nvCxnSpPr>
        <p:spPr>
          <a:xfrm>
            <a:off x="2366297" y="3553097"/>
            <a:ext cx="2101200" cy="0"/>
          </a:xfrm>
          <a:prstGeom prst="straightConnector1">
            <a:avLst/>
          </a:prstGeom>
          <a:noFill/>
          <a:ln w="38100" cap="flat" cmpd="sng">
            <a:solidFill>
              <a:srgbClr val="002060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35" name="Google Shape;235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1383" y="1503869"/>
            <a:ext cx="4420217" cy="18385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pic>
        <p:nvPicPr>
          <p:cNvPr id="241" name="Google Shape;24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901" y="1688978"/>
            <a:ext cx="4420217" cy="1838582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22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43" name="Google Shape;243;p22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44" name="Google Shape;244;p22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45" name="Google Shape;245;p22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46" name="Google Shape;246;p22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تابع چگونه کار می‌کند؟</a:t>
            </a:r>
            <a:endParaRPr sz="3200"/>
          </a:p>
        </p:txBody>
      </p:sp>
      <p:sp>
        <p:nvSpPr>
          <p:cNvPr id="252" name="Google Shape;252;p23"/>
          <p:cNvSpPr txBox="1"/>
          <p:nvPr/>
        </p:nvSpPr>
        <p:spPr>
          <a:xfrm>
            <a:off x="6562165" y="3494511"/>
            <a:ext cx="3728600" cy="539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r>
              <a:rPr lang="fa-IR" sz="3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f(a, b, c)</a:t>
            </a:r>
            <a:endParaRPr sz="32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2128401" y="3451168"/>
            <a:ext cx="2241893" cy="626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f(2,3,4)</a:t>
            </a:r>
            <a:endParaRPr sz="3200" b="0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54" name="Google Shape;254;p23"/>
          <p:cNvCxnSpPr/>
          <p:nvPr/>
        </p:nvCxnSpPr>
        <p:spPr>
          <a:xfrm>
            <a:off x="4629552" y="3764498"/>
            <a:ext cx="1627095" cy="0"/>
          </a:xfrm>
          <a:prstGeom prst="straightConnector1">
            <a:avLst/>
          </a:prstGeom>
          <a:noFill/>
          <a:ln w="38100" cap="flat" cmpd="sng">
            <a:solidFill>
              <a:schemeClr val="accent2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7495309" y="1884218"/>
            <a:ext cx="4267200" cy="794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 sz="4000" dirty="0">
                <a:latin typeface="Arial"/>
                <a:ea typeface="Arial"/>
                <a:cs typeface="B Yekan" panose="00000400000000000000" pitchFamily="2" charset="-78"/>
                <a:sym typeface="Arial"/>
              </a:rPr>
              <a:t>موضوع‌ها</a:t>
            </a:r>
            <a:endParaRPr sz="4000" dirty="0">
              <a:cs typeface="B Yekan" panose="00000400000000000000" pitchFamily="2" charset="-78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4640846" y="3128643"/>
            <a:ext cx="6227298" cy="178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ماژول‌ها</a:t>
            </a:r>
            <a:endParaRPr dirty="0">
              <a:cs typeface="B Yekan" panose="00000400000000000000" pitchFamily="2" charset="-78"/>
            </a:endParaRPr>
          </a:p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کابرد import</a:t>
            </a:r>
            <a:endParaRPr dirty="0">
              <a:cs typeface="B Yekan" panose="00000400000000000000" pitchFamily="2" charset="-78"/>
            </a:endParaRPr>
          </a:p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کاربرد تابعی از math</a:t>
            </a:r>
            <a:endParaRPr dirty="0">
              <a:cs typeface="B Yekan" panose="00000400000000000000" pitchFamily="2" charset="-78"/>
            </a:endParaRPr>
          </a:p>
          <a:p>
            <a:pPr marL="457200" marR="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Arial"/>
              <a:buChar char="•"/>
            </a:pPr>
            <a:r>
              <a:rPr lang="fa-IR" sz="3200" b="0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تعریف </a:t>
            </a:r>
            <a:r>
              <a:rPr lang="fa-IR" sz="3200" b="0" i="0" u="none" strike="noStrike" cap="none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تاب</a:t>
            </a:r>
            <a:r>
              <a:rPr lang="fa-IR" sz="3200" dirty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sz="3200" b="0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 کم</a:t>
            </a:r>
            <a:endParaRPr sz="3200"/>
          </a:p>
        </p:txBody>
      </p:sp>
      <p:pic>
        <p:nvPicPr>
          <p:cNvPr id="260" name="Google Shape;26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723943"/>
            <a:ext cx="12057574" cy="2305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5"/>
          <p:cNvSpPr txBox="1">
            <a:spLocks noGrp="1"/>
          </p:cNvSpPr>
          <p:nvPr>
            <p:ph type="ctrTitle"/>
          </p:nvPr>
        </p:nvSpPr>
        <p:spPr>
          <a:xfrm>
            <a:off x="4871600" y="-6986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 زیاد</a:t>
            </a:r>
            <a:endParaRPr sz="3200"/>
          </a:p>
        </p:txBody>
      </p:sp>
      <p:pic>
        <p:nvPicPr>
          <p:cNvPr id="266" name="Google Shape;266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818290"/>
            <a:ext cx="11991703" cy="2245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6"/>
          <p:cNvSpPr txBox="1">
            <a:spLocks noGrp="1"/>
          </p:cNvSpPr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ترتیب مهم است</a:t>
            </a:r>
            <a:endParaRPr sz="3200"/>
          </a:p>
        </p:txBody>
      </p:sp>
      <p:pic>
        <p:nvPicPr>
          <p:cNvPr id="272" name="Google Shape;272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1146" y="2508069"/>
            <a:ext cx="3204725" cy="133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6"/>
          <p:cNvSpPr txBox="1"/>
          <p:nvPr/>
        </p:nvSpPr>
        <p:spPr>
          <a:xfrm>
            <a:off x="3522103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b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74" name="Google Shape;274;p26"/>
          <p:cNvSpPr txBox="1"/>
          <p:nvPr/>
        </p:nvSpPr>
        <p:spPr>
          <a:xfrm>
            <a:off x="8040648" y="3966883"/>
            <a:ext cx="761949" cy="350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urce Code Pro"/>
              <a:buNone/>
            </a:pPr>
            <a:r>
              <a:rPr lang="fa-IR" sz="2800" b="1" i="0" u="none" strike="noStrike" cap="none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</a:t>
            </a:r>
            <a:endParaRPr/>
          </a:p>
          <a:p>
            <a:pPr marL="0" marR="0" lvl="0" indent="0" algn="ctr" rtl="0">
              <a:lnSpc>
                <a:spcPct val="2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1" i="0" u="none" strike="noStrike" cap="none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275" name="Google Shape;275;p26"/>
          <p:cNvCxnSpPr/>
          <p:nvPr/>
        </p:nvCxnSpPr>
        <p:spPr>
          <a:xfrm rot="10800000">
            <a:off x="4773706" y="44375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76" name="Google Shape;276;p26"/>
          <p:cNvCxnSpPr/>
          <p:nvPr/>
        </p:nvCxnSpPr>
        <p:spPr>
          <a:xfrm rot="10800000">
            <a:off x="4773706" y="5419165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  <p:cxnSp>
        <p:nvCxnSpPr>
          <p:cNvPr id="277" name="Google Shape;277;p26"/>
          <p:cNvCxnSpPr/>
          <p:nvPr/>
        </p:nvCxnSpPr>
        <p:spPr>
          <a:xfrm rot="10800000">
            <a:off x="4773706" y="6266329"/>
            <a:ext cx="2881435" cy="0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1305440" y="-42430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آرگومان‌های کلیدواژه‌دار</a:t>
            </a:r>
            <a:endParaRPr sz="3200"/>
          </a:p>
        </p:txBody>
      </p:sp>
      <p:pic>
        <p:nvPicPr>
          <p:cNvPr id="294" name="Google Shape;29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86410" y="3021614"/>
            <a:ext cx="4182059" cy="1781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کلید وجود ندارد</a:t>
            </a:r>
            <a:endParaRPr sz="3200"/>
          </a:p>
        </p:txBody>
      </p:sp>
      <p:pic>
        <p:nvPicPr>
          <p:cNvPr id="300" name="Google Shape;300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0892" y="4366763"/>
            <a:ext cx="11186160" cy="21256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48986" y="2097487"/>
            <a:ext cx="4667901" cy="20005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کلید کم است</a:t>
            </a:r>
            <a:endParaRPr sz="3200"/>
          </a:p>
        </p:txBody>
      </p:sp>
      <p:pic>
        <p:nvPicPr>
          <p:cNvPr id="307" name="Google Shape;30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44483" y="2097487"/>
            <a:ext cx="4667901" cy="200052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0617" y="4396398"/>
            <a:ext cx="10947520" cy="2146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1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14" name="Google Shape;31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30741" y="2606056"/>
            <a:ext cx="5647659" cy="217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2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966" y="2435011"/>
            <a:ext cx="6678035" cy="237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/>
              <a:t>پارامترهای پیش‌فرض</a:t>
            </a:r>
            <a:endParaRPr sz="3200"/>
          </a:p>
        </p:txBody>
      </p:sp>
      <p:pic>
        <p:nvPicPr>
          <p:cNvPr id="326" name="Google Shape;326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8966" y="2435011"/>
            <a:ext cx="6678035" cy="2372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4"/>
          <p:cNvSpPr txBox="1">
            <a:spLocks noGrp="1"/>
          </p:cNvSpPr>
          <p:nvPr>
            <p:ph type="ctrTitle"/>
          </p:nvPr>
        </p:nvSpPr>
        <p:spPr>
          <a:xfrm>
            <a:off x="1292377" y="862149"/>
            <a:ext cx="9144000" cy="65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Calibri"/>
              <a:buNone/>
            </a:pPr>
            <a:r>
              <a:rPr lang="fa-IR" sz="3200">
                <a:solidFill>
                  <a:srgbClr val="002060"/>
                </a:solidFill>
              </a:rPr>
              <a:t>صدا کردن پارامتر پیش‌فرض</a:t>
            </a:r>
            <a:endParaRPr sz="3200">
              <a:solidFill>
                <a:srgbClr val="002060"/>
              </a:solidFill>
            </a:endParaRPr>
          </a:p>
        </p:txBody>
      </p:sp>
      <p:pic>
        <p:nvPicPr>
          <p:cNvPr id="332" name="Google Shape;332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9127" y="2867521"/>
            <a:ext cx="10270499" cy="1038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ctrTitle"/>
          </p:nvPr>
        </p:nvSpPr>
        <p:spPr>
          <a:xfrm>
            <a:off x="1552135" y="-57379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a-IR" sz="4800" dirty="0">
                <a:cs typeface="B Yekan" panose="00000400000000000000" pitchFamily="2" charset="-78"/>
              </a:rPr>
              <a:t>ایده‌ی اصلی تابع</a:t>
            </a:r>
            <a:endParaRPr sz="4800" dirty="0">
              <a:cs typeface="B Yekan" panose="00000400000000000000" pitchFamily="2" charset="-78"/>
            </a:endParaRPr>
          </a:p>
        </p:txBody>
      </p:sp>
      <p:sp>
        <p:nvSpPr>
          <p:cNvPr id="97" name="Google Shape;97;p3"/>
          <p:cNvSpPr txBox="1"/>
          <p:nvPr/>
        </p:nvSpPr>
        <p:spPr>
          <a:xfrm>
            <a:off x="1552135" y="5430129"/>
            <a:ext cx="9144000" cy="6401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fa-IR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کارخانه‌ای که ورودی و خروجی دارد.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3" descr="An animation of a machine labelled &quot;print&quot;. The machine is initially stationary. A box labelled &quot;hello world&quot; drops onto a conveyor belt to the left of the machine. A button labelled &quot;call&quot; on the machine is activated, the label &quot;finished&quot; turns into &quot;called&quot;, some pistons on the machine start moving and the box moves along the conveyor belt and into the machine. &quot;hello world&quot; appears on a screen on the front of the machine. The machine stops and the &quot;called&quot; label turns into &quot;finished&quot;.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6488" y="2325001"/>
            <a:ext cx="5617922" cy="37452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5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تا الان گفتیم:</a:t>
            </a:r>
            <a:endParaRPr sz="3600">
              <a:solidFill>
                <a:srgbClr val="FF0000"/>
              </a:solidFill>
            </a:endParaRPr>
          </a:p>
        </p:txBody>
      </p:sp>
      <p:sp>
        <p:nvSpPr>
          <p:cNvPr id="338" name="Google Shape;338;p35"/>
          <p:cNvSpPr txBox="1"/>
          <p:nvPr/>
        </p:nvSpPr>
        <p:spPr>
          <a:xfrm>
            <a:off x="1801829" y="19531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1- ترتیب مهم است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2- کلید</a:t>
            </a:r>
            <a:endParaRPr/>
          </a:p>
          <a:p>
            <a:pPr marL="0" marR="0" lvl="0" indent="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fa-IR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 کلید پیش‌فرض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hands-on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تابعی بنویسید که یک رشته را بگیرد و تعداد اعداد درون آن را چاپ کند.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766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ctrTitle"/>
          </p:nvPr>
        </p:nvSpPr>
        <p:spPr>
          <a:xfrm>
            <a:off x="6313714" y="5486401"/>
            <a:ext cx="5704115" cy="84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 dirty="0" smtClean="0">
                <a:cs typeface="B Yekan" panose="00000400000000000000" pitchFamily="2" charset="-78"/>
              </a:rPr>
              <a:t>سوال: مقدار</a:t>
            </a:r>
            <a:r>
              <a:rPr lang="en-US" sz="4000" dirty="0" smtClean="0">
                <a:cs typeface="B Yekan" panose="00000400000000000000" pitchFamily="2" charset="-78"/>
              </a:rPr>
              <a:t> a </a:t>
            </a:r>
            <a:r>
              <a:rPr lang="fa-IR" sz="4000" dirty="0" smtClean="0">
                <a:cs typeface="B Yekan" panose="00000400000000000000" pitchFamily="2" charset="-78"/>
              </a:rPr>
              <a:t>چیست؟ </a:t>
            </a:r>
            <a:endParaRPr sz="40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142" y="396197"/>
            <a:ext cx="238554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517" y="341650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359142" y="1100584"/>
            <a:ext cx="2385543" cy="800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print(2)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4685" y="327137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576232" y="4757740"/>
            <a:ext cx="2226511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2743" y="4645137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342517" y="4757740"/>
            <a:ext cx="57188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a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323" y="4701438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2387608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ctrTitle"/>
          </p:nvPr>
        </p:nvSpPr>
        <p:spPr>
          <a:xfrm>
            <a:off x="6313714" y="5486401"/>
            <a:ext cx="5704115" cy="84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 dirty="0" smtClean="0">
                <a:cs typeface="B Yekan" panose="00000400000000000000" pitchFamily="2" charset="-78"/>
              </a:rPr>
              <a:t>سوال: مقدار</a:t>
            </a:r>
            <a:r>
              <a:rPr lang="en-US" sz="4000" dirty="0" smtClean="0">
                <a:cs typeface="B Yekan" panose="00000400000000000000" pitchFamily="2" charset="-78"/>
              </a:rPr>
              <a:t> a </a:t>
            </a:r>
            <a:r>
              <a:rPr lang="fa-IR" sz="4000" dirty="0" smtClean="0">
                <a:cs typeface="B Yekan" panose="00000400000000000000" pitchFamily="2" charset="-78"/>
              </a:rPr>
              <a:t>چیست؟ </a:t>
            </a:r>
            <a:endParaRPr sz="40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359142" y="396197"/>
            <a:ext cx="238554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42517" y="341650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1359142" y="1100584"/>
            <a:ext cx="2385543" cy="8007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print(2)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44685" y="327137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1576232" y="4757740"/>
            <a:ext cx="2226511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02743" y="4645137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lang="en-US" sz="3600" b="1" dirty="0"/>
          </a:p>
        </p:txBody>
      </p:sp>
      <p:sp>
        <p:nvSpPr>
          <p:cNvPr id="12" name="Rectangle 11"/>
          <p:cNvSpPr/>
          <p:nvPr/>
        </p:nvSpPr>
        <p:spPr>
          <a:xfrm>
            <a:off x="342517" y="4757740"/>
            <a:ext cx="57188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a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14323" y="4701438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lang="en-US" sz="3600" b="1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989943" y="1509487"/>
            <a:ext cx="4029157" cy="47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40000" y="687599"/>
            <a:ext cx="4366744" cy="41719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5" name="Google Shape;193;p16"/>
          <p:cNvSpPr txBox="1">
            <a:spLocks/>
          </p:cNvSpPr>
          <p:nvPr/>
        </p:nvSpPr>
        <p:spPr>
          <a:xfrm>
            <a:off x="4956629" y="-159549"/>
            <a:ext cx="5704115" cy="84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buSzPts val="4000"/>
            </a:pPr>
            <a:r>
              <a:rPr lang="en-US" sz="4000" dirty="0" smtClean="0">
                <a:cs typeface="B Yekan" panose="00000400000000000000" pitchFamily="2" charset="-78"/>
              </a:rPr>
              <a:t>shell</a:t>
            </a:r>
            <a:endParaRPr lang="fa-IR" sz="4000" dirty="0">
              <a:cs typeface="B Yekan" panose="00000400000000000000" pitchFamily="2" charset="-78"/>
            </a:endParaRPr>
          </a:p>
        </p:txBody>
      </p:sp>
      <p:sp>
        <p:nvSpPr>
          <p:cNvPr id="17" name="Google Shape;193;p16"/>
          <p:cNvSpPr txBox="1">
            <a:spLocks/>
          </p:cNvSpPr>
          <p:nvPr/>
        </p:nvSpPr>
        <p:spPr>
          <a:xfrm>
            <a:off x="4788034" y="769046"/>
            <a:ext cx="5704115" cy="847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1">
              <a:buSzPts val="4000"/>
            </a:pPr>
            <a:r>
              <a:rPr lang="en-US" sz="4000" dirty="0" smtClean="0">
                <a:solidFill>
                  <a:schemeClr val="bg1"/>
                </a:solidFill>
                <a:cs typeface="B Yekan" panose="00000400000000000000" pitchFamily="2" charset="-78"/>
              </a:rPr>
              <a:t>2</a:t>
            </a:r>
            <a:endParaRPr lang="fa-IR" sz="4000" dirty="0">
              <a:solidFill>
                <a:schemeClr val="bg1"/>
              </a:solidFill>
              <a:cs typeface="B Yekan" panose="00000400000000000000" pitchFamily="2" charset="-78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980170" y="1806103"/>
            <a:ext cx="22801" cy="3162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878706" y="902558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کار</a:t>
            </a:r>
            <a:r>
              <a:rPr lang="en-US" sz="2400" b="1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print</a:t>
            </a:r>
            <a:endParaRPr lang="en-US" sz="2400" b="1" dirty="0">
              <a:cs typeface="B Yekan" panose="00000400000000000000" pitchFamily="2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2159571" y="2884806"/>
            <a:ext cx="13789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/>
            <a:r>
              <a:rPr lang="fa-IR" sz="2400" b="1" dirty="0" smtClean="0">
                <a:solidFill>
                  <a:srgbClr val="FF0000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برگرداندن</a:t>
            </a:r>
            <a:endParaRPr lang="en-US" sz="2400" b="1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861031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4" y="1785168"/>
            <a:ext cx="4379857" cy="388251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4452" y="4710476"/>
            <a:ext cx="2615987" cy="790879"/>
          </a:xfrm>
          <a:prstGeom prst="rect">
            <a:avLst/>
          </a:prstGeom>
        </p:spPr>
      </p:pic>
      <p:sp>
        <p:nvSpPr>
          <p:cNvPr id="18" name="Google Shape;404;p43"/>
          <p:cNvSpPr txBox="1"/>
          <p:nvPr/>
        </p:nvSpPr>
        <p:spPr>
          <a:xfrm>
            <a:off x="4302893" y="66522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en-US" sz="3200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return</a:t>
            </a:r>
            <a:endParaRPr sz="3200" b="0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  <p:sp>
        <p:nvSpPr>
          <p:cNvPr id="19" name="Google Shape;404;p43"/>
          <p:cNvSpPr txBox="1"/>
          <p:nvPr/>
        </p:nvSpPr>
        <p:spPr>
          <a:xfrm>
            <a:off x="870634" y="4503776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en-US" sz="2000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return </a:t>
            </a:r>
            <a:r>
              <a:rPr lang="en-US" sz="2000" dirty="0" err="1" smtClean="0">
                <a:solidFill>
                  <a:schemeClr val="tx1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mammad</a:t>
            </a:r>
            <a:endParaRPr sz="2000" b="0" i="0" u="none" strike="noStrike" cap="none" dirty="0">
              <a:solidFill>
                <a:schemeClr val="tx1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3686629" y="5105916"/>
            <a:ext cx="37011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478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467062" y="3199389"/>
            <a:ext cx="63289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نتیجه ی تابع بدون </a:t>
            </a:r>
            <a:r>
              <a:rPr lang="en-US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return </a:t>
            </a:r>
            <a:r>
              <a:rPr lang="fa-IR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 مقدار </a:t>
            </a:r>
            <a:r>
              <a:rPr lang="en-US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 None</a:t>
            </a:r>
            <a:r>
              <a:rPr lang="fa-IR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 می باشد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561026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49947" y="2580598"/>
            <a:ext cx="2226511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76458" y="2467995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4116232" y="2580598"/>
            <a:ext cx="57188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a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88038" y="2524296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=</a:t>
            </a:r>
            <a:endParaRPr lang="en-US" sz="3600" b="1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397829" y="3280229"/>
            <a:ext cx="14514" cy="12627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144735" y="4708875"/>
            <a:ext cx="453521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rtl="1"/>
            <a:r>
              <a:rPr lang="fa-IR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اگر </a:t>
            </a:r>
            <a:r>
              <a:rPr lang="en-US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return </a:t>
            </a:r>
            <a:r>
              <a:rPr lang="fa-IR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نباشد </a:t>
            </a:r>
            <a:r>
              <a:rPr lang="en-US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None</a:t>
            </a:r>
            <a:r>
              <a:rPr lang="fa-IR" sz="2400" dirty="0" smtClean="0">
                <a:solidFill>
                  <a:srgbClr val="1F3864"/>
                </a:solidFill>
                <a:latin typeface="Source Code Pro"/>
                <a:cs typeface="B Yekan" panose="00000400000000000000" pitchFamily="2" charset="-78"/>
                <a:sym typeface="Source Code Pro"/>
              </a:rPr>
              <a:t>خواهد بود</a:t>
            </a:r>
            <a:endParaRPr lang="en-US" sz="24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2746807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a-IR" dirty="0" smtClean="0">
                <a:cs typeface="B Yekan" panose="00000400000000000000" pitchFamily="2" charset="-78"/>
              </a:rPr>
              <a:t>مثال</a:t>
            </a:r>
            <a:endParaRPr lang="en-US" dirty="0">
              <a:cs typeface="B Yekan" panose="00000400000000000000" pitchFamily="2" charset="-78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dirty="0" err="1" smtClean="0"/>
              <a:t>a.append</a:t>
            </a:r>
            <a:r>
              <a:rPr lang="en-US" dirty="0" smtClean="0"/>
              <a:t>(2)</a:t>
            </a:r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00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742" y="513954"/>
            <a:ext cx="2600688" cy="230537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402" y="3506965"/>
            <a:ext cx="2600688" cy="230537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16" y="665229"/>
            <a:ext cx="2600688" cy="230537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77" y="4659086"/>
            <a:ext cx="1540172" cy="46563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13291" y="1751020"/>
            <a:ext cx="1444996" cy="436859"/>
          </a:xfrm>
          <a:prstGeom prst="rect">
            <a:avLst/>
          </a:prstGeom>
        </p:spPr>
      </p:pic>
      <p:sp>
        <p:nvSpPr>
          <p:cNvPr id="18" name="Google Shape;404;p43"/>
          <p:cNvSpPr txBox="1"/>
          <p:nvPr/>
        </p:nvSpPr>
        <p:spPr>
          <a:xfrm>
            <a:off x="4302893" y="66522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کاربردهای تابع</a:t>
            </a:r>
            <a:endParaRPr sz="3200" b="0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>
            <a:off x="2162629" y="2380343"/>
            <a:ext cx="246743" cy="2278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2615616" y="2006929"/>
            <a:ext cx="7021870" cy="373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1307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>
            <a:spLocks noGrp="1"/>
          </p:cNvSpPr>
          <p:nvPr>
            <p:ph type="ctrTitle"/>
          </p:nvPr>
        </p:nvSpPr>
        <p:spPr>
          <a:xfrm>
            <a:off x="1436069" y="224764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Source Code Pro"/>
              <a:buNone/>
            </a:pPr>
            <a:r>
              <a:rPr lang="fa-IR" sz="4400" b="1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return</a:t>
            </a:r>
            <a:br>
              <a:rPr lang="fa-IR" sz="4400" b="1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endParaRPr sz="4400" b="1" dirty="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345" name="Google Shape;345;p36"/>
          <p:cNvSpPr txBox="1"/>
          <p:nvPr/>
        </p:nvSpPr>
        <p:spPr>
          <a:xfrm>
            <a:off x="1117415" y="597556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Source Code Pro"/>
              <a:buNone/>
            </a:pPr>
            <a:r>
              <a:rPr lang="fa-IR" sz="4400" b="1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برگرداندن</a:t>
            </a:r>
            <a:endParaRPr sz="4400" b="1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1080350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>
            <a:spLocks noGrp="1"/>
          </p:cNvSpPr>
          <p:nvPr>
            <p:ph type="ctrTitle"/>
          </p:nvPr>
        </p:nvSpPr>
        <p:spPr>
          <a:xfrm>
            <a:off x="1461885" y="-20383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3200" dirty="0">
                <a:cs typeface="B Yekan" panose="00000400000000000000" pitchFamily="2" charset="-78"/>
              </a:rPr>
              <a:t>توابع از پیش تعریف‌شده</a:t>
            </a:r>
            <a:endParaRPr sz="3200" dirty="0">
              <a:cs typeface="B Yekan" panose="00000400000000000000" pitchFamily="2" charset="-78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25529" y="2975428"/>
            <a:ext cx="5816712" cy="109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-62115" y="6052457"/>
            <a:ext cx="12192000" cy="805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Google Shape;3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012" y="1684227"/>
            <a:ext cx="4244708" cy="289304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36469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344;p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79012" y="1684227"/>
            <a:ext cx="4244708" cy="28930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3" name="Google Shape;353;p37"/>
          <p:cNvCxnSpPr/>
          <p:nvPr/>
        </p:nvCxnSpPr>
        <p:spPr>
          <a:xfrm>
            <a:off x="7391916" y="2811682"/>
            <a:ext cx="0" cy="126709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54" name="Google Shape;354;p37"/>
          <p:cNvCxnSpPr/>
          <p:nvPr/>
        </p:nvCxnSpPr>
        <p:spPr>
          <a:xfrm rot="10800000">
            <a:off x="6301366" y="4078778"/>
            <a:ext cx="10972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816831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9" name="Google Shape;359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8174" y="1562183"/>
            <a:ext cx="3834846" cy="28380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2" name="Google Shape;362;p38"/>
          <p:cNvCxnSpPr/>
          <p:nvPr/>
        </p:nvCxnSpPr>
        <p:spPr>
          <a:xfrm>
            <a:off x="7156069" y="3133107"/>
            <a:ext cx="0" cy="1267097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63" name="Google Shape;363;p38"/>
          <p:cNvCxnSpPr/>
          <p:nvPr/>
        </p:nvCxnSpPr>
        <p:spPr>
          <a:xfrm rot="10800000">
            <a:off x="6032664" y="4387141"/>
            <a:ext cx="10972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  <p:sp>
        <p:nvSpPr>
          <p:cNvPr id="2" name="Rectangle 1"/>
          <p:cNvSpPr/>
          <p:nvPr/>
        </p:nvSpPr>
        <p:spPr>
          <a:xfrm>
            <a:off x="5138058" y="3766655"/>
            <a:ext cx="478972" cy="620486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83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571" y="1202976"/>
            <a:ext cx="3639058" cy="31436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1" name="Google Shape;371;p39"/>
          <p:cNvCxnSpPr/>
          <p:nvPr/>
        </p:nvCxnSpPr>
        <p:spPr>
          <a:xfrm>
            <a:off x="6964877" y="2994954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72" name="Google Shape;372;p39"/>
          <p:cNvCxnSpPr/>
          <p:nvPr/>
        </p:nvCxnSpPr>
        <p:spPr>
          <a:xfrm rot="10800000">
            <a:off x="5854535" y="3948542"/>
            <a:ext cx="109728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730809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7" name="Google Shape;377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33138" y="1490921"/>
            <a:ext cx="3772426" cy="269595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40"/>
          <p:cNvCxnSpPr/>
          <p:nvPr/>
        </p:nvCxnSpPr>
        <p:spPr>
          <a:xfrm>
            <a:off x="7010527" y="2783178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81" name="Google Shape;381;p40"/>
          <p:cNvCxnSpPr/>
          <p:nvPr/>
        </p:nvCxnSpPr>
        <p:spPr>
          <a:xfrm rot="10800000">
            <a:off x="6148379" y="3736766"/>
            <a:ext cx="84908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975823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5" name="Google Shape;39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84316" y="2044263"/>
            <a:ext cx="3543795" cy="3057952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p42"/>
          <p:cNvSpPr txBox="1">
            <a:spLocks noGrp="1"/>
          </p:cNvSpPr>
          <p:nvPr>
            <p:ph type="ctrTitle"/>
          </p:nvPr>
        </p:nvSpPr>
        <p:spPr>
          <a:xfrm>
            <a:off x="7112919" y="4420389"/>
            <a:ext cx="3873736" cy="558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Source Code Pro"/>
              <a:buNone/>
            </a:pPr>
            <a:r>
              <a:rPr lang="fa-IR" sz="2800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مقدار </a:t>
            </a:r>
            <a:r>
              <a:rPr lang="en-US" sz="2800" dirty="0" smtClean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fa-IR" sz="2800" dirty="0" smtClean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</a:t>
            </a:r>
            <a:r>
              <a:rPr lang="fa-IR" sz="2800" dirty="0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چقدر است؟</a:t>
            </a:r>
            <a:endParaRPr sz="2800" dirty="0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398" name="Google Shape;398;p42"/>
          <p:cNvCxnSpPr/>
          <p:nvPr/>
        </p:nvCxnSpPr>
        <p:spPr>
          <a:xfrm>
            <a:off x="6648991" y="3937064"/>
            <a:ext cx="13063" cy="966651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399" name="Google Shape;399;p42"/>
          <p:cNvCxnSpPr/>
          <p:nvPr/>
        </p:nvCxnSpPr>
        <p:spPr>
          <a:xfrm rot="10800000">
            <a:off x="5786843" y="4890652"/>
            <a:ext cx="849086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dash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5179177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99" y="2272146"/>
            <a:ext cx="4790327" cy="1792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6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7515" y="2396838"/>
            <a:ext cx="5041322" cy="201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99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9164" y="1723737"/>
            <a:ext cx="4170409" cy="295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108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077" y="1477100"/>
            <a:ext cx="7932115" cy="385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611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توابع از پیش‌تعریف شده‌ی آشنا</a:t>
            </a:r>
            <a:endParaRPr sz="4000"/>
          </a:p>
        </p:txBody>
      </p:sp>
      <p:sp>
        <p:nvSpPr>
          <p:cNvPr id="142" name="Google Shape;142;p9"/>
          <p:cNvSpPr txBox="1"/>
          <p:nvPr/>
        </p:nvSpPr>
        <p:spPr>
          <a:xfrm>
            <a:off x="1699733" y="2583543"/>
            <a:ext cx="9144000" cy="1688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 dirty="0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print()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 dirty="0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input()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200"/>
              <a:buFont typeface="Source Code Pro"/>
              <a:buNone/>
            </a:pPr>
            <a:r>
              <a:rPr lang="fa-IR" sz="3200" b="0" i="0" u="none" strike="noStrike" cap="none" dirty="0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len</a:t>
            </a:r>
            <a:r>
              <a:rPr lang="fa-IR" sz="3200" b="0" i="0" u="none" strike="noStrike" cap="none" dirty="0" smtClean="0">
                <a:solidFill>
                  <a:srgbClr val="1F3864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248" y="1603074"/>
            <a:ext cx="7214317" cy="4104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4357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dirty="0" smtClean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تابع چیست؟</a:t>
            </a:r>
            <a:endParaRPr sz="3200" b="0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  <p:sp>
        <p:nvSpPr>
          <p:cNvPr id="4" name="Google Shape;404;p43"/>
          <p:cNvSpPr txBox="1"/>
          <p:nvPr/>
        </p:nvSpPr>
        <p:spPr>
          <a:xfrm>
            <a:off x="4012196" y="231202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dirty="0" smtClean="0">
                <a:solidFill>
                  <a:schemeClr val="tx1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یک فضای نام</a:t>
            </a:r>
            <a:endParaRPr sz="3200" b="0" i="0" u="none" strike="noStrike" cap="none" dirty="0">
              <a:solidFill>
                <a:schemeClr val="tx1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</p:spTree>
    <p:extLst>
      <p:ext uri="{BB962C8B-B14F-4D97-AF65-F5344CB8AC3E}">
        <p14:creationId xmlns:p14="http://schemas.microsoft.com/office/powerpoint/2010/main" val="267810089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3"/>
          <p:cNvSpPr txBox="1"/>
          <p:nvPr/>
        </p:nvSpPr>
        <p:spPr>
          <a:xfrm>
            <a:off x="4012197" y="592079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Source Code Pro"/>
              <a:buNone/>
            </a:pPr>
            <a:r>
              <a:rPr lang="fa-IR" sz="3200" b="0" i="0" u="none" strike="noStrike" cap="none" dirty="0">
                <a:solidFill>
                  <a:srgbClr val="FF000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تعریف مقدار در تابع</a:t>
            </a:r>
            <a:endParaRPr sz="3200" b="0" i="0" u="none" strike="noStrike" cap="none" dirty="0">
              <a:solidFill>
                <a:srgbClr val="FF0000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  <p:pic>
        <p:nvPicPr>
          <p:cNvPr id="405" name="Google Shape;4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625" y="1985045"/>
            <a:ext cx="4361317" cy="364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1" name="Google Shape;411;p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9553" y="1094962"/>
            <a:ext cx="3310904" cy="4704946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44"/>
          <p:cNvSpPr txBox="1"/>
          <p:nvPr/>
        </p:nvSpPr>
        <p:spPr>
          <a:xfrm>
            <a:off x="3176366" y="5799908"/>
            <a:ext cx="5183863" cy="522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 dirty="0">
                <a:solidFill>
                  <a:srgbClr val="002060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چه اتفاقی برای l و k می‌افتد؟</a:t>
            </a:r>
            <a:endParaRPr sz="3200" b="0" i="0" u="none" strike="noStrike" cap="none" dirty="0">
              <a:solidFill>
                <a:srgbClr val="002060"/>
              </a:solidFill>
              <a:latin typeface="Source Code Pro"/>
              <a:ea typeface="Source Code Pro"/>
              <a:cs typeface="B Yekan" panose="00000400000000000000" pitchFamily="2" charset="-78"/>
              <a:sym typeface="Source Code Pro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8" name="Google Shape;418;p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7263" y="1529036"/>
            <a:ext cx="2876951" cy="4258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46"/>
          <p:cNvSpPr txBox="1"/>
          <p:nvPr/>
        </p:nvSpPr>
        <p:spPr>
          <a:xfrm>
            <a:off x="4012195" y="60514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lang="fa-IR" sz="36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scope</a:t>
            </a:r>
            <a:endParaRPr sz="36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1751370" y="1606731"/>
            <a:ext cx="8463784" cy="4937760"/>
          </a:xfrm>
          <a:prstGeom prst="rect">
            <a:avLst/>
          </a:prstGeom>
          <a:solidFill>
            <a:schemeClr val="accent2"/>
          </a:solidFill>
          <a:ln w="12700" cap="flat" cmpd="sng">
            <a:solidFill>
              <a:srgbClr val="AC5B23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8100000" algn="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5304469" y="2573227"/>
            <a:ext cx="4675556" cy="365791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7419697" y="3781852"/>
            <a:ext cx="2299069" cy="1946211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274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 txBox="1"/>
          <p:nvPr/>
        </p:nvSpPr>
        <p:spPr>
          <a:xfrm>
            <a:off x="4731609" y="2619103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77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8" name="Google Shape;428;p46"/>
          <p:cNvSpPr txBox="1"/>
          <p:nvPr/>
        </p:nvSpPr>
        <p:spPr>
          <a:xfrm>
            <a:off x="1922140" y="1715641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“Hello"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429" name="Google Shape;429;p46"/>
          <p:cNvSpPr txBox="1"/>
          <p:nvPr/>
        </p:nvSpPr>
        <p:spPr>
          <a:xfrm>
            <a:off x="6651849" y="4134703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Source Code Pro"/>
              <a:buNone/>
            </a:pPr>
            <a:r>
              <a:rPr lang="fa-IR" sz="3200" b="0" i="0" u="none" strike="noStrike" cap="none">
                <a:solidFill>
                  <a:srgbClr val="00206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a = 11</a:t>
            </a:r>
            <a:endParaRPr sz="3200" b="0" i="0" u="none" strike="noStrike" cap="none">
              <a:solidFill>
                <a:srgbClr val="00206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cxnSp>
        <p:nvCxnSpPr>
          <p:cNvPr id="430" name="Google Shape;430;p46"/>
          <p:cNvCxnSpPr/>
          <p:nvPr/>
        </p:nvCxnSpPr>
        <p:spPr>
          <a:xfrm rot="10800000">
            <a:off x="8686800" y="5068389"/>
            <a:ext cx="509451" cy="391885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1" name="Google Shape;431;p46"/>
          <p:cNvCxnSpPr/>
          <p:nvPr/>
        </p:nvCxnSpPr>
        <p:spPr>
          <a:xfrm rot="10800000">
            <a:off x="6878542" y="3455513"/>
            <a:ext cx="1031012" cy="816041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32" name="Google Shape;432;p46"/>
          <p:cNvCxnSpPr/>
          <p:nvPr/>
        </p:nvCxnSpPr>
        <p:spPr>
          <a:xfrm rot="10800000">
            <a:off x="4961331" y="2468089"/>
            <a:ext cx="858644" cy="501276"/>
          </a:xfrm>
          <a:prstGeom prst="straightConnector1">
            <a:avLst/>
          </a:prstGeom>
          <a:noFill/>
          <a:ln w="5715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7"/>
          <p:cNvSpPr txBox="1"/>
          <p:nvPr/>
        </p:nvSpPr>
        <p:spPr>
          <a:xfrm>
            <a:off x="4012195" y="605142"/>
            <a:ext cx="3211559" cy="8053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Source Code Pro"/>
              <a:buNone/>
            </a:pPr>
            <a:r>
              <a:rPr lang="fa-IR" sz="3600" b="0" i="0" u="none" strike="noStrike" cap="none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scope</a:t>
            </a:r>
            <a:endParaRPr sz="3600" b="0" i="0" u="none" strike="noStrike" cap="none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438" name="Google Shape;438;p47"/>
          <p:cNvPicPr preferRelativeResize="0"/>
          <p:nvPr/>
        </p:nvPicPr>
        <p:blipFill rotWithShape="1">
          <a:blip r:embed="rId3">
            <a:alphaModFix/>
          </a:blip>
          <a:srcRect l="1396"/>
          <a:stretch/>
        </p:blipFill>
        <p:spPr>
          <a:xfrm>
            <a:off x="609599" y="1410478"/>
            <a:ext cx="3770911" cy="4927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48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اضافه کردن داده‌های تغییر پذیر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44" name="Google Shape;444;p4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7324" y="2625953"/>
            <a:ext cx="7240103" cy="18546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9"/>
          <p:cNvSpPr txBox="1">
            <a:spLocks noGrp="1"/>
          </p:cNvSpPr>
          <p:nvPr>
            <p:ph type="ctrTitle"/>
          </p:nvPr>
        </p:nvSpPr>
        <p:spPr>
          <a:xfrm>
            <a:off x="1292377" y="-86843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fa-IR" sz="3600">
                <a:solidFill>
                  <a:srgbClr val="FF0000"/>
                </a:solidFill>
              </a:rPr>
              <a:t>اضافه کردن داده‌های تغییر پذیر</a:t>
            </a:r>
            <a:endParaRPr sz="3600">
              <a:solidFill>
                <a:srgbClr val="FF0000"/>
              </a:solidFill>
            </a:endParaRPr>
          </a:p>
        </p:txBody>
      </p:sp>
      <p:pic>
        <p:nvPicPr>
          <p:cNvPr id="450" name="Google Shape;450;p4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4696" y="2497667"/>
            <a:ext cx="6419362" cy="32369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2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/>
              <a:t>گاهی می‌توان مقدار آرگومان متغیر داشت</a:t>
            </a:r>
            <a:endParaRPr sz="4000"/>
          </a:p>
        </p:txBody>
      </p:sp>
      <p:pic>
        <p:nvPicPr>
          <p:cNvPr id="167" name="Google Shape;16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52122" y="2610817"/>
            <a:ext cx="9046507" cy="3153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22016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ctrTitle"/>
          </p:nvPr>
        </p:nvSpPr>
        <p:spPr>
          <a:xfrm>
            <a:off x="8634438" y="740227"/>
            <a:ext cx="3557562" cy="83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 dirty="0">
                <a:cs typeface="B Yekan" panose="00000400000000000000" pitchFamily="2" charset="-78"/>
              </a:rPr>
              <a:t>تعریف تابع</a:t>
            </a:r>
            <a:endParaRPr sz="40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8000" y="2094368"/>
            <a:ext cx="238554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1375" y="2039821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278000" y="2798754"/>
            <a:ext cx="2385543" cy="2266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عبارت ها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63543" y="2025308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243990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336474" y="2729344"/>
            <a:ext cx="3506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print(2)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29717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3020" y="2715489"/>
            <a:ext cx="47516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print(2, 3)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16144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86546" y="2687781"/>
            <a:ext cx="6412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*</a:t>
            </a:r>
            <a:r>
              <a:rPr lang="en-US" sz="5400" dirty="0" err="1" smtClean="0">
                <a:latin typeface="Source Code Pro" panose="020B0509030403020204" pitchFamily="49" charset="0"/>
              </a:rPr>
              <a:t>args</a:t>
            </a:r>
            <a:r>
              <a:rPr lang="en-US" sz="5400" dirty="0" smtClean="0">
                <a:latin typeface="Source Code Pro" panose="020B0509030403020204" pitchFamily="49" charset="0"/>
              </a:rPr>
              <a:t> **</a:t>
            </a:r>
            <a:r>
              <a:rPr lang="en-US" sz="5400" dirty="0" err="1" smtClean="0">
                <a:latin typeface="Source Code Pro" panose="020B0509030403020204" pitchFamily="49" charset="0"/>
              </a:rPr>
              <a:t>kwargs</a:t>
            </a:r>
            <a:r>
              <a:rPr lang="en-US" sz="5400" dirty="0" smtClean="0">
                <a:latin typeface="Source Code Pro" panose="020B0509030403020204" pitchFamily="49" charset="0"/>
              </a:rPr>
              <a:t> 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92596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57" y="775855"/>
            <a:ext cx="11665163" cy="547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0683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091" y="955962"/>
            <a:ext cx="11622201" cy="4807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5223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8829" y="2734785"/>
            <a:ext cx="53687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First-class </a:t>
            </a:r>
            <a:r>
              <a:rPr lang="en-US" sz="3200" dirty="0" smtClean="0">
                <a:latin typeface="Source Code Pro" panose="020B0509030403020204" pitchFamily="49" charset="0"/>
              </a:rPr>
              <a:t>functions</a:t>
            </a:r>
            <a:endParaRPr lang="en-US" sz="32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886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009" y="817418"/>
            <a:ext cx="8306918" cy="514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522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049193" y="2707076"/>
            <a:ext cx="14189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Source Code Pro" panose="020B0509030403020204" pitchFamily="49" charset="0"/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769253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753" y="1358455"/>
            <a:ext cx="6244719" cy="449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42055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142510" y="2729345"/>
            <a:ext cx="43364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Fibonacci 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22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6"/>
          <p:cNvSpPr txBox="1">
            <a:spLocks noGrp="1"/>
          </p:cNvSpPr>
          <p:nvPr>
            <p:ph type="ctrTitle"/>
          </p:nvPr>
        </p:nvSpPr>
        <p:spPr>
          <a:xfrm>
            <a:off x="8634438" y="740227"/>
            <a:ext cx="3557562" cy="832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fa-IR" sz="4000" dirty="0">
                <a:cs typeface="B Yekan" panose="00000400000000000000" pitchFamily="2" charset="-78"/>
              </a:rPr>
              <a:t>تعریف تابع</a:t>
            </a:r>
            <a:endParaRPr sz="4000" dirty="0"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78000" y="962254"/>
            <a:ext cx="2385543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261375" y="907707"/>
            <a:ext cx="10166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def</a:t>
            </a:r>
            <a:endParaRPr lang="en-US" sz="3600" b="1" dirty="0"/>
          </a:p>
        </p:txBody>
      </p:sp>
      <p:sp>
        <p:nvSpPr>
          <p:cNvPr id="6" name="Rectangle 5"/>
          <p:cNvSpPr/>
          <p:nvPr/>
        </p:nvSpPr>
        <p:spPr>
          <a:xfrm>
            <a:off x="5278000" y="1666640"/>
            <a:ext cx="2385543" cy="22667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عبارت ها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63543" y="893194"/>
            <a:ext cx="4619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:</a:t>
            </a:r>
            <a:endParaRPr lang="en-US" sz="3600" b="1" dirty="0"/>
          </a:p>
        </p:txBody>
      </p:sp>
      <p:sp>
        <p:nvSpPr>
          <p:cNvPr id="8" name="Rectangle 7"/>
          <p:cNvSpPr/>
          <p:nvPr/>
        </p:nvSpPr>
        <p:spPr>
          <a:xfrm>
            <a:off x="4261375" y="4772254"/>
            <a:ext cx="2226511" cy="5337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a-IR" sz="2400" dirty="0" smtClean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نام تاب</a:t>
            </a:r>
            <a:r>
              <a:rPr lang="fa-IR" sz="2400" dirty="0">
                <a:solidFill>
                  <a:srgbClr val="1F3864"/>
                </a:solidFill>
                <a:latin typeface="Source Code Pro"/>
                <a:ea typeface="Source Code Pro"/>
                <a:cs typeface="B Yekan" panose="00000400000000000000" pitchFamily="2" charset="-78"/>
                <a:sym typeface="Source Code Pro"/>
              </a:rPr>
              <a:t>ع</a:t>
            </a:r>
            <a:endParaRPr lang="en-US" sz="2400" dirty="0">
              <a:cs typeface="B Yekan" panose="00000400000000000000" pitchFamily="2" charset="-7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487886" y="4659651"/>
            <a:ext cx="7393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()</a:t>
            </a:r>
            <a:endParaRPr lang="en-US" sz="3600" b="1" dirty="0"/>
          </a:p>
        </p:txBody>
      </p:sp>
      <p:sp>
        <p:nvSpPr>
          <p:cNvPr id="10" name="Google Shape;199;p17"/>
          <p:cNvSpPr txBox="1">
            <a:spLocks/>
          </p:cNvSpPr>
          <p:nvPr/>
        </p:nvSpPr>
        <p:spPr>
          <a:xfrm>
            <a:off x="-305655" y="4772254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fa-IR" sz="2000" dirty="0" smtClean="0">
                <a:cs typeface="B Yekan" panose="00000400000000000000" pitchFamily="2" charset="-78"/>
              </a:rPr>
              <a:t>فراخوانی (صدا کردن) تابع</a:t>
            </a:r>
            <a:endParaRPr lang="fa-IR" sz="2000" dirty="0">
              <a:cs typeface="B Yekan" panose="00000400000000000000" pitchFamily="2" charset="-78"/>
            </a:endParaRPr>
          </a:p>
        </p:txBody>
      </p:sp>
      <p:sp>
        <p:nvSpPr>
          <p:cNvPr id="11" name="Google Shape;199;p17"/>
          <p:cNvSpPr txBox="1">
            <a:spLocks/>
          </p:cNvSpPr>
          <p:nvPr/>
        </p:nvSpPr>
        <p:spPr>
          <a:xfrm>
            <a:off x="-402286" y="918711"/>
            <a:ext cx="5680286" cy="54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200"/>
            </a:pPr>
            <a:r>
              <a:rPr lang="fa-IR" sz="2000" dirty="0" smtClean="0">
                <a:cs typeface="B Yekan" panose="00000400000000000000" pitchFamily="2" charset="-78"/>
              </a:rPr>
              <a:t>تعریف تابع</a:t>
            </a:r>
            <a:endParaRPr lang="fa-IR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745451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440" y="1609577"/>
            <a:ext cx="7369177" cy="375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15163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06" y="911938"/>
            <a:ext cx="11450343" cy="5433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33918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86" y="1400804"/>
            <a:ext cx="10973394" cy="418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2084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964873" y="2660072"/>
            <a:ext cx="68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smtClean="0">
                <a:latin typeface="Source Code Pro" panose="020B0509030403020204" pitchFamily="49" charset="0"/>
              </a:rPr>
              <a:t>Function as </a:t>
            </a:r>
            <a:r>
              <a:rPr lang="en-US" sz="5400" dirty="0" err="1" smtClean="0">
                <a:latin typeface="Source Code Pro" panose="020B0509030403020204" pitchFamily="49" charset="0"/>
              </a:rPr>
              <a:t>args</a:t>
            </a:r>
            <a:endParaRPr lang="en-US" sz="5400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6807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"/>
            <a:ext cx="12191999" cy="68579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65018" y="843585"/>
            <a:ext cx="6096000" cy="461664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>
                <a:solidFill>
                  <a:srgbClr val="BA8EF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EA6B"/>
                </a:solidFill>
                <a:latin typeface="Consolas" panose="020B0609020204030204" pitchFamily="49" charset="0"/>
              </a:rPr>
              <a:t>apply_function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(numbers,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"""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This function applies the given function to each element in the given list of numbers.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5BEC95"/>
                </a:solidFill>
                <a:latin typeface="Consolas" panose="020B0609020204030204" pitchFamily="49" charset="0"/>
              </a:rPr>
              <a:t>    """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result = []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number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numbers: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result.append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func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(number))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result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Example usage of the function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numbers_list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[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3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Define a function to square a number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BA8EF7"/>
                </a:solidFill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EA6B"/>
                </a:solidFill>
                <a:latin typeface="Consolas" panose="020B0609020204030204" pitchFamily="49" charset="0"/>
              </a:rPr>
              <a:t>square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(x):</a:t>
            </a: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BA8EF7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x ** </a:t>
            </a:r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2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Use </a:t>
            </a:r>
            <a:r>
              <a:rPr lang="en-US" dirty="0" err="1">
                <a:solidFill>
                  <a:srgbClr val="707A84"/>
                </a:solidFill>
                <a:latin typeface="Consolas" panose="020B0609020204030204" pitchFamily="49" charset="0"/>
              </a:rPr>
              <a:t>apply_function</a:t>
            </a: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 to apply the square function to each element in </a:t>
            </a:r>
            <a:r>
              <a:rPr lang="en-US" dirty="0" err="1">
                <a:solidFill>
                  <a:srgbClr val="707A84"/>
                </a:solidFill>
                <a:latin typeface="Consolas" panose="020B0609020204030204" pitchFamily="49" charset="0"/>
              </a:rPr>
              <a:t>numbers_list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squared_numbers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apply_function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numbers_list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, square)</a:t>
            </a:r>
          </a:p>
          <a:p>
            <a:r>
              <a:rPr lang="en-US" dirty="0">
                <a:solidFill>
                  <a:srgbClr val="89DDFF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939DA5"/>
                </a:solidFill>
                <a:latin typeface="Consolas" panose="020B0609020204030204" pitchFamily="49" charset="0"/>
              </a:rPr>
              <a:t>squared_numbers</a:t>
            </a:r>
            <a:r>
              <a:rPr lang="en-US" dirty="0">
                <a:solidFill>
                  <a:srgbClr val="939DA5"/>
                </a:solidFill>
                <a:latin typeface="Consolas" panose="020B0609020204030204" pitchFamily="49" charset="0"/>
              </a:rPr>
              <a:t>)  </a:t>
            </a:r>
            <a:r>
              <a:rPr lang="en-US" dirty="0">
                <a:solidFill>
                  <a:srgbClr val="707A84"/>
                </a:solidFill>
                <a:latin typeface="Consolas" panose="020B0609020204030204" pitchFamily="49" charset="0"/>
              </a:rPr>
              <a:t># Output: [1, 4, 9, 16, 25]</a:t>
            </a:r>
            <a:endParaRPr lang="en-US" dirty="0">
              <a:solidFill>
                <a:srgbClr val="939DA5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432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alibri"/>
              <a:buNone/>
            </a:pPr>
            <a:r>
              <a:rPr lang="fa-IR" sz="3600" dirty="0">
                <a:cs typeface="B Yekan" panose="00000400000000000000" pitchFamily="2" charset="-78"/>
              </a:rPr>
              <a:t>چرا تابع اهمیت دارد؟</a:t>
            </a:r>
            <a:endParaRPr sz="3600" dirty="0">
              <a:cs typeface="B Yekan" panose="00000400000000000000" pitchFamily="2" charset="-78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2058571" y="2398615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857250" marR="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مخفی کردن </a:t>
            </a:r>
            <a:r>
              <a:rPr lang="fa-I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جزئیات</a:t>
            </a: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تا سطح بالا فکر کنیم.</a:t>
            </a:r>
            <a:endParaRPr/>
          </a:p>
          <a:p>
            <a:pPr marL="857250" marR="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جلوگیری از </a:t>
            </a:r>
            <a:r>
              <a:rPr lang="fa-I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تکرار</a:t>
            </a:r>
            <a:endParaRPr/>
          </a:p>
          <a:p>
            <a:pPr marL="857250" marR="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lang="fa-IR" sz="2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استقلال</a:t>
            </a:r>
            <a:r>
              <a:rPr lang="fa-IR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بخش‌های متفاوت کد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730259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>
            <a:spLocks noGrp="1"/>
          </p:cNvSpPr>
          <p:nvPr>
            <p:ph type="ctrTitle"/>
          </p:nvPr>
        </p:nvSpPr>
        <p:spPr>
          <a:xfrm>
            <a:off x="3048000" y="-567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5725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Char char="•"/>
            </a:pPr>
            <a:r>
              <a:rPr lang="fa-I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استقلال</a:t>
            </a:r>
            <a:r>
              <a:rPr lang="fa-IR" sz="4000"/>
              <a:t> بخش‌های متفاوت کد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" y="0"/>
            <a:ext cx="4528457" cy="68825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396057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>
            <a:spLocks noGrp="1"/>
          </p:cNvSpPr>
          <p:nvPr>
            <p:ph type="ctrTitle"/>
          </p:nvPr>
        </p:nvSpPr>
        <p:spPr>
          <a:xfrm>
            <a:off x="3048000" y="-567994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857250" lvl="0" indent="-857250" algn="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Arial"/>
              <a:buChar char="•"/>
            </a:pPr>
            <a:r>
              <a:rPr lang="fa-IR" sz="40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استقلال</a:t>
            </a:r>
            <a:r>
              <a:rPr lang="fa-IR" sz="4000"/>
              <a:t> بخش‌های متفاوت کد</a:t>
            </a:r>
            <a:endParaRPr/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4151086" cy="68300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9687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/>
        </p:nvSpPr>
        <p:spPr>
          <a:xfrm>
            <a:off x="1547447" y="5866523"/>
            <a:ext cx="9144000" cy="78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Calibri"/>
              <a:buNone/>
            </a:pPr>
            <a:r>
              <a:rPr lang="fa-IR" sz="32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ما به                   </a:t>
            </a:r>
            <a:r>
              <a:rPr lang="fa-IR" sz="3200" b="0" i="0" u="none" strike="noStrike" cap="none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fa-IR" sz="32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صدا کردن تابع </a:t>
            </a:r>
            <a:r>
              <a:rPr lang="fa-IR" sz="3200" b="0" i="0" u="none" strike="noStrike" cap="none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یا</a:t>
            </a:r>
            <a:r>
              <a:rPr lang="fa-IR" sz="3200" b="0" i="0" u="none" strike="noStrike" cap="none" dirty="0" smtClean="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call</a:t>
            </a:r>
            <a:r>
              <a:rPr lang="fa-IR" sz="3200" b="0" i="0" u="none" strike="noStrike" cap="none" dirty="0" smtClean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fa-IR" sz="3200" b="0" i="0" u="none" strike="noStrike" cap="none" dirty="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کردن می‌گوییم. </a:t>
            </a:r>
            <a:endParaRPr sz="3200" b="0" i="0" u="none" strike="noStrike" cap="none" dirty="0">
              <a:solidFill>
                <a:schemeClr val="accen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ctrTitle"/>
          </p:nvPr>
        </p:nvSpPr>
        <p:spPr>
          <a:xfrm>
            <a:off x="1903827" y="-685409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در مورد تابع</a:t>
            </a:r>
            <a:endParaRPr sz="4800"/>
          </a:p>
        </p:txBody>
      </p:sp>
      <p:sp>
        <p:nvSpPr>
          <p:cNvPr id="123" name="Google Shape;123;p7"/>
          <p:cNvSpPr txBox="1"/>
          <p:nvPr/>
        </p:nvSpPr>
        <p:spPr>
          <a:xfrm>
            <a:off x="4632960" y="4030150"/>
            <a:ext cx="1486487" cy="49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10000"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fa-IR"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نام تابع</a:t>
            </a:r>
            <a:endParaRPr sz="3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333957" y="4230515"/>
            <a:ext cx="1486487" cy="494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a-I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آرگومان‌ها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a-I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arguments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1711569" y="4807290"/>
            <a:ext cx="9144000" cy="787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Calibri"/>
              <a:buNone/>
            </a:pPr>
            <a:r>
              <a:rPr lang="fa-IR" sz="3600" b="0" i="0" u="none" strike="noStrike" cap="none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یک تابع نام و آرگومان دارد</a:t>
            </a:r>
            <a:endParaRPr sz="3600" b="0" i="0" u="none" strike="noStrike" cap="none">
              <a:solidFill>
                <a:schemeClr val="accent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7" descr="mathematical functi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5243" y="2422829"/>
            <a:ext cx="5401168" cy="986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7"/>
          <p:cNvCxnSpPr/>
          <p:nvPr/>
        </p:nvCxnSpPr>
        <p:spPr>
          <a:xfrm flipH="1">
            <a:off x="5689600" y="3541486"/>
            <a:ext cx="429847" cy="348343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8" name="Google Shape;128;p7"/>
          <p:cNvCxnSpPr/>
          <p:nvPr/>
        </p:nvCxnSpPr>
        <p:spPr>
          <a:xfrm>
            <a:off x="7721600" y="3541486"/>
            <a:ext cx="174171" cy="48866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pic>
        <p:nvPicPr>
          <p:cNvPr id="129" name="Google Shape;129;p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200" y="6052776"/>
            <a:ext cx="1641231" cy="601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"/>
          <p:cNvSpPr txBox="1">
            <a:spLocks noGrp="1"/>
          </p:cNvSpPr>
          <p:nvPr>
            <p:ph type="ctrTitle"/>
          </p:nvPr>
        </p:nvSpPr>
        <p:spPr>
          <a:xfrm>
            <a:off x="1931962" y="-495422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fa-IR" sz="4800"/>
              <a:t>صدا کردن تابع	</a:t>
            </a:r>
            <a:endParaRPr sz="4800"/>
          </a:p>
        </p:txBody>
      </p:sp>
      <p:pic>
        <p:nvPicPr>
          <p:cNvPr id="148" name="Google Shape;148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0933" y="2533815"/>
            <a:ext cx="7908724" cy="291374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0"/>
          <p:cNvSpPr txBox="1"/>
          <p:nvPr/>
        </p:nvSpPr>
        <p:spPr>
          <a:xfrm>
            <a:off x="2410933" y="5685989"/>
            <a:ext cx="3129511" cy="403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rPr lang="fa-I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عبارت هم می‌توان قرار داد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0" name="Google Shape;150;p10"/>
          <p:cNvCxnSpPr/>
          <p:nvPr/>
        </p:nvCxnSpPr>
        <p:spPr>
          <a:xfrm flipH="1">
            <a:off x="5311588" y="5042647"/>
            <a:ext cx="1317812" cy="643342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443</Words>
  <Application>Microsoft Office PowerPoint</Application>
  <PresentationFormat>Widescreen</PresentationFormat>
  <Paragraphs>175</Paragraphs>
  <Slides>77</Slides>
  <Notes>73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B Yekan</vt:lpstr>
      <vt:lpstr>Calibri</vt:lpstr>
      <vt:lpstr>Source Code Pro</vt:lpstr>
      <vt:lpstr>Consolas</vt:lpstr>
      <vt:lpstr>Office Theme</vt:lpstr>
      <vt:lpstr>ماژول‌ها و توابع</vt:lpstr>
      <vt:lpstr>موضوع‌ها</vt:lpstr>
      <vt:lpstr>ایده‌ی اصلی تابع</vt:lpstr>
      <vt:lpstr>توابع از پیش تعریف‌شده</vt:lpstr>
      <vt:lpstr>توابع از پیش‌تعریف شده‌ی آشنا</vt:lpstr>
      <vt:lpstr>تعریف تابع</vt:lpstr>
      <vt:lpstr>تعریف تابع</vt:lpstr>
      <vt:lpstr>در مورد تابع</vt:lpstr>
      <vt:lpstr>صدا کردن تابع </vt:lpstr>
      <vt:lpstr>روش استفاده از تابع (و متد)</vt:lpstr>
      <vt:lpstr>توابعی که پایتون آن‌ها را به طور پیش‌فرض نمی‍‌شناسد.</vt:lpstr>
      <vt:lpstr>ماژول‌ها </vt:lpstr>
      <vt:lpstr>روش نصب (برای الان)</vt:lpstr>
      <vt:lpstr>مثال</vt:lpstr>
      <vt:lpstr>تابع چگونه کار می‌کند؟</vt:lpstr>
      <vt:lpstr>تابع چگونه کار می‌کند؟</vt:lpstr>
      <vt:lpstr>تابع چگونه کار می‌کند؟</vt:lpstr>
      <vt:lpstr>تابع چگونه کار می‌کند؟</vt:lpstr>
      <vt:lpstr>تابع چگونه کار می‌کند؟</vt:lpstr>
      <vt:lpstr>آرگومان کم</vt:lpstr>
      <vt:lpstr>آرگومان زیاد</vt:lpstr>
      <vt:lpstr>ترتیب مهم است</vt:lpstr>
      <vt:lpstr>آرگومان‌های کلیدواژه‌دار</vt:lpstr>
      <vt:lpstr>کلید وجود ندارد</vt:lpstr>
      <vt:lpstr>کلید کم است</vt:lpstr>
      <vt:lpstr>پارامترهای پیش‌فرض</vt:lpstr>
      <vt:lpstr>پارامترهای پیش‌فرض</vt:lpstr>
      <vt:lpstr>پارامترهای پیش‌فرض</vt:lpstr>
      <vt:lpstr>صدا کردن پارامتر پیش‌فرض</vt:lpstr>
      <vt:lpstr>تا الان گفتیم:</vt:lpstr>
      <vt:lpstr>hands-on</vt:lpstr>
      <vt:lpstr>سوال: مقدار a چیست؟ </vt:lpstr>
      <vt:lpstr>سوال: مقدار a چیست؟ </vt:lpstr>
      <vt:lpstr>PowerPoint Presentation</vt:lpstr>
      <vt:lpstr>PowerPoint Presentation</vt:lpstr>
      <vt:lpstr>PowerPoint Presentation</vt:lpstr>
      <vt:lpstr>مثال</vt:lpstr>
      <vt:lpstr>PowerPoint Presentation</vt:lpstr>
      <vt:lpstr>return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مقدار  a چقدر است؟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اضافه کردن داده‌های تغییر پذیر</vt:lpstr>
      <vt:lpstr>اضافه کردن داده‌های تغییر پذیر</vt:lpstr>
      <vt:lpstr>گاهی می‌توان مقدار آرگومان متغیر داشت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چرا تابع اهمیت دارد؟</vt:lpstr>
      <vt:lpstr>استقلال بخش‌های متفاوت کد</vt:lpstr>
      <vt:lpstr>استقلال بخش‌های متفاوت کد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ماژول‌ها و توابع</dc:title>
  <dc:creator>PC</dc:creator>
  <cp:lastModifiedBy>PC</cp:lastModifiedBy>
  <cp:revision>59</cp:revision>
  <dcterms:created xsi:type="dcterms:W3CDTF">2023-01-30T12:19:15Z</dcterms:created>
  <dcterms:modified xsi:type="dcterms:W3CDTF">2024-02-01T15:52:26Z</dcterms:modified>
</cp:coreProperties>
</file>