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" r:id="rId2"/>
    <p:sldId id="298" r:id="rId3"/>
    <p:sldId id="299" r:id="rId4"/>
    <p:sldId id="300" r:id="rId5"/>
    <p:sldId id="310" r:id="rId6"/>
    <p:sldId id="256" r:id="rId7"/>
    <p:sldId id="257" r:id="rId8"/>
    <p:sldId id="301" r:id="rId9"/>
    <p:sldId id="258" r:id="rId10"/>
    <p:sldId id="311" r:id="rId11"/>
    <p:sldId id="259" r:id="rId12"/>
    <p:sldId id="263" r:id="rId13"/>
    <p:sldId id="261" r:id="rId14"/>
    <p:sldId id="260" r:id="rId15"/>
    <p:sldId id="262" r:id="rId16"/>
    <p:sldId id="312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302" r:id="rId25"/>
    <p:sldId id="271" r:id="rId26"/>
    <p:sldId id="303" r:id="rId27"/>
    <p:sldId id="304" r:id="rId28"/>
    <p:sldId id="305" r:id="rId29"/>
    <p:sldId id="313" r:id="rId30"/>
    <p:sldId id="314" r:id="rId31"/>
    <p:sldId id="272" r:id="rId32"/>
    <p:sldId id="316" r:id="rId33"/>
    <p:sldId id="273" r:id="rId34"/>
    <p:sldId id="274" r:id="rId35"/>
    <p:sldId id="306" r:id="rId36"/>
    <p:sldId id="307" r:id="rId37"/>
    <p:sldId id="275" r:id="rId38"/>
    <p:sldId id="276" r:id="rId39"/>
    <p:sldId id="277" r:id="rId40"/>
    <p:sldId id="278" r:id="rId41"/>
    <p:sldId id="279" r:id="rId42"/>
    <p:sldId id="280" r:id="rId43"/>
    <p:sldId id="281" r:id="rId44"/>
    <p:sldId id="308" r:id="rId45"/>
    <p:sldId id="282" r:id="rId46"/>
    <p:sldId id="284" r:id="rId47"/>
    <p:sldId id="285" r:id="rId48"/>
    <p:sldId id="286" r:id="rId49"/>
    <p:sldId id="287" r:id="rId50"/>
    <p:sldId id="288" r:id="rId51"/>
    <p:sldId id="289" r:id="rId52"/>
    <p:sldId id="291" r:id="rId53"/>
    <p:sldId id="292" r:id="rId54"/>
    <p:sldId id="309" r:id="rId55"/>
    <p:sldId id="293" r:id="rId56"/>
    <p:sldId id="294" r:id="rId57"/>
    <p:sldId id="295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C27A-0CCC-44EE-AA20-3337BF9C3196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9E6F-B3A7-430A-9EA0-B0C761E70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74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C27A-0CCC-44EE-AA20-3337BF9C3196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9E6F-B3A7-430A-9EA0-B0C761E70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84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C27A-0CCC-44EE-AA20-3337BF9C3196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9E6F-B3A7-430A-9EA0-B0C761E70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61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C27A-0CCC-44EE-AA20-3337BF9C3196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9E6F-B3A7-430A-9EA0-B0C761E70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30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C27A-0CCC-44EE-AA20-3337BF9C3196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9E6F-B3A7-430A-9EA0-B0C761E70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09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C27A-0CCC-44EE-AA20-3337BF9C3196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9E6F-B3A7-430A-9EA0-B0C761E70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18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C27A-0CCC-44EE-AA20-3337BF9C3196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9E6F-B3A7-430A-9EA0-B0C761E70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05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C27A-0CCC-44EE-AA20-3337BF9C3196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9E6F-B3A7-430A-9EA0-B0C761E70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33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C27A-0CCC-44EE-AA20-3337BF9C3196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9E6F-B3A7-430A-9EA0-B0C761E70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8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C27A-0CCC-44EE-AA20-3337BF9C3196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9E6F-B3A7-430A-9EA0-B0C761E70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18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C27A-0CCC-44EE-AA20-3337BF9C3196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9E6F-B3A7-430A-9EA0-B0C761E70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6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BC27A-0CCC-44EE-AA20-3337BF9C3196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89E6F-B3A7-430A-9EA0-B0C761E70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 smtClean="0">
                <a:cs typeface="B Yekan" panose="00000400000000000000" pitchFamily="2" charset="-78"/>
              </a:rPr>
              <a:t>تمرین</a:t>
            </a:r>
            <a:endParaRPr lang="en-US" dirty="0">
              <a:cs typeface="B Yeka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fa-IR" dirty="0" smtClean="0">
                <a:cs typeface="B Yekan" panose="00000400000000000000" pitchFamily="2" charset="-78"/>
              </a:rPr>
              <a:t>برنامه‌ای بنویسید که:</a:t>
            </a:r>
          </a:p>
          <a:p>
            <a:pPr marL="0" indent="0" algn="r" rtl="1">
              <a:buNone/>
            </a:pPr>
            <a:r>
              <a:rPr lang="fa-IR" dirty="0" smtClean="0">
                <a:cs typeface="B Yekan" panose="00000400000000000000" pitchFamily="2" charset="-78"/>
              </a:rPr>
              <a:t>در یک کلاس یک متد برای نوشتن درون یک فایل به تعداد </a:t>
            </a:r>
            <a:r>
              <a:rPr lang="en-US" dirty="0" smtClean="0">
                <a:cs typeface="B Yekan" panose="00000400000000000000" pitchFamily="2" charset="-78"/>
              </a:rPr>
              <a:t>n</a:t>
            </a:r>
            <a:r>
              <a:rPr lang="fa-IR" dirty="0" smtClean="0">
                <a:cs typeface="B Yekan" panose="00000400000000000000" pitchFamily="2" charset="-78"/>
              </a:rPr>
              <a:t> داشته باشد.</a:t>
            </a:r>
          </a:p>
          <a:p>
            <a:pPr marL="0" indent="0" algn="r" rtl="1">
              <a:buNone/>
            </a:pPr>
            <a:r>
              <a:rPr lang="fa-IR" dirty="0" smtClean="0">
                <a:cs typeface="B Yekan" panose="00000400000000000000" pitchFamily="2" charset="-78"/>
              </a:rPr>
              <a:t>متد دیگری نیز داشته باشد که متد پیشین را به اندازه‌ی </a:t>
            </a:r>
            <a:r>
              <a:rPr lang="en-US" dirty="0" smtClean="0">
                <a:cs typeface="B Yekan" panose="00000400000000000000" pitchFamily="2" charset="-78"/>
              </a:rPr>
              <a:t>m</a:t>
            </a:r>
            <a:r>
              <a:rPr lang="fa-IR" dirty="0" smtClean="0">
                <a:cs typeface="B Yekan" panose="00000400000000000000" pitchFamily="2" charset="-78"/>
              </a:rPr>
              <a:t> دفعه فراخوانی کند.</a:t>
            </a:r>
          </a:p>
          <a:p>
            <a:pPr marL="0" indent="0" algn="r" rtl="1">
              <a:buNone/>
            </a:pPr>
            <a:endParaRPr lang="fa-IR" dirty="0">
              <a:cs typeface="B Yekan" panose="00000400000000000000" pitchFamily="2" charset="-78"/>
            </a:endParaRPr>
          </a:p>
          <a:p>
            <a:pPr marL="0" indent="0" algn="r" rtl="1">
              <a:buNone/>
            </a:pPr>
            <a:endParaRPr lang="fa-IR" dirty="0" smtClean="0"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272" y="3883727"/>
            <a:ext cx="3121455" cy="210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43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1565" y="2312126"/>
            <a:ext cx="9144000" cy="1472158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Source Code Pro" panose="020B0509030403020204" pitchFamily="49" charset="0"/>
              </a:rPr>
              <a:t> </a:t>
            </a:r>
            <a:r>
              <a:rPr lang="en-US" sz="2800" b="1" dirty="0" smtClean="0">
                <a:latin typeface="Source Code Pro" panose="020B0509030403020204" pitchFamily="49" charset="0"/>
              </a:rPr>
              <a:t>Threading . </a:t>
            </a:r>
            <a:r>
              <a:rPr lang="en-US" sz="2800" b="1" dirty="0" err="1" smtClean="0">
                <a:latin typeface="Source Code Pro" panose="020B0509030403020204" pitchFamily="49" charset="0"/>
              </a:rPr>
              <a:t>AsyncIO</a:t>
            </a:r>
            <a:r>
              <a:rPr lang="en-US" sz="2800" dirty="0" smtClean="0">
                <a:latin typeface="Source Code Pro" panose="020B0509030403020204" pitchFamily="49" charset="0"/>
              </a:rPr>
              <a:t> . </a:t>
            </a:r>
            <a:r>
              <a:rPr lang="en-US" sz="2800" b="1" dirty="0" smtClean="0">
                <a:latin typeface="Source Code Pro" panose="020B0509030403020204" pitchFamily="49" charset="0"/>
              </a:rPr>
              <a:t>Multiprocessing</a:t>
            </a:r>
            <a:endParaRPr lang="en-US" sz="2800" b="1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66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87484" y="2913016"/>
            <a:ext cx="5660572" cy="70144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600" dirty="0" smtClean="0">
                <a:latin typeface="Consolas" panose="020B0609020204030204" pitchFamily="49" charset="0"/>
              </a:rPr>
              <a:t>Thread, Task, Process</a:t>
            </a:r>
            <a:endParaRPr lang="en-US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75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212734" y="2139645"/>
            <a:ext cx="13147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onsolas" panose="020B0609020204030204" pitchFamily="49" charset="0"/>
              </a:rPr>
              <a:t>tasks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49" y="1307844"/>
            <a:ext cx="4353533" cy="4801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986711" y="2952445"/>
            <a:ext cx="17668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onsolas" panose="020B0609020204030204" pitchFamily="49" charset="0"/>
              </a:rPr>
              <a:t>threads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6214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738712" y="1350220"/>
            <a:ext cx="44791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onsolas" panose="020B0609020204030204" pitchFamily="49" charset="0"/>
              </a:rPr>
              <a:t>threading - </a:t>
            </a:r>
            <a:r>
              <a:rPr lang="en-US" sz="3200" dirty="0" err="1" smtClean="0">
                <a:latin typeface="Consolas" panose="020B0609020204030204" pitchFamily="49" charset="0"/>
              </a:rPr>
              <a:t>asyncio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2947629" y="2708757"/>
            <a:ext cx="60612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onsolas" panose="020B0609020204030204" pitchFamily="49" charset="0"/>
              </a:rPr>
              <a:t>runs on a single processor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501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2388" y="2743199"/>
            <a:ext cx="6792686" cy="111946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600" dirty="0" smtClean="0">
                <a:latin typeface="Consolas" panose="020B0609020204030204" pitchFamily="49" charset="0"/>
              </a:rPr>
              <a:t>only multiprocessing runs at the same time.</a:t>
            </a:r>
            <a:endParaRPr lang="en-US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27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738712" y="1350220"/>
            <a:ext cx="44791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onsolas" panose="020B0609020204030204" pitchFamily="49" charset="0"/>
              </a:rPr>
              <a:t>threading - </a:t>
            </a:r>
            <a:r>
              <a:rPr lang="en-US" sz="3200" dirty="0" err="1" smtClean="0">
                <a:latin typeface="Consolas" panose="020B0609020204030204" pitchFamily="49" charset="0"/>
              </a:rPr>
              <a:t>asyncio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828460" y="2382186"/>
            <a:ext cx="102996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3200" dirty="0" smtClean="0">
                <a:latin typeface="Consolas" panose="020B0609020204030204" pitchFamily="49" charset="0"/>
                <a:cs typeface="B Yekan" panose="00000400000000000000" pitchFamily="2" charset="-78"/>
              </a:rPr>
              <a:t>چندتا همزمان اجرا نمی‌کنند ولی باز با تغییر در صف سرعت می‌دهند.</a:t>
            </a:r>
            <a:endParaRPr lang="en-US" sz="32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0811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9508" y="2508068"/>
            <a:ext cx="6792686" cy="1119460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4400" b="1" dirty="0" smtClean="0">
                <a:latin typeface="Consolas" panose="020B0609020204030204" pitchFamily="49" charset="0"/>
              </a:rPr>
              <a:t>Threading</a:t>
            </a:r>
            <a:endParaRPr lang="en-US" sz="4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68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094411" y="825784"/>
            <a:ext cx="17668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onsolas" panose="020B0609020204030204" pitchFamily="49" charset="0"/>
              </a:rPr>
              <a:t>threads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1822389" y="2206223"/>
            <a:ext cx="97017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a-IR" sz="2400" dirty="0" smtClean="0">
                <a:latin typeface="Consolas" panose="020B0609020204030204" pitchFamily="49" charset="0"/>
                <a:cs typeface="B Yekan" panose="00000400000000000000" pitchFamily="2" charset="-78"/>
              </a:rPr>
              <a:t>سیستم عامل در مورد تردها می‌داند و می‌تواند در هر زمانی دخالت کند و ترد را ببندد و دیگری را شروع کند.</a:t>
            </a:r>
            <a:endParaRPr lang="en-US" sz="2400" dirty="0">
              <a:cs typeface="B Yek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244" b="7378"/>
          <a:stretch/>
        </p:blipFill>
        <p:spPr>
          <a:xfrm>
            <a:off x="0" y="3189620"/>
            <a:ext cx="4980111" cy="366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83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47689" y="2866623"/>
            <a:ext cx="97017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sz="2400" dirty="0" smtClean="0">
                <a:latin typeface="Consolas" panose="020B0609020204030204" pitchFamily="49" charset="0"/>
                <a:cs typeface="B Yekan" panose="00000400000000000000" pitchFamily="2" charset="-78"/>
              </a:rPr>
              <a:t>به دخالت و تنظیم تردها برای اجرا </a:t>
            </a:r>
            <a:r>
              <a:rPr lang="en-US" sz="2400" dirty="0">
                <a:latin typeface="Consolas" panose="020B0609020204030204" pitchFamily="49" charset="0"/>
                <a:cs typeface="B Yekan" panose="00000400000000000000" pitchFamily="2" charset="-78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B Yekan" panose="00000400000000000000" pitchFamily="2" charset="-78"/>
              </a:rPr>
              <a:t>pre-emptive multitasking</a:t>
            </a:r>
            <a:r>
              <a:rPr lang="fa-IR" sz="2400" dirty="0" smtClean="0">
                <a:latin typeface="Consolas" panose="020B0609020204030204" pitchFamily="49" charset="0"/>
                <a:cs typeface="B Yekan" panose="00000400000000000000" pitchFamily="2" charset="-78"/>
              </a:rPr>
              <a:t> می‌گویند</a:t>
            </a:r>
            <a:endParaRPr lang="en-US" sz="24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1415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74689" y="1506998"/>
            <a:ext cx="97017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2400" dirty="0" smtClean="0">
                <a:latin typeface="Consolas" panose="020B0609020204030204" pitchFamily="49" charset="0"/>
                <a:cs typeface="B Yekan" panose="00000400000000000000" pitchFamily="2" charset="-78"/>
              </a:rPr>
              <a:t>pre-emptive multitasking</a:t>
            </a:r>
            <a:endParaRPr lang="en-US" sz="2400" dirty="0">
              <a:cs typeface="B Yekan" panose="000004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09589" y="2701523"/>
            <a:ext cx="97017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2400" dirty="0" smtClean="0">
                <a:solidFill>
                  <a:schemeClr val="accent6"/>
                </a:solidFill>
                <a:latin typeface="Consolas" panose="020B0609020204030204" pitchFamily="49" charset="0"/>
                <a:cs typeface="B Yekan" panose="00000400000000000000" pitchFamily="2" charset="-78"/>
              </a:rPr>
              <a:t>کد نیاز نیست کاری کند</a:t>
            </a:r>
          </a:p>
          <a:p>
            <a:pPr algn="ctr" rtl="1"/>
            <a:endParaRPr lang="fa-IR" sz="2400" dirty="0">
              <a:latin typeface="Consolas" panose="020B0609020204030204" pitchFamily="49" charset="0"/>
              <a:cs typeface="B Yekan" panose="00000400000000000000" pitchFamily="2" charset="-78"/>
            </a:endParaRPr>
          </a:p>
          <a:p>
            <a:pPr algn="ctr" rtl="1"/>
            <a:r>
              <a:rPr lang="fa-IR" sz="2400" dirty="0" smtClean="0">
                <a:solidFill>
                  <a:srgbClr val="FF0000"/>
                </a:solidFill>
                <a:latin typeface="Consolas" panose="020B0609020204030204" pitchFamily="49" charset="0"/>
                <a:cs typeface="B Yekan" panose="00000400000000000000" pitchFamily="2" charset="-78"/>
              </a:rPr>
              <a:t>می‌تواند در هر قسمت از کد رخ دهد و کد را قطع کند (حتی در 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B Yekan" panose="00000400000000000000" pitchFamily="2" charset="-78"/>
              </a:rPr>
              <a:t>x = x + 1</a:t>
            </a:r>
            <a:r>
              <a:rPr lang="fa-IR" sz="2400" dirty="0" smtClean="0">
                <a:solidFill>
                  <a:srgbClr val="FF0000"/>
                </a:solidFill>
                <a:latin typeface="Consolas" panose="020B0609020204030204" pitchFamily="49" charset="0"/>
                <a:cs typeface="B Yekan" panose="00000400000000000000" pitchFamily="2" charset="-78"/>
              </a:rPr>
              <a:t>)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B Yekan" panose="00000400000000000000" pitchFamily="2" charset="-78"/>
              </a:rPr>
              <a:t> </a:t>
            </a:r>
            <a:endParaRPr lang="en-US" sz="24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710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 smtClean="0">
                <a:cs typeface="B Yekan" panose="00000400000000000000" pitchFamily="2" charset="-78"/>
              </a:rPr>
              <a:t>تمرین</a:t>
            </a:r>
            <a:endParaRPr lang="en-US" dirty="0">
              <a:cs typeface="B Yeka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55817"/>
            <a:ext cx="10515600" cy="768940"/>
          </a:xfrm>
        </p:spPr>
        <p:txBody>
          <a:bodyPr/>
          <a:lstStyle/>
          <a:p>
            <a:pPr marL="0" indent="0" algn="ctr" rtl="1">
              <a:buNone/>
            </a:pPr>
            <a:r>
              <a:rPr lang="fa-IR" dirty="0" smtClean="0">
                <a:cs typeface="B Yekan" panose="00000400000000000000" pitchFamily="2" charset="-78"/>
              </a:rPr>
              <a:t>زمان اجرای کد را برای یک </a:t>
            </a:r>
            <a:r>
              <a:rPr lang="en-US" dirty="0" smtClean="0">
                <a:cs typeface="B Yekan" panose="00000400000000000000" pitchFamily="2" charset="-78"/>
              </a:rPr>
              <a:t>n</a:t>
            </a:r>
            <a:r>
              <a:rPr lang="fa-IR" dirty="0" smtClean="0">
                <a:cs typeface="B Yekan" panose="00000400000000000000" pitchFamily="2" charset="-78"/>
              </a:rPr>
              <a:t> و </a:t>
            </a:r>
            <a:r>
              <a:rPr lang="en-US" dirty="0" smtClean="0">
                <a:cs typeface="B Yekan" panose="00000400000000000000" pitchFamily="2" charset="-78"/>
              </a:rPr>
              <a:t>m</a:t>
            </a:r>
            <a:r>
              <a:rPr lang="fa-IR" dirty="0" smtClean="0">
                <a:cs typeface="B Yekan" panose="00000400000000000000" pitchFamily="2" charset="-78"/>
              </a:rPr>
              <a:t> حساب کنید.</a:t>
            </a:r>
          </a:p>
        </p:txBody>
      </p:sp>
    </p:spTree>
    <p:extLst>
      <p:ext uri="{BB962C8B-B14F-4D97-AF65-F5344CB8AC3E}">
        <p14:creationId xmlns:p14="http://schemas.microsoft.com/office/powerpoint/2010/main" val="25950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09589" y="1164823"/>
            <a:ext cx="97017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3200" dirty="0" err="1" smtClean="0">
                <a:latin typeface="Consolas" panose="020B0609020204030204" pitchFamily="49" charset="0"/>
                <a:cs typeface="B Yekan" panose="00000400000000000000" pitchFamily="2" charset="-78"/>
              </a:rPr>
              <a:t>asyncio</a:t>
            </a:r>
            <a:endParaRPr lang="en-US" sz="3200" dirty="0">
              <a:cs typeface="B Yekan" panose="000004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03289" y="2892023"/>
            <a:ext cx="97017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2400" dirty="0" err="1" smtClean="0">
                <a:latin typeface="Consolas" panose="020B0609020204030204" pitchFamily="49" charset="0"/>
                <a:cs typeface="B Yekan" panose="00000400000000000000" pitchFamily="2" charset="-78"/>
              </a:rPr>
              <a:t>asyncio</a:t>
            </a:r>
            <a:r>
              <a:rPr lang="en-US" sz="2400" dirty="0" smtClean="0">
                <a:latin typeface="Consolas" panose="020B0609020204030204" pitchFamily="49" charset="0"/>
                <a:cs typeface="B Yekan" panose="00000400000000000000" pitchFamily="2" charset="-78"/>
              </a:rPr>
              <a:t> </a:t>
            </a:r>
            <a:r>
              <a:rPr lang="fa-IR" sz="2400" dirty="0">
                <a:latin typeface="Consolas" panose="020B0609020204030204" pitchFamily="49" charset="0"/>
                <a:cs typeface="B Yekan" panose="00000400000000000000" pitchFamily="2" charset="-78"/>
              </a:rPr>
              <a:t> </a:t>
            </a:r>
            <a:r>
              <a:rPr lang="fa-IR" sz="2400" dirty="0" smtClean="0">
                <a:latin typeface="Consolas" panose="020B0609020204030204" pitchFamily="49" charset="0"/>
                <a:cs typeface="B Yekan" panose="00000400000000000000" pitchFamily="2" charset="-78"/>
              </a:rPr>
              <a:t>از جهت دیگر از </a:t>
            </a:r>
            <a:r>
              <a:rPr lang="en-US" sz="2400" dirty="0" smtClean="0">
                <a:latin typeface="Consolas" panose="020B0609020204030204" pitchFamily="49" charset="0"/>
                <a:cs typeface="B Yekan" panose="00000400000000000000" pitchFamily="2" charset="-78"/>
              </a:rPr>
              <a:t>cooperative multitasking </a:t>
            </a:r>
            <a:r>
              <a:rPr lang="fa-IR" sz="2400" dirty="0" smtClean="0">
                <a:latin typeface="Consolas" panose="020B0609020204030204" pitchFamily="49" charset="0"/>
                <a:cs typeface="B Yekan" panose="00000400000000000000" pitchFamily="2" charset="-78"/>
              </a:rPr>
              <a:t> بهره می‌برد.</a:t>
            </a:r>
            <a:endParaRPr lang="en-US" sz="24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9729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49289" y="1139423"/>
            <a:ext cx="97017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3200" dirty="0" err="1" smtClean="0">
                <a:latin typeface="Consolas" panose="020B0609020204030204" pitchFamily="49" charset="0"/>
                <a:cs typeface="B Yekan" panose="00000400000000000000" pitchFamily="2" charset="-78"/>
              </a:rPr>
              <a:t>asyncio</a:t>
            </a:r>
            <a:endParaRPr lang="en-US" sz="3200" dirty="0">
              <a:cs typeface="B Yekan" panose="000004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49289" y="2587223"/>
            <a:ext cx="97017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2400" dirty="0" smtClean="0">
                <a:latin typeface="Consolas" panose="020B0609020204030204" pitchFamily="49" charset="0"/>
                <a:cs typeface="B Yekan" panose="00000400000000000000" pitchFamily="2" charset="-78"/>
              </a:rPr>
              <a:t>task</a:t>
            </a:r>
            <a:r>
              <a:rPr lang="fa-IR" sz="2400" dirty="0" smtClean="0">
                <a:latin typeface="Consolas" panose="020B0609020204030204" pitchFamily="49" charset="0"/>
                <a:cs typeface="B Yekan" panose="00000400000000000000" pitchFamily="2" charset="-78"/>
              </a:rPr>
              <a:t>ها باید با هم همکاری کنند و بگویند چه موقع می‌خواهند تعویض شوند.</a:t>
            </a:r>
          </a:p>
          <a:p>
            <a:pPr algn="ctr" rtl="1"/>
            <a:endParaRPr lang="fa-IR" sz="2400" dirty="0">
              <a:latin typeface="Consolas" panose="020B0609020204030204" pitchFamily="49" charset="0"/>
              <a:cs typeface="B Yekan" panose="00000400000000000000" pitchFamily="2" charset="-78"/>
            </a:endParaRPr>
          </a:p>
          <a:p>
            <a:pPr algn="r" rtl="1"/>
            <a:endParaRPr lang="fa-IR" sz="2400" dirty="0" smtClean="0">
              <a:latin typeface="Consolas" panose="020B0609020204030204" pitchFamily="49" charset="0"/>
              <a:cs typeface="B Yekan" panose="00000400000000000000" pitchFamily="2" charset="-78"/>
            </a:endParaRPr>
          </a:p>
          <a:p>
            <a:pPr marL="342900" indent="-342900" algn="r" rtl="1">
              <a:buFontTx/>
              <a:buChar char="-"/>
            </a:pPr>
            <a:r>
              <a:rPr lang="fa-IR" sz="2400" dirty="0" smtClean="0">
                <a:latin typeface="Consolas" panose="020B0609020204030204" pitchFamily="49" charset="0"/>
                <a:cs typeface="B Yekan" panose="00000400000000000000" pitchFamily="2" charset="-78"/>
              </a:rPr>
              <a:t>کد درون </a:t>
            </a:r>
            <a:r>
              <a:rPr lang="en-US" sz="2400" dirty="0" smtClean="0">
                <a:latin typeface="Consolas" panose="020B0609020204030204" pitchFamily="49" charset="0"/>
                <a:cs typeface="B Yekan" panose="00000400000000000000" pitchFamily="2" charset="-78"/>
              </a:rPr>
              <a:t>task</a:t>
            </a:r>
            <a:r>
              <a:rPr lang="fa-IR" sz="2400" dirty="0" smtClean="0">
                <a:latin typeface="Consolas" panose="020B0609020204030204" pitchFamily="49" charset="0"/>
                <a:cs typeface="B Yekan" panose="00000400000000000000" pitchFamily="2" charset="-78"/>
              </a:rPr>
              <a:t> باید مقداری تغییر کند.</a:t>
            </a:r>
          </a:p>
          <a:p>
            <a:pPr marL="342900" indent="-342900" algn="r" rtl="1">
              <a:buFontTx/>
              <a:buChar char="-"/>
            </a:pPr>
            <a:r>
              <a:rPr lang="fa-IR" sz="2400" dirty="0" smtClean="0">
                <a:latin typeface="Consolas" panose="020B0609020204030204" pitchFamily="49" charset="0"/>
                <a:cs typeface="B Yekan" panose="00000400000000000000" pitchFamily="2" charset="-78"/>
              </a:rPr>
              <a:t>کد وسط کار توسط </a:t>
            </a:r>
            <a:r>
              <a:rPr lang="en-US" sz="2400" dirty="0" err="1" smtClean="0">
                <a:latin typeface="Consolas" panose="020B0609020204030204" pitchFamily="49" charset="0"/>
                <a:cs typeface="B Yekan" panose="00000400000000000000" pitchFamily="2" charset="-78"/>
              </a:rPr>
              <a:t>os</a:t>
            </a:r>
            <a:r>
              <a:rPr lang="fa-IR" sz="2400" dirty="0">
                <a:latin typeface="Consolas" panose="020B0609020204030204" pitchFamily="49" charset="0"/>
                <a:cs typeface="B Yekan" panose="00000400000000000000" pitchFamily="2" charset="-78"/>
              </a:rPr>
              <a:t> </a:t>
            </a:r>
            <a:r>
              <a:rPr lang="fa-IR" sz="2400" dirty="0" smtClean="0">
                <a:latin typeface="Consolas" panose="020B0609020204030204" pitchFamily="49" charset="0"/>
                <a:cs typeface="B Yekan" panose="00000400000000000000" pitchFamily="2" charset="-78"/>
              </a:rPr>
              <a:t>تغییر می‌کند.</a:t>
            </a:r>
            <a:endParaRPr lang="en-US" sz="24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5490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49289" y="1139423"/>
            <a:ext cx="97017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3200" dirty="0" smtClean="0">
                <a:latin typeface="Consolas" panose="020B0609020204030204" pitchFamily="49" charset="0"/>
                <a:cs typeface="B Yekan" panose="00000400000000000000" pitchFamily="2" charset="-78"/>
              </a:rPr>
              <a:t>parallelism</a:t>
            </a:r>
            <a:endParaRPr lang="en-US" sz="3200" dirty="0">
              <a:cs typeface="B Yekan" panose="000004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49289" y="2434823"/>
            <a:ext cx="97017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2400" dirty="0" smtClean="0">
                <a:latin typeface="Consolas" panose="020B0609020204030204" pitchFamily="49" charset="0"/>
                <a:cs typeface="B Yekan" panose="00000400000000000000" pitchFamily="2" charset="-78"/>
              </a:rPr>
              <a:t>تا کنون همه چیز در یک هسته رخ داد، چند هسته‌ای‌ها چطور؟</a:t>
            </a:r>
            <a:endParaRPr lang="en-US" sz="24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952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49289" y="1139423"/>
            <a:ext cx="97017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3200" dirty="0" smtClean="0">
                <a:latin typeface="Consolas" panose="020B0609020204030204" pitchFamily="49" charset="0"/>
                <a:cs typeface="B Yekan" panose="00000400000000000000" pitchFamily="2" charset="-78"/>
              </a:rPr>
              <a:t>parallelism</a:t>
            </a:r>
            <a:endParaRPr lang="en-US" sz="3200" dirty="0">
              <a:cs typeface="B Yekan" panose="000004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49289" y="2485623"/>
            <a:ext cx="97017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2400" dirty="0" smtClean="0">
                <a:latin typeface="Consolas" panose="020B0609020204030204" pitchFamily="49" charset="0"/>
                <a:cs typeface="B Yekan" panose="00000400000000000000" pitchFamily="2" charset="-78"/>
              </a:rPr>
              <a:t>هر </a:t>
            </a:r>
            <a:r>
              <a:rPr lang="en-US" sz="2400" dirty="0" smtClean="0">
                <a:latin typeface="Consolas" panose="020B0609020204030204" pitchFamily="49" charset="0"/>
                <a:cs typeface="B Yekan" panose="00000400000000000000" pitchFamily="2" charset="-78"/>
              </a:rPr>
              <a:t>processor</a:t>
            </a:r>
            <a:r>
              <a:rPr lang="fa-IR" sz="2400" dirty="0" smtClean="0">
                <a:latin typeface="Consolas" panose="020B0609020204030204" pitchFamily="49" charset="0"/>
                <a:cs typeface="B Yekan" panose="00000400000000000000" pitchFamily="2" charset="-78"/>
              </a:rPr>
              <a:t> یک مفسر پایتون اجرا می‌کند.</a:t>
            </a:r>
            <a:endParaRPr lang="en-US" sz="2400" dirty="0"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49289" y="3247048"/>
            <a:ext cx="97017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a-IR" sz="2400" dirty="0" smtClean="0">
                <a:latin typeface="Consolas" panose="020B0609020204030204" pitchFamily="49" charset="0"/>
                <a:cs typeface="B Yekan" panose="00000400000000000000" pitchFamily="2" charset="-78"/>
              </a:rPr>
              <a:t>اجرا مستقل و همزمان خواهد بود.</a:t>
            </a:r>
            <a:endParaRPr lang="en-US" sz="24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4874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h3.googleusercontent.com/mZ1tDNhI1Kqm-JnHPowbJxtz7mMWxB2jfouocHyX2spgWTOUxVUspsNCaCPHRAzQFodGizp0AmEacyPmkhSIXUNpQV15X3tU5nXPGwqSzpmE_9BJNBYnXq8RYmfsVL37oSNcxruiERmNFYWM26or3WlmSg=s20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221" y="1188403"/>
            <a:ext cx="10467975" cy="486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99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49289" y="1888723"/>
            <a:ext cx="97017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3200" dirty="0" smtClean="0">
                <a:latin typeface="Consolas" panose="020B0609020204030204" pitchFamily="49" charset="0"/>
                <a:cs typeface="B Yekan" panose="00000400000000000000" pitchFamily="2" charset="-78"/>
              </a:rPr>
              <a:t>when is concurrency useful?</a:t>
            </a:r>
            <a:endParaRPr lang="en-US" sz="3200" dirty="0"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49289" y="3247048"/>
            <a:ext cx="97017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atin typeface="Consolas" panose="020B0609020204030204" pitchFamily="49" charset="0"/>
                <a:cs typeface="B Yekan" panose="00000400000000000000" pitchFamily="2" charset="-78"/>
              </a:rPr>
              <a:t>CPU-Bound</a:t>
            </a:r>
          </a:p>
          <a:p>
            <a:pPr algn="ctr"/>
            <a:r>
              <a:rPr lang="en-US" sz="3200" dirty="0" smtClean="0">
                <a:latin typeface="Consolas" panose="020B0609020204030204" pitchFamily="49" charset="0"/>
                <a:cs typeface="B Yekan" panose="00000400000000000000" pitchFamily="2" charset="-78"/>
              </a:rPr>
              <a:t>I/O-Bound</a:t>
            </a:r>
            <a:endParaRPr lang="en-US" sz="32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8527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73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07944" y="2057132"/>
            <a:ext cx="9143998" cy="28269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736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80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10790" y="1716242"/>
            <a:ext cx="9143998" cy="25584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595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8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02229" y="1755516"/>
            <a:ext cx="9144001" cy="33567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887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15626" y="2679312"/>
            <a:ext cx="97017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a-IR" sz="2800" dirty="0" smtClean="0">
                <a:latin typeface="Consolas" panose="020B0609020204030204" pitchFamily="49" charset="0"/>
                <a:cs typeface="B Yekan" panose="00000400000000000000" pitchFamily="2" charset="-78"/>
              </a:rPr>
              <a:t>مثال دانلود فایل</a:t>
            </a:r>
            <a:endParaRPr lang="en-US" sz="28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1687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455817"/>
            <a:ext cx="10515600" cy="768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fa-IR" dirty="0" smtClean="0">
                <a:cs typeface="B Yekan" panose="00000400000000000000" pitchFamily="2" charset="-78"/>
              </a:rPr>
              <a:t>مشکل از کجاست؟</a:t>
            </a:r>
            <a:endParaRPr lang="fa-IR" dirty="0"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1190" y="5883032"/>
            <a:ext cx="5303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https://opensource.com/article/21/3/python-viztracer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70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15626" y="2679312"/>
            <a:ext cx="97017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a-IR" sz="2800" dirty="0" smtClean="0">
                <a:latin typeface="Consolas" panose="020B0609020204030204" pitchFamily="49" charset="0"/>
                <a:cs typeface="B Yekan" panose="00000400000000000000" pitchFamily="2" charset="-78"/>
              </a:rPr>
              <a:t>1- حالت عادی</a:t>
            </a:r>
            <a:endParaRPr lang="en-US" sz="28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1759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238311" y="2073389"/>
            <a:ext cx="97017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3200" dirty="0" smtClean="0">
                <a:latin typeface="Consolas" panose="020B0609020204030204" pitchFamily="49" charset="0"/>
                <a:cs typeface="B Yekan" panose="00000400000000000000" pitchFamily="2" charset="-78"/>
              </a:rPr>
              <a:t>get</a:t>
            </a:r>
          </a:p>
          <a:p>
            <a:pPr algn="ctr" rtl="1"/>
            <a:r>
              <a:rPr lang="en-US" sz="3200" dirty="0" err="1" smtClean="0">
                <a:latin typeface="Consolas" panose="020B0609020204030204" pitchFamily="49" charset="0"/>
                <a:cs typeface="B Yekan" panose="00000400000000000000" pitchFamily="2" charset="-78"/>
              </a:rPr>
              <a:t>session.get</a:t>
            </a:r>
            <a:endParaRPr lang="en-US" sz="3200" dirty="0"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00289" y="2692375"/>
            <a:ext cx="97017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a-IR" dirty="0" smtClean="0">
                <a:latin typeface="Consolas" panose="020B0609020204030204" pitchFamily="49" charset="0"/>
                <a:cs typeface="B Yekan" panose="00000400000000000000" pitchFamily="2" charset="-78"/>
              </a:rPr>
              <a:t>کارهای نتورکی انجام می‌دهد که سرعت را بالا ببرد.</a:t>
            </a:r>
            <a:endParaRPr lang="en-US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2040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15626" y="2679312"/>
            <a:ext cx="97017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a-IR" sz="2800" dirty="0" smtClean="0">
                <a:latin typeface="Consolas" panose="020B0609020204030204" pitchFamily="49" charset="0"/>
                <a:cs typeface="B Yekan" panose="00000400000000000000" pitchFamily="2" charset="-78"/>
              </a:rPr>
              <a:t>1- حالت مالتی تردینگ</a:t>
            </a:r>
            <a:endParaRPr lang="en-US" sz="28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235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14689" y="1565389"/>
            <a:ext cx="42355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1"/>
            <a:r>
              <a:rPr lang="en-US" sz="3200" dirty="0" err="1" smtClean="0">
                <a:latin typeface="Consolas" panose="020B0609020204030204" pitchFamily="49" charset="0"/>
                <a:cs typeface="B Yekan" panose="00000400000000000000" pitchFamily="2" charset="-78"/>
              </a:rPr>
              <a:t>ThreadPoolExecutor</a:t>
            </a:r>
            <a:endParaRPr lang="en-US" sz="3200" dirty="0"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7500" y="3140189"/>
            <a:ext cx="65151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1"/>
            <a:r>
              <a:rPr lang="en-US" sz="3200" dirty="0" smtClean="0">
                <a:latin typeface="Consolas" panose="020B0609020204030204" pitchFamily="49" charset="0"/>
                <a:cs typeface="B Yekan" panose="00000400000000000000" pitchFamily="2" charset="-78"/>
              </a:rPr>
              <a:t>Thread</a:t>
            </a:r>
            <a:r>
              <a:rPr lang="en-US" sz="3200" dirty="0" smtClean="0">
                <a:latin typeface="Consolas" panose="020B0609020204030204" pitchFamily="49" charset="0"/>
                <a:cs typeface="B Yekan" panose="00000400000000000000" pitchFamily="2" charset="-78"/>
              </a:rPr>
              <a:t>     </a:t>
            </a:r>
            <a:r>
              <a:rPr lang="en-US" sz="3200" dirty="0" smtClean="0">
                <a:latin typeface="Consolas" panose="020B0609020204030204" pitchFamily="49" charset="0"/>
                <a:cs typeface="B Yekan" panose="00000400000000000000" pitchFamily="2" charset="-78"/>
              </a:rPr>
              <a:t>Pool     Executor</a:t>
            </a:r>
            <a:endParaRPr lang="en-US" sz="3200" dirty="0">
              <a:cs typeface="B Yekan" panose="00000400000000000000" pitchFamily="2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348116" y="3978389"/>
            <a:ext cx="2968656" cy="190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533900" y="4546600"/>
            <a:ext cx="203200" cy="203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813300" y="4699000"/>
            <a:ext cx="203200" cy="203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99200" y="4699000"/>
            <a:ext cx="203200" cy="203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422900" y="4178300"/>
            <a:ext cx="203200" cy="203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86300" y="5359400"/>
            <a:ext cx="203200" cy="203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588000" y="5092700"/>
            <a:ext cx="203200" cy="203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921500" y="5118100"/>
            <a:ext cx="203200" cy="203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02066" y="1997189"/>
            <a:ext cx="42355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1"/>
            <a:r>
              <a:rPr lang="en-US" sz="3200" dirty="0" err="1" smtClean="0">
                <a:latin typeface="Consolas" panose="020B0609020204030204" pitchFamily="49" charset="0"/>
                <a:cs typeface="B Yekan" panose="00000400000000000000" pitchFamily="2" charset="-78"/>
              </a:rPr>
              <a:t>ThreadPoolExecutor</a:t>
            </a:r>
            <a:endParaRPr lang="en-US" sz="3200" dirty="0"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3043" y="3276600"/>
            <a:ext cx="91535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1"/>
            <a:r>
              <a:rPr lang="fa-IR" sz="3200" dirty="0" smtClean="0">
                <a:latin typeface="Consolas" panose="020B0609020204030204" pitchFamily="49" charset="0"/>
                <a:cs typeface="B Yekan" panose="00000400000000000000" pitchFamily="2" charset="-78"/>
              </a:rPr>
              <a:t>از </a:t>
            </a:r>
            <a:r>
              <a:rPr lang="en-US" sz="3200" dirty="0" smtClean="0">
                <a:latin typeface="Consolas" panose="020B0609020204030204" pitchFamily="49" charset="0"/>
                <a:cs typeface="B Yekan" panose="00000400000000000000" pitchFamily="2" charset="-78"/>
              </a:rPr>
              <a:t>context manager</a:t>
            </a:r>
            <a:r>
              <a:rPr lang="fa-IR" sz="3200" dirty="0" smtClean="0">
                <a:latin typeface="Consolas" panose="020B0609020204030204" pitchFamily="49" charset="0"/>
                <a:cs typeface="B Yekan" panose="00000400000000000000" pitchFamily="2" charset="-78"/>
              </a:rPr>
              <a:t> بهره می‌برد </a:t>
            </a:r>
            <a:r>
              <a:rPr lang="en-US" sz="3200" dirty="0" smtClean="0">
                <a:latin typeface="Consolas" panose="020B0609020204030204" pitchFamily="49" charset="0"/>
                <a:cs typeface="B Yekan" panose="00000400000000000000" pitchFamily="2" charset="-78"/>
              </a:rPr>
              <a:t>&lt;-</a:t>
            </a:r>
            <a:r>
              <a:rPr lang="fa-IR" sz="3200" dirty="0" smtClean="0">
                <a:latin typeface="Consolas" panose="020B0609020204030204" pitchFamily="49" charset="0"/>
                <a:cs typeface="B Yekan" panose="00000400000000000000" pitchFamily="2" charset="-78"/>
              </a:rPr>
              <a:t> بعد از آن </a:t>
            </a:r>
            <a:r>
              <a:rPr lang="en-US" sz="3200" dirty="0" smtClean="0">
                <a:latin typeface="Consolas" panose="020B0609020204030204" pitchFamily="49" charset="0"/>
                <a:cs typeface="B Yekan" panose="00000400000000000000" pitchFamily="2" charset="-78"/>
              </a:rPr>
              <a:t>.map()</a:t>
            </a:r>
            <a:endParaRPr lang="en-US" sz="32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5479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1;p19"/>
          <p:cNvSpPr txBox="1">
            <a:spLocks noGrp="1"/>
          </p:cNvSpPr>
          <p:nvPr>
            <p:ph type="title"/>
          </p:nvPr>
        </p:nvSpPr>
        <p:spPr>
          <a:xfrm>
            <a:off x="873402" y="1656840"/>
            <a:ext cx="998183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need separate session for each Thread.</a:t>
            </a:r>
            <a:endParaRPr/>
          </a:p>
        </p:txBody>
      </p:sp>
      <p:sp>
        <p:nvSpPr>
          <p:cNvPr id="5" name="Google Shape;92;p19"/>
          <p:cNvSpPr txBox="1"/>
          <p:nvPr/>
        </p:nvSpPr>
        <p:spPr>
          <a:xfrm>
            <a:off x="1736153" y="3001440"/>
            <a:ext cx="5070694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https://github.com/psf/requests/issues/2766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2649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97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37360" y="1578744"/>
            <a:ext cx="9144000" cy="41021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022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60766" y="1451089"/>
            <a:ext cx="42355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2400" dirty="0" err="1" smtClean="0">
                <a:latin typeface="Consolas" panose="020B0609020204030204" pitchFamily="49" charset="0"/>
                <a:cs typeface="B Yekan" panose="00000400000000000000" pitchFamily="2" charset="-78"/>
              </a:rPr>
              <a:t>thread.start</a:t>
            </a:r>
            <a:r>
              <a:rPr lang="en-US" sz="2400" dirty="0" smtClean="0">
                <a:latin typeface="Consolas" panose="020B0609020204030204" pitchFamily="49" charset="0"/>
                <a:cs typeface="B Yekan" panose="00000400000000000000" pitchFamily="2" charset="-78"/>
              </a:rPr>
              <a:t>()</a:t>
            </a:r>
            <a:endParaRPr lang="fa-IR" sz="2400" dirty="0" smtClean="0">
              <a:latin typeface="Consolas" panose="020B0609020204030204" pitchFamily="49" charset="0"/>
              <a:cs typeface="B Yekan" panose="00000400000000000000" pitchFamily="2" charset="-78"/>
            </a:endParaRPr>
          </a:p>
          <a:p>
            <a:pPr algn="ctr" rtl="1"/>
            <a:endParaRPr lang="en-US" sz="2400" dirty="0" smtClean="0">
              <a:latin typeface="Consolas" panose="020B0609020204030204" pitchFamily="49" charset="0"/>
              <a:cs typeface="B Yekan" panose="00000400000000000000" pitchFamily="2" charset="-78"/>
            </a:endParaRPr>
          </a:p>
          <a:p>
            <a:pPr algn="ctr" rtl="1"/>
            <a:r>
              <a:rPr lang="en-US" sz="2400" dirty="0" err="1" smtClean="0">
                <a:latin typeface="Consolas" panose="020B0609020204030204" pitchFamily="49" charset="0"/>
                <a:cs typeface="B Yekan" panose="00000400000000000000" pitchFamily="2" charset="-78"/>
              </a:rPr>
              <a:t>thread.join</a:t>
            </a:r>
            <a:r>
              <a:rPr lang="en-US" sz="2400" dirty="0" smtClean="0">
                <a:latin typeface="Consolas" panose="020B0609020204030204" pitchFamily="49" charset="0"/>
                <a:cs typeface="B Yekan" panose="00000400000000000000" pitchFamily="2" charset="-78"/>
              </a:rPr>
              <a:t>()</a:t>
            </a:r>
            <a:endParaRPr lang="en-US" sz="2400" dirty="0"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3043" y="3276600"/>
            <a:ext cx="91535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3200" dirty="0" smtClean="0">
                <a:latin typeface="Consolas" panose="020B0609020204030204" pitchFamily="49" charset="0"/>
                <a:cs typeface="B Yekan" panose="00000400000000000000" pitchFamily="2" charset="-78"/>
              </a:rPr>
              <a:t>در پایتون وجود دارند ولی از پایتون 3.2 به بعد </a:t>
            </a:r>
            <a:r>
              <a:rPr lang="en-US" sz="3200" dirty="0" smtClean="0">
                <a:latin typeface="Consolas" panose="020B0609020204030204" pitchFamily="49" charset="0"/>
                <a:cs typeface="B Yekan" panose="00000400000000000000" pitchFamily="2" charset="-78"/>
              </a:rPr>
              <a:t>high level </a:t>
            </a:r>
            <a:r>
              <a:rPr lang="fa-IR" sz="3200" dirty="0" smtClean="0">
                <a:latin typeface="Consolas" panose="020B0609020204030204" pitchFamily="49" charset="0"/>
                <a:cs typeface="B Yekan" panose="00000400000000000000" pitchFamily="2" charset="-78"/>
              </a:rPr>
              <a:t>آن ایجاد شد به نام </a:t>
            </a:r>
            <a:r>
              <a:rPr lang="en-US" sz="3200" dirty="0" smtClean="0">
                <a:latin typeface="Consolas" panose="020B0609020204030204" pitchFamily="49" charset="0"/>
                <a:cs typeface="B Yekan" panose="00000400000000000000" pitchFamily="2" charset="-78"/>
              </a:rPr>
              <a:t>executor</a:t>
            </a:r>
            <a:r>
              <a:rPr lang="fa-IR" sz="3200" dirty="0" smtClean="0">
                <a:latin typeface="Consolas" panose="020B0609020204030204" pitchFamily="49" charset="0"/>
                <a:cs typeface="B Yekan" panose="00000400000000000000" pitchFamily="2" charset="-78"/>
              </a:rPr>
              <a:t> که همان کار را انجام می‌دهد.</a:t>
            </a:r>
            <a:endParaRPr lang="en-US" sz="32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8242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60765" y="1857489"/>
            <a:ext cx="42355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3600" dirty="0" smtClean="0">
                <a:solidFill>
                  <a:srgbClr val="FF0000"/>
                </a:solidFill>
                <a:latin typeface="Consolas" panose="020B0609020204030204" pitchFamily="49" charset="0"/>
                <a:cs typeface="B Yekan" panose="00000400000000000000" pitchFamily="2" charset="-78"/>
              </a:rPr>
              <a:t>حواسمان باشد!</a:t>
            </a:r>
            <a:endParaRPr lang="en-US" sz="36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01742" y="2838994"/>
            <a:ext cx="915355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3200" dirty="0" smtClean="0">
                <a:latin typeface="Consolas" panose="020B0609020204030204" pitchFamily="49" charset="0"/>
                <a:cs typeface="B Yekan" panose="00000400000000000000" pitchFamily="2" charset="-78"/>
              </a:rPr>
              <a:t>چون مسئول اصلی تردها سیستم عامل است بنابراین اگر داده ای بین </a:t>
            </a:r>
            <a:r>
              <a:rPr lang="en-US" sz="3200" dirty="0" smtClean="0">
                <a:latin typeface="Consolas" panose="020B0609020204030204" pitchFamily="49" charset="0"/>
                <a:cs typeface="B Yekan" panose="00000400000000000000" pitchFamily="2" charset="-78"/>
              </a:rPr>
              <a:t>thread </a:t>
            </a:r>
            <a:r>
              <a:rPr lang="fa-IR" sz="3200" dirty="0" smtClean="0">
                <a:latin typeface="Consolas" panose="020B0609020204030204" pitchFamily="49" charset="0"/>
                <a:cs typeface="B Yekan" panose="00000400000000000000" pitchFamily="2" charset="-78"/>
              </a:rPr>
              <a:t>ها </a:t>
            </a:r>
            <a:r>
              <a:rPr lang="en-US" sz="3200" dirty="0" smtClean="0">
                <a:latin typeface="Consolas" panose="020B0609020204030204" pitchFamily="49" charset="0"/>
                <a:cs typeface="B Yekan" panose="00000400000000000000" pitchFamily="2" charset="-78"/>
              </a:rPr>
              <a:t>share</a:t>
            </a:r>
            <a:r>
              <a:rPr lang="fa-IR" sz="3200" dirty="0" smtClean="0">
                <a:latin typeface="Consolas" panose="020B0609020204030204" pitchFamily="49" charset="0"/>
                <a:cs typeface="B Yekan" panose="00000400000000000000" pitchFamily="2" charset="-78"/>
              </a:rPr>
              <a:t> شده باشد می‌بایست محافظت شود</a:t>
            </a:r>
            <a:r>
              <a:rPr lang="en-US" sz="3200" dirty="0" smtClean="0">
                <a:latin typeface="Consolas" panose="020B0609020204030204" pitchFamily="49" charset="0"/>
                <a:cs typeface="B Yekan" panose="00000400000000000000" pitchFamily="2" charset="-78"/>
              </a:rPr>
              <a:t>.</a:t>
            </a:r>
          </a:p>
          <a:p>
            <a:pPr algn="ctr" rtl="1"/>
            <a:r>
              <a:rPr lang="en-US" sz="3200" dirty="0" smtClean="0">
                <a:latin typeface="Consolas" panose="020B0609020204030204" pitchFamily="49" charset="0"/>
                <a:cs typeface="B Yekan" panose="00000400000000000000" pitchFamily="2" charset="-78"/>
              </a:rPr>
              <a:t>(thread-safe)</a:t>
            </a:r>
            <a:endParaRPr lang="en-US" sz="32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0155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60765" y="1857489"/>
            <a:ext cx="42355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3600" dirty="0" smtClean="0">
                <a:solidFill>
                  <a:srgbClr val="FF0000"/>
                </a:solidFill>
                <a:latin typeface="Consolas" panose="020B0609020204030204" pitchFamily="49" charset="0"/>
                <a:cs typeface="B Yekan" panose="00000400000000000000" pitchFamily="2" charset="-78"/>
              </a:rPr>
              <a:t>حواسمان باشد!</a:t>
            </a:r>
            <a:endParaRPr lang="en-US" sz="36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01743" y="3048000"/>
            <a:ext cx="915355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3200" dirty="0" err="1" smtClean="0">
                <a:latin typeface="Consolas" panose="020B0609020204030204" pitchFamily="49" charset="0"/>
                <a:cs typeface="B Yekan" panose="00000400000000000000" pitchFamily="2" charset="-78"/>
              </a:rPr>
              <a:t>requests.session</a:t>
            </a:r>
            <a:r>
              <a:rPr lang="en-US" sz="3200" dirty="0" smtClean="0">
                <a:latin typeface="Consolas" panose="020B0609020204030204" pitchFamily="49" charset="0"/>
                <a:cs typeface="B Yekan" panose="00000400000000000000" pitchFamily="2" charset="-78"/>
              </a:rPr>
              <a:t>()</a:t>
            </a:r>
            <a:endParaRPr lang="fa-IR" sz="3200" dirty="0" smtClean="0">
              <a:latin typeface="Consolas" panose="020B0609020204030204" pitchFamily="49" charset="0"/>
              <a:cs typeface="B Yekan" panose="00000400000000000000" pitchFamily="2" charset="-78"/>
            </a:endParaRPr>
          </a:p>
          <a:p>
            <a:pPr algn="ctr" rtl="1"/>
            <a:endParaRPr lang="en-US" sz="3200" dirty="0" smtClean="0">
              <a:latin typeface="Consolas" panose="020B0609020204030204" pitchFamily="49" charset="0"/>
              <a:cs typeface="B Yekan" panose="00000400000000000000" pitchFamily="2" charset="-78"/>
            </a:endParaRPr>
          </a:p>
          <a:p>
            <a:pPr algn="ctr" rtl="1"/>
            <a:r>
              <a:rPr lang="en-US" sz="3200" dirty="0" smtClean="0">
                <a:latin typeface="Consolas" panose="020B0609020204030204" pitchFamily="49" charset="0"/>
                <a:cs typeface="B Yekan" panose="00000400000000000000" pitchFamily="2" charset="-78"/>
              </a:rPr>
              <a:t>thread-safe</a:t>
            </a:r>
            <a:endParaRPr lang="fa-IR" sz="3200" dirty="0" smtClean="0">
              <a:latin typeface="Consolas" panose="020B0609020204030204" pitchFamily="49" charset="0"/>
              <a:cs typeface="B Yekan" panose="00000400000000000000" pitchFamily="2" charset="-78"/>
            </a:endParaRPr>
          </a:p>
          <a:p>
            <a:pPr algn="ctr" rtl="1"/>
            <a:r>
              <a:rPr lang="fa-IR" sz="3200" dirty="0" smtClean="0">
                <a:latin typeface="Consolas" panose="020B0609020204030204" pitchFamily="49" charset="0"/>
                <a:cs typeface="B Yekan" panose="00000400000000000000" pitchFamily="2" charset="-78"/>
              </a:rPr>
              <a:t>نیست!</a:t>
            </a:r>
            <a:endParaRPr lang="en-US" sz="32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4597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455817"/>
            <a:ext cx="10515600" cy="768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fa-IR" dirty="0" smtClean="0">
                <a:cs typeface="B Yekan" panose="00000400000000000000" pitchFamily="2" charset="-78"/>
              </a:rPr>
              <a:t>چگونه سریع‌ترش کنیم؟</a:t>
            </a:r>
            <a:endParaRPr lang="fa-IR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8969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76343" y="2705100"/>
            <a:ext cx="915355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3200" dirty="0" smtClean="0">
                <a:latin typeface="Consolas" panose="020B0609020204030204" pitchFamily="49" charset="0"/>
                <a:cs typeface="B Yekan" panose="00000400000000000000" pitchFamily="2" charset="-78"/>
              </a:rPr>
              <a:t>برای رفع این مساله می‌توان از ساختار </a:t>
            </a:r>
            <a:r>
              <a:rPr lang="en-US" sz="3200" dirty="0" smtClean="0">
                <a:latin typeface="Consolas" panose="020B0609020204030204" pitchFamily="49" charset="0"/>
                <a:cs typeface="B Yekan" panose="00000400000000000000" pitchFamily="2" charset="-78"/>
              </a:rPr>
              <a:t>queue</a:t>
            </a:r>
            <a:r>
              <a:rPr lang="fa-IR" sz="3200" dirty="0" smtClean="0">
                <a:latin typeface="Consolas" panose="020B0609020204030204" pitchFamily="49" charset="0"/>
                <a:cs typeface="B Yekan" panose="00000400000000000000" pitchFamily="2" charset="-78"/>
              </a:rPr>
              <a:t> که ترد سیف است استفاده کرد.</a:t>
            </a:r>
            <a:endParaRPr lang="en-US" sz="32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1847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60765" y="1857489"/>
            <a:ext cx="42355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3200" dirty="0" smtClean="0">
                <a:solidFill>
                  <a:srgbClr val="FF0000"/>
                </a:solidFill>
                <a:latin typeface="Consolas" panose="020B0609020204030204" pitchFamily="49" charset="0"/>
                <a:cs typeface="B Yekan" panose="00000400000000000000" pitchFamily="2" charset="-78"/>
              </a:rPr>
              <a:t>اگر </a:t>
            </a:r>
            <a:r>
              <a:rPr lang="en-US" sz="3200" dirty="0" smtClean="0">
                <a:solidFill>
                  <a:srgbClr val="FF0000"/>
                </a:solidFill>
                <a:latin typeface="Consolas" panose="020B0609020204030204" pitchFamily="49" charset="0"/>
                <a:cs typeface="B Yekan" panose="00000400000000000000" pitchFamily="2" charset="-78"/>
              </a:rPr>
              <a:t>thread safe</a:t>
            </a:r>
            <a:r>
              <a:rPr lang="fa-IR" sz="3200" dirty="0" smtClean="0">
                <a:solidFill>
                  <a:srgbClr val="FF0000"/>
                </a:solidFill>
                <a:latin typeface="Consolas" panose="020B0609020204030204" pitchFamily="49" charset="0"/>
                <a:cs typeface="B Yekan" panose="00000400000000000000" pitchFamily="2" charset="-78"/>
              </a:rPr>
              <a:t> نباشد</a:t>
            </a:r>
            <a:endParaRPr lang="en-US" sz="32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01743" y="3048000"/>
            <a:ext cx="91535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3200" dirty="0" smtClean="0">
                <a:latin typeface="Consolas" panose="020B0609020204030204" pitchFamily="49" charset="0"/>
                <a:cs typeface="B Yekan" panose="00000400000000000000" pitchFamily="2" charset="-78"/>
              </a:rPr>
              <a:t>می‌توان </a:t>
            </a:r>
            <a:r>
              <a:rPr lang="en-US" sz="3200" dirty="0" smtClean="0">
                <a:latin typeface="Consolas" panose="020B0609020204030204" pitchFamily="49" charset="0"/>
                <a:cs typeface="B Yekan" panose="00000400000000000000" pitchFamily="2" charset="-78"/>
              </a:rPr>
              <a:t>race condition</a:t>
            </a:r>
            <a:r>
              <a:rPr lang="fa-IR" sz="3200" dirty="0" smtClean="0">
                <a:latin typeface="Consolas" panose="020B0609020204030204" pitchFamily="49" charset="0"/>
                <a:cs typeface="B Yekan" panose="00000400000000000000" pitchFamily="2" charset="-78"/>
              </a:rPr>
              <a:t> داشت.</a:t>
            </a:r>
            <a:endParaRPr lang="en-US" sz="3200" dirty="0"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19308" y="4703769"/>
            <a:ext cx="91535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3200" dirty="0" smtClean="0">
                <a:latin typeface="Consolas" panose="020B0609020204030204" pitchFamily="49" charset="0"/>
                <a:cs typeface="B Yekan" panose="00000400000000000000" pitchFamily="2" charset="-78"/>
              </a:rPr>
              <a:t>مثال </a:t>
            </a:r>
            <a:r>
              <a:rPr lang="en-US" sz="3200" dirty="0" smtClean="0">
                <a:latin typeface="Consolas" panose="020B0609020204030204" pitchFamily="49" charset="0"/>
                <a:cs typeface="B Yekan" panose="00000400000000000000" pitchFamily="2" charset="-78"/>
              </a:rPr>
              <a:t>race condition</a:t>
            </a:r>
            <a:endParaRPr lang="en-US" sz="32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9751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82971" y="6079332"/>
            <a:ext cx="55546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B Yekan" panose="00000400000000000000" pitchFamily="2" charset="-78"/>
              </a:rPr>
              <a:t>show system monitor</a:t>
            </a:r>
            <a:endParaRPr lang="en-US" sz="24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469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4183" y="2682989"/>
            <a:ext cx="55546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3600" dirty="0" err="1" smtClean="0">
                <a:latin typeface="Consolas" panose="020B0609020204030204" pitchFamily="49" charset="0"/>
                <a:cs typeface="B Yekan" panose="00000400000000000000" pitchFamily="2" charset="-78"/>
              </a:rPr>
              <a:t>AsyncIO</a:t>
            </a:r>
            <a:endParaRPr lang="en-US" sz="32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8418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03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40045" y="922842"/>
            <a:ext cx="8962491" cy="52297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588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44594" y="741953"/>
            <a:ext cx="55546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3600" dirty="0" smtClean="0">
                <a:latin typeface="Consolas" panose="020B0609020204030204" pitchFamily="49" charset="0"/>
                <a:cs typeface="B Yekan" panose="00000400000000000000" pitchFamily="2" charset="-78"/>
              </a:rPr>
              <a:t>python object</a:t>
            </a:r>
            <a:endParaRPr lang="en-US" sz="3200" dirty="0"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62948" y="1668270"/>
            <a:ext cx="4049486" cy="40494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1976531"/>
            <a:ext cx="55546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2800" dirty="0" smtClean="0">
                <a:latin typeface="Consolas" panose="020B0609020204030204" pitchFamily="49" charset="0"/>
                <a:cs typeface="B Yekan" panose="00000400000000000000" pitchFamily="2" charset="-78"/>
              </a:rPr>
              <a:t>event loop</a:t>
            </a:r>
            <a:endParaRPr lang="en-US" sz="2400" dirty="0">
              <a:cs typeface="B Yekan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82830" y="2499751"/>
            <a:ext cx="2468880" cy="2503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10353" y="2745668"/>
            <a:ext cx="55546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a-IR" sz="1600" dirty="0" smtClean="0">
                <a:latin typeface="Consolas" panose="020B0609020204030204" pitchFamily="49" charset="0"/>
                <a:cs typeface="B Yekan" panose="00000400000000000000" pitchFamily="2" charset="-78"/>
              </a:rPr>
              <a:t>اجرای تسک‌ها</a:t>
            </a:r>
            <a:endParaRPr lang="en-US" sz="1400" dirty="0">
              <a:cs typeface="B Yekan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42242" y="1839879"/>
            <a:ext cx="55546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a-IR" sz="1600" dirty="0" smtClean="0">
                <a:solidFill>
                  <a:schemeClr val="accent2"/>
                </a:solidFill>
                <a:latin typeface="Consolas" panose="020B0609020204030204" pitchFamily="49" charset="0"/>
                <a:cs typeface="B Yekan" panose="00000400000000000000" pitchFamily="2" charset="-78"/>
              </a:rPr>
              <a:t>در مورد تسک‌ها می‌دونه</a:t>
            </a:r>
            <a:endParaRPr lang="en-US" sz="1400" dirty="0">
              <a:solidFill>
                <a:schemeClr val="accent2"/>
              </a:solidFill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1655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69680" y="2721896"/>
            <a:ext cx="55546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sz="2400" dirty="0" smtClean="0">
                <a:latin typeface="Consolas" panose="020B0609020204030204" pitchFamily="49" charset="0"/>
                <a:cs typeface="B Yekan" panose="00000400000000000000" pitchFamily="2" charset="-78"/>
              </a:rPr>
              <a:t>یک تسک اجرا می‌شود تا زمانی که خودش به صورت </a:t>
            </a:r>
            <a:r>
              <a:rPr lang="en-US" sz="2400" dirty="0" smtClean="0">
                <a:latin typeface="Consolas" panose="020B0609020204030204" pitchFamily="49" charset="0"/>
                <a:cs typeface="B Yekan" panose="00000400000000000000" pitchFamily="2" charset="-78"/>
              </a:rPr>
              <a:t>cooperative </a:t>
            </a:r>
            <a:r>
              <a:rPr lang="fa-IR" sz="2400" dirty="0" smtClean="0">
                <a:latin typeface="Consolas" panose="020B0609020204030204" pitchFamily="49" charset="0"/>
                <a:cs typeface="B Yekan" panose="00000400000000000000" pitchFamily="2" charset="-78"/>
              </a:rPr>
              <a:t> کنترل را پس دهد.</a:t>
            </a:r>
            <a:endParaRPr lang="en-US" sz="20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7001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69680" y="2721896"/>
            <a:ext cx="55546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 rtl="1">
              <a:buFontTx/>
              <a:buChar char="-"/>
            </a:pPr>
            <a:r>
              <a:rPr lang="fa-IR" sz="2400" dirty="0" smtClean="0">
                <a:latin typeface="Consolas" panose="020B0609020204030204" pitchFamily="49" charset="0"/>
                <a:cs typeface="B Yekan" panose="00000400000000000000" pitchFamily="2" charset="-78"/>
              </a:rPr>
              <a:t>تسک‌ها هیچوقت وسط کار قطع نمی‌شوند</a:t>
            </a:r>
          </a:p>
          <a:p>
            <a:pPr marL="342900" indent="-342900" algn="r" rtl="1">
              <a:buFontTx/>
              <a:buChar char="-"/>
            </a:pPr>
            <a:r>
              <a:rPr lang="fa-IR" sz="2400" dirty="0" smtClean="0">
                <a:latin typeface="Consolas" panose="020B0609020204030204" pitchFamily="49" charset="0"/>
                <a:cs typeface="B Yekan" panose="00000400000000000000" pitchFamily="2" charset="-78"/>
              </a:rPr>
              <a:t>برای تحویل کنترل باید کدی نوشته شود</a:t>
            </a:r>
            <a:endParaRPr lang="en-US" sz="20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7841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69680" y="2721896"/>
            <a:ext cx="55546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2400" dirty="0" err="1" smtClean="0">
                <a:latin typeface="Consolas" panose="020B0609020204030204" pitchFamily="49" charset="0"/>
                <a:cs typeface="B Yekan" panose="00000400000000000000" pitchFamily="2" charset="-78"/>
              </a:rPr>
              <a:t>async</a:t>
            </a:r>
            <a:r>
              <a:rPr lang="en-US" sz="2400" dirty="0" smtClean="0">
                <a:latin typeface="Consolas" panose="020B0609020204030204" pitchFamily="49" charset="0"/>
                <a:cs typeface="B Yekan" panose="00000400000000000000" pitchFamily="2" charset="-78"/>
              </a:rPr>
              <a:t> and await</a:t>
            </a:r>
            <a:endParaRPr lang="en-US" sz="20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9576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69680" y="2721896"/>
            <a:ext cx="55546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2400" dirty="0" smtClean="0">
                <a:latin typeface="Consolas" panose="020B0609020204030204" pitchFamily="49" charset="0"/>
                <a:cs typeface="B Yekan" panose="00000400000000000000" pitchFamily="2" charset="-78"/>
              </a:rPr>
              <a:t>await</a:t>
            </a:r>
          </a:p>
          <a:p>
            <a:pPr algn="ctr" rtl="1"/>
            <a:r>
              <a:rPr lang="fa-IR" sz="2400" dirty="0" smtClean="0">
                <a:latin typeface="Consolas" panose="020B0609020204030204" pitchFamily="49" charset="0"/>
                <a:cs typeface="B Yekan" panose="00000400000000000000" pitchFamily="2" charset="-78"/>
              </a:rPr>
              <a:t>تابع مورد نظر مقداری طول خواهد کشید و بعدش باید کنترل را پس دهد.</a:t>
            </a:r>
            <a:endParaRPr lang="en-US" sz="20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5269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823" y="2703376"/>
            <a:ext cx="10515600" cy="1325563"/>
          </a:xfrm>
        </p:spPr>
        <p:txBody>
          <a:bodyPr/>
          <a:lstStyle/>
          <a:p>
            <a:pPr algn="ctr"/>
            <a:r>
              <a:rPr lang="en-GB" dirty="0" smtClean="0">
                <a:latin typeface="Consolas" panose="020B0609020204030204" pitchFamily="49" charset="0"/>
              </a:rPr>
              <a:t>Concurrency vs. Parallelism 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24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69680" y="2721896"/>
            <a:ext cx="55546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2400" dirty="0" err="1" smtClean="0">
                <a:latin typeface="Consolas" panose="020B0609020204030204" pitchFamily="49" charset="0"/>
                <a:cs typeface="B Yekan" panose="00000400000000000000" pitchFamily="2" charset="-78"/>
              </a:rPr>
              <a:t>async</a:t>
            </a:r>
            <a:endParaRPr lang="en-US" sz="2400" dirty="0" smtClean="0">
              <a:latin typeface="Consolas" panose="020B0609020204030204" pitchFamily="49" charset="0"/>
              <a:cs typeface="B Yekan" panose="00000400000000000000" pitchFamily="2" charset="-78"/>
            </a:endParaRPr>
          </a:p>
          <a:p>
            <a:pPr algn="ctr" rtl="1"/>
            <a:r>
              <a:rPr lang="fa-IR" sz="2400" dirty="0" smtClean="0">
                <a:latin typeface="Consolas" panose="020B0609020204030204" pitchFamily="49" charset="0"/>
                <a:cs typeface="B Yekan" panose="00000400000000000000" pitchFamily="2" charset="-78"/>
              </a:rPr>
              <a:t>تقریبا میشه گفت که روشی برای گفتن به پایتون که قرار است یک تابع با </a:t>
            </a:r>
            <a:r>
              <a:rPr lang="en-US" sz="2400" dirty="0" smtClean="0">
                <a:latin typeface="Consolas" panose="020B0609020204030204" pitchFamily="49" charset="0"/>
                <a:cs typeface="B Yekan" panose="00000400000000000000" pitchFamily="2" charset="-78"/>
              </a:rPr>
              <a:t>await</a:t>
            </a:r>
            <a:r>
              <a:rPr lang="fa-IR" sz="2400" dirty="0" smtClean="0">
                <a:latin typeface="Consolas" panose="020B0609020204030204" pitchFamily="49" charset="0"/>
                <a:cs typeface="B Yekan" panose="00000400000000000000" pitchFamily="2" charset="-78"/>
              </a:rPr>
              <a:t> داشته باشیم.</a:t>
            </a:r>
            <a:endParaRPr lang="en-US" sz="20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9046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69680" y="2721896"/>
            <a:ext cx="55546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2400" dirty="0" smtClean="0">
                <a:latin typeface="Consolas" panose="020B0609020204030204" pitchFamily="49" charset="0"/>
                <a:cs typeface="B Yekan" panose="00000400000000000000" pitchFamily="2" charset="-78"/>
              </a:rPr>
              <a:t>هر تابعی که </a:t>
            </a:r>
            <a:r>
              <a:rPr lang="en-US" sz="2400" dirty="0" smtClean="0">
                <a:latin typeface="Consolas" panose="020B0609020204030204" pitchFamily="49" charset="0"/>
                <a:cs typeface="B Yekan" panose="00000400000000000000" pitchFamily="2" charset="-78"/>
              </a:rPr>
              <a:t>await</a:t>
            </a:r>
            <a:r>
              <a:rPr lang="fa-IR" sz="2400" dirty="0" smtClean="0">
                <a:latin typeface="Consolas" panose="020B0609020204030204" pitchFamily="49" charset="0"/>
                <a:cs typeface="B Yekan" panose="00000400000000000000" pitchFamily="2" charset="-78"/>
              </a:rPr>
              <a:t> داشته باشد باید با </a:t>
            </a:r>
            <a:r>
              <a:rPr lang="en-US" sz="2400" dirty="0" err="1" smtClean="0">
                <a:latin typeface="Consolas" panose="020B0609020204030204" pitchFamily="49" charset="0"/>
                <a:cs typeface="B Yekan" panose="00000400000000000000" pitchFamily="2" charset="-78"/>
              </a:rPr>
              <a:t>async</a:t>
            </a:r>
            <a:r>
              <a:rPr lang="fa-IR" sz="2400" dirty="0" smtClean="0">
                <a:latin typeface="Consolas" panose="020B0609020204030204" pitchFamily="49" charset="0"/>
                <a:cs typeface="B Yekan" panose="00000400000000000000" pitchFamily="2" charset="-78"/>
              </a:rPr>
              <a:t> تعریف شود.</a:t>
            </a:r>
            <a:endParaRPr lang="en-US" sz="20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7376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13817" y="448959"/>
            <a:ext cx="55546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2400" dirty="0" smtClean="0">
                <a:latin typeface="Consolas" panose="020B0609020204030204" pitchFamily="49" charset="0"/>
                <a:cs typeface="B Yekan" panose="00000400000000000000" pitchFamily="2" charset="-78"/>
              </a:rPr>
              <a:t>مشکلات </a:t>
            </a:r>
            <a:r>
              <a:rPr lang="en-US" sz="2400" dirty="0" err="1" smtClean="0">
                <a:latin typeface="Consolas" panose="020B0609020204030204" pitchFamily="49" charset="0"/>
                <a:cs typeface="B Yekan" panose="00000400000000000000" pitchFamily="2" charset="-78"/>
              </a:rPr>
              <a:t>AsyncIO</a:t>
            </a:r>
            <a:endParaRPr lang="en-US" sz="2000" dirty="0">
              <a:cs typeface="B Yekan" panose="000004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13817" y="1781370"/>
            <a:ext cx="55546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2400" dirty="0" smtClean="0">
                <a:latin typeface="Consolas" panose="020B0609020204030204" pitchFamily="49" charset="0"/>
                <a:cs typeface="B Yekan" panose="00000400000000000000" pitchFamily="2" charset="-78"/>
              </a:rPr>
              <a:t>همه‌ی ماژول‌ها و کتابخانه مورد استفاده باید با </a:t>
            </a:r>
            <a:r>
              <a:rPr lang="en-US" sz="2400" dirty="0" smtClean="0">
                <a:latin typeface="Consolas" panose="020B0609020204030204" pitchFamily="49" charset="0"/>
                <a:cs typeface="B Yekan" panose="00000400000000000000" pitchFamily="2" charset="-78"/>
              </a:rPr>
              <a:t>event loop</a:t>
            </a:r>
            <a:r>
              <a:rPr lang="fa-IR" sz="2400" dirty="0" smtClean="0">
                <a:latin typeface="Consolas" panose="020B0609020204030204" pitchFamily="49" charset="0"/>
                <a:cs typeface="B Yekan" panose="00000400000000000000" pitchFamily="2" charset="-78"/>
              </a:rPr>
              <a:t> کار کنند، خیلی از آن‌ها هنوز نمی‌توانند </a:t>
            </a:r>
            <a:r>
              <a:rPr lang="en-US" sz="2400" dirty="0" smtClean="0">
                <a:latin typeface="Consolas" panose="020B0609020204030204" pitchFamily="49" charset="0"/>
                <a:cs typeface="B Yekan" panose="00000400000000000000" pitchFamily="2" charset="-78"/>
              </a:rPr>
              <a:t>)</a:t>
            </a:r>
            <a:r>
              <a:rPr lang="fa-IR" sz="2400" dirty="0" smtClean="0">
                <a:latin typeface="Consolas" panose="020B0609020204030204" pitchFamily="49" charset="0"/>
                <a:cs typeface="B Yekan" panose="00000400000000000000" pitchFamily="2" charset="-78"/>
              </a:rPr>
              <a:t>البته در حال بهتر شدن است</a:t>
            </a:r>
            <a:r>
              <a:rPr lang="en-US" sz="2400" dirty="0" smtClean="0">
                <a:latin typeface="Consolas" panose="020B0609020204030204" pitchFamily="49" charset="0"/>
                <a:cs typeface="B Yekan" panose="00000400000000000000" pitchFamily="2" charset="-78"/>
              </a:rPr>
              <a:t>(</a:t>
            </a:r>
            <a:endParaRPr lang="en-US" sz="2000" dirty="0"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13817" y="3557919"/>
            <a:ext cx="55546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a-IR" sz="2400" dirty="0" smtClean="0">
                <a:latin typeface="Consolas" panose="020B0609020204030204" pitchFamily="49" charset="0"/>
                <a:cs typeface="B Yekan" panose="00000400000000000000" pitchFamily="2" charset="-78"/>
              </a:rPr>
              <a:t>همه‌ی تسک‌ها باید با هم همکاری کنند، اگر یک تسک همکاری نکند کار خراب می‌شود.</a:t>
            </a:r>
          </a:p>
          <a:p>
            <a:pPr algn="ctr"/>
            <a:r>
              <a:rPr lang="fa-IR" sz="2400" dirty="0" smtClean="0">
                <a:latin typeface="Consolas" panose="020B0609020204030204" pitchFamily="49" charset="0"/>
                <a:cs typeface="B Yekan" panose="00000400000000000000" pitchFamily="2" charset="-78"/>
              </a:rPr>
              <a:t>(بنابراین یک ایراد کوچک مشکل ساز می‌شود)</a:t>
            </a:r>
            <a:endParaRPr lang="en-US" sz="20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236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00754" y="2813337"/>
            <a:ext cx="55546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3600" dirty="0" smtClean="0">
                <a:latin typeface="Consolas" panose="020B0609020204030204" pitchFamily="49" charset="0"/>
                <a:cs typeface="B Yekan" panose="00000400000000000000" pitchFamily="2" charset="-78"/>
              </a:rPr>
              <a:t>Multiprocessing</a:t>
            </a:r>
            <a:endParaRPr lang="en-US" sz="32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7284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09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25297" y="416598"/>
            <a:ext cx="5591428" cy="6193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582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72400" y="2103120"/>
            <a:ext cx="820356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3200" dirty="0" smtClean="0">
                <a:latin typeface="Consolas" panose="020B0609020204030204" pitchFamily="49" charset="0"/>
                <a:cs typeface="B Yekan" panose="00000400000000000000" pitchFamily="2" charset="-78"/>
              </a:rPr>
              <a:t>تا الان همه چیز بر روی یک هسته بود!</a:t>
            </a:r>
          </a:p>
          <a:p>
            <a:pPr algn="ctr" rtl="1"/>
            <a:r>
              <a:rPr lang="fa-IR" sz="3200" dirty="0" smtClean="0">
                <a:latin typeface="Consolas" panose="020B0609020204030204" pitchFamily="49" charset="0"/>
                <a:cs typeface="B Yekan" panose="00000400000000000000" pitchFamily="2" charset="-78"/>
              </a:rPr>
              <a:t>به خاطر وجود</a:t>
            </a:r>
          </a:p>
          <a:p>
            <a:pPr algn="ctr" rtl="1"/>
            <a:r>
              <a:rPr lang="en-US" sz="3200" dirty="0" smtClean="0">
                <a:latin typeface="Consolas" panose="020B0609020204030204" pitchFamily="49" charset="0"/>
                <a:cs typeface="B Yekan" panose="00000400000000000000" pitchFamily="2" charset="-78"/>
              </a:rPr>
              <a:t>Global Interpreter Lock</a:t>
            </a:r>
          </a:p>
          <a:p>
            <a:pPr algn="ctr" rtl="1"/>
            <a:r>
              <a:rPr lang="en-US" sz="3200" dirty="0" smtClean="0">
                <a:latin typeface="Consolas" panose="020B0609020204030204" pitchFamily="49" charset="0"/>
                <a:cs typeface="B Yekan" panose="00000400000000000000" pitchFamily="2" charset="-78"/>
              </a:rPr>
              <a:t>GIL</a:t>
            </a:r>
          </a:p>
          <a:p>
            <a:pPr algn="ctr" rtl="1"/>
            <a:r>
              <a:rPr lang="fa-IR" sz="3200" dirty="0" smtClean="0">
                <a:latin typeface="Consolas" panose="020B0609020204030204" pitchFamily="49" charset="0"/>
                <a:cs typeface="B Yekan" panose="00000400000000000000" pitchFamily="2" charset="-78"/>
              </a:rPr>
              <a:t>در </a:t>
            </a:r>
            <a:r>
              <a:rPr lang="en-US" sz="3200" dirty="0" err="1" smtClean="0">
                <a:latin typeface="Consolas" panose="020B0609020204030204" pitchFamily="49" charset="0"/>
                <a:cs typeface="B Yekan" panose="00000400000000000000" pitchFamily="2" charset="-78"/>
              </a:rPr>
              <a:t>CPython</a:t>
            </a:r>
            <a:endParaRPr lang="en-US" sz="28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8869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70125" y="2904777"/>
            <a:ext cx="55546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2400" dirty="0" smtClean="0">
                <a:latin typeface="Consolas" panose="020B0609020204030204" pitchFamily="49" charset="0"/>
                <a:cs typeface="B Yekan" panose="00000400000000000000" pitchFamily="2" charset="-78"/>
              </a:rPr>
              <a:t>Multiprocessing</a:t>
            </a:r>
            <a:r>
              <a:rPr lang="fa-IR" sz="2400" dirty="0" smtClean="0">
                <a:latin typeface="Consolas" panose="020B0609020204030204" pitchFamily="49" charset="0"/>
                <a:cs typeface="B Yekan" panose="00000400000000000000" pitchFamily="2" charset="-78"/>
              </a:rPr>
              <a:t> این کار را با ایجاد نمونه‌هایی از مفسر پایتون انجام می‌دهد.</a:t>
            </a:r>
            <a:endParaRPr lang="en-US" sz="20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91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70125" y="2904777"/>
            <a:ext cx="55546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2400" dirty="0" smtClean="0">
                <a:latin typeface="Consolas" panose="020B0609020204030204" pitchFamily="49" charset="0"/>
                <a:cs typeface="B Yekan" panose="00000400000000000000" pitchFamily="2" charset="-78"/>
              </a:rPr>
              <a:t>در </a:t>
            </a:r>
            <a:r>
              <a:rPr lang="en-US" sz="2400" dirty="0" smtClean="0">
                <a:latin typeface="Consolas" panose="020B0609020204030204" pitchFamily="49" charset="0"/>
                <a:cs typeface="B Yekan" panose="00000400000000000000" pitchFamily="2" charset="-78"/>
              </a:rPr>
              <a:t>Multiprocessing</a:t>
            </a:r>
            <a:r>
              <a:rPr lang="fa-IR" sz="2400" dirty="0" smtClean="0">
                <a:latin typeface="Consolas" panose="020B0609020204030204" pitchFamily="49" charset="0"/>
                <a:cs typeface="B Yekan" panose="00000400000000000000" pitchFamily="2" charset="-78"/>
              </a:rPr>
              <a:t> هر یک از تسک‌ها رم و حافظه‌ی خود را دارند، نمی‌توان مثل قبل از حالت دیگر تسک‌ها خبردار شد.</a:t>
            </a:r>
            <a:endParaRPr lang="en-US" sz="20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3943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concurrency?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41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573" y="1428471"/>
            <a:ext cx="7544853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54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Concurrency is the concept of managing multiple tasks in overlapping time periods. In a concurrent system, tasks can start, run for a while, pause, and then continue, allowing the system to appear as if it's handling multiple tasks simultaneously</a:t>
            </a:r>
            <a:r>
              <a:rPr lang="en-US" dirty="0" smtClean="0">
                <a:latin typeface="Source Code Pro" panose="020B0509030403020204" pitchFamily="49" charset="0"/>
              </a:rPr>
              <a:t>.</a:t>
            </a:r>
            <a:endParaRPr lang="en-US" b="0" dirty="0" smtClean="0">
              <a:effectLst/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6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0754" y="2325188"/>
            <a:ext cx="9144000" cy="1472158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Source Code Pro" panose="020B0509030403020204" pitchFamily="49" charset="0"/>
              </a:rPr>
              <a:t>each one can be stopped at a certain point</a:t>
            </a:r>
            <a:endParaRPr lang="en-US" sz="36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2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659</Words>
  <Application>Microsoft Office PowerPoint</Application>
  <PresentationFormat>Widescreen</PresentationFormat>
  <Paragraphs>101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Arial</vt:lpstr>
      <vt:lpstr>B Yekan</vt:lpstr>
      <vt:lpstr>Calibri</vt:lpstr>
      <vt:lpstr>Calibri Light</vt:lpstr>
      <vt:lpstr>Consolas</vt:lpstr>
      <vt:lpstr>Source Code Pro</vt:lpstr>
      <vt:lpstr>Office Theme</vt:lpstr>
      <vt:lpstr>تمرین</vt:lpstr>
      <vt:lpstr>تمرین</vt:lpstr>
      <vt:lpstr>PowerPoint Presentation</vt:lpstr>
      <vt:lpstr>PowerPoint Presentation</vt:lpstr>
      <vt:lpstr>Concurrency vs. Parallelism </vt:lpstr>
      <vt:lpstr>What is concurrency?</vt:lpstr>
      <vt:lpstr>PowerPoint Presentation</vt:lpstr>
      <vt:lpstr>PowerPoint Presentation</vt:lpstr>
      <vt:lpstr>each one can be stopped at a certain point</vt:lpstr>
      <vt:lpstr> Threading . AsyncIO . Multiprocessing</vt:lpstr>
      <vt:lpstr>Thread, Task, Process</vt:lpstr>
      <vt:lpstr>PowerPoint Presentation</vt:lpstr>
      <vt:lpstr>PowerPoint Presentation</vt:lpstr>
      <vt:lpstr>only multiprocessing runs at the same time.</vt:lpstr>
      <vt:lpstr>PowerPoint Presentation</vt:lpstr>
      <vt:lpstr>Threading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 need separate session for each Thread.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concurrency?</dc:title>
  <dc:creator>PC</dc:creator>
  <cp:lastModifiedBy>PC</cp:lastModifiedBy>
  <cp:revision>145</cp:revision>
  <dcterms:created xsi:type="dcterms:W3CDTF">2023-09-20T11:41:13Z</dcterms:created>
  <dcterms:modified xsi:type="dcterms:W3CDTF">2023-09-20T19:50:47Z</dcterms:modified>
</cp:coreProperties>
</file>