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337" r:id="rId4"/>
    <p:sldId id="336" r:id="rId5"/>
    <p:sldId id="338" r:id="rId6"/>
    <p:sldId id="339" r:id="rId7"/>
    <p:sldId id="340" r:id="rId8"/>
    <p:sldId id="397" r:id="rId9"/>
    <p:sldId id="383" r:id="rId10"/>
    <p:sldId id="398" r:id="rId11"/>
    <p:sldId id="399" r:id="rId12"/>
    <p:sldId id="400" r:id="rId13"/>
    <p:sldId id="401" r:id="rId14"/>
    <p:sldId id="382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407" r:id="rId23"/>
    <p:sldId id="349" r:id="rId24"/>
    <p:sldId id="358" r:id="rId25"/>
    <p:sldId id="381" r:id="rId26"/>
    <p:sldId id="364" r:id="rId27"/>
    <p:sldId id="365" r:id="rId28"/>
    <p:sldId id="367" r:id="rId29"/>
    <p:sldId id="368" r:id="rId30"/>
    <p:sldId id="369" r:id="rId31"/>
    <p:sldId id="370" r:id="rId32"/>
    <p:sldId id="374" r:id="rId33"/>
    <p:sldId id="375" r:id="rId34"/>
    <p:sldId id="376" r:id="rId35"/>
    <p:sldId id="402" r:id="rId36"/>
    <p:sldId id="403" r:id="rId37"/>
    <p:sldId id="404" r:id="rId38"/>
    <p:sldId id="405" r:id="rId39"/>
    <p:sldId id="406" r:id="rId40"/>
    <p:sldId id="411" r:id="rId41"/>
    <p:sldId id="408" r:id="rId42"/>
    <p:sldId id="409" r:id="rId43"/>
    <p:sldId id="41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c808534e883375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468334"/>
            <a:ext cx="9144000" cy="134152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کارگاه پایتون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890" y="5747657"/>
            <a:ext cx="9144000" cy="385354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>
                <a:cs typeface="B Yekan" panose="00000400000000000000" pitchFamily="2" charset="-78"/>
              </a:rPr>
              <a:t>زمستان 1401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5833" y="4794070"/>
            <a:ext cx="3688081" cy="727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cs typeface="B Yekan" panose="00000400000000000000" pitchFamily="2" charset="-78"/>
              </a:rPr>
              <a:t>دانشگاه تربیت مدرس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 در مقابل رشته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65509" y="262346"/>
            <a:ext cx="9144000" cy="1885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تشابهی وجود دارد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10392" y="14561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تفاوت اصلی:</a:t>
            </a:r>
            <a:endParaRPr lang="en-US" sz="4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0" y="3398265"/>
            <a:ext cx="9144000" cy="1639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رشته‌ها تغییر ناپذیرند</a:t>
            </a:r>
          </a:p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لیست‌ها تغییرپذیرند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35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رشته‌ها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551" y="1550512"/>
            <a:ext cx="5562796" cy="1524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518"/>
            <a:ext cx="4022044" cy="1561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461" y="4876430"/>
            <a:ext cx="6798976" cy="17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761" y="-1166616"/>
            <a:ext cx="9144000" cy="2387600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لیست‌ها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46" y="1548475"/>
            <a:ext cx="4918165" cy="1384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95" y="3260865"/>
            <a:ext cx="3322106" cy="996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862" y="4257497"/>
            <a:ext cx="4885749" cy="13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2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8557" y="-1193800"/>
            <a:ext cx="9144000" cy="2387600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لیست‌ها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78" y="1864434"/>
            <a:ext cx="4251959" cy="1197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91" y="3227708"/>
            <a:ext cx="4067671" cy="912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18" y="4306504"/>
            <a:ext cx="4530419" cy="13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73729" y="5367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لیست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1273" y="1947671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simple_list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= [1,2,3,4,5,6,7,8,9,10]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1273" y="3343437"/>
            <a:ext cx="9965872" cy="691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simple_list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[0:10]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31273" y="3870667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simple_list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[:5]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1273" y="4758940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simple_list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[:]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30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986" y="-979654"/>
            <a:ext cx="9144000" cy="2387600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لیست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75" y="3437386"/>
            <a:ext cx="3148945" cy="2920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7249" y="1283634"/>
            <a:ext cx="9144000" cy="1139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متدها مستقیما خود لیست را تغییر می‌دهند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33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18288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append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12" y="1550512"/>
            <a:ext cx="8478591" cy="44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extend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80" y="1733392"/>
            <a:ext cx="8305055" cy="48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insert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61" y="1940073"/>
            <a:ext cx="8452547" cy="45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pop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40" y="2007566"/>
            <a:ext cx="7264135" cy="46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17" y="272238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51017" y="3788229"/>
            <a:ext cx="7680960" cy="191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تاپل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مجموعه</a:t>
            </a:r>
          </a:p>
        </p:txBody>
      </p:sp>
    </p:spTree>
    <p:extLst>
      <p:ext uri="{BB962C8B-B14F-4D97-AF65-F5344CB8AC3E}">
        <p14:creationId xmlns:p14="http://schemas.microsoft.com/office/powerpoint/2010/main" val="37247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count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51" y="2092934"/>
            <a:ext cx="7347114" cy="44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4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6928" y="2547257"/>
            <a:ext cx="9144000" cy="306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</a:p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sum()</a:t>
            </a:r>
          </a:p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max()</a:t>
            </a:r>
          </a:p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min()</a:t>
            </a:r>
          </a:p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</a:p>
          <a:p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id()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9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991" y="2717074"/>
            <a:ext cx="9144000" cy="1367632"/>
          </a:xfrm>
        </p:spPr>
        <p:txBody>
          <a:bodyPr>
            <a:normAutofit fontScale="90000"/>
          </a:bodyPr>
          <a:lstStyle/>
          <a:p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توابع از پیش تعریف شده</a:t>
            </a:r>
            <a:b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</a:t>
            </a:r>
            <a:b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</a:t>
            </a:r>
            <a:endParaRPr lang="en-US" sz="4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88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r>
              <a:rPr lang="en-US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, sum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40" y="1870884"/>
            <a:ext cx="6623335" cy="46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304" y="1881051"/>
            <a:ext cx="9144000" cy="1367632"/>
          </a:xfrm>
        </p:spPr>
        <p:txBody>
          <a:bodyPr>
            <a:normAutofit fontScale="90000"/>
          </a:bodyPr>
          <a:lstStyle/>
          <a:p>
            <a:r>
              <a:rPr lang="fa-IR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تاپل</a:t>
            </a:r>
            <a:r>
              <a:rPr lang="en-US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tuple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68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366" y="2155371"/>
            <a:ext cx="9144000" cy="13676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 = (1,2,3,4,5)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1148488"/>
            <a:ext cx="9144000" cy="2387600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دیکشنری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Dictionary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54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اولین مثال</a:t>
            </a:r>
            <a:endParaRPr lang="en-US" sz="44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75" y="1857339"/>
            <a:ext cx="8024949" cy="16603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81800" y="3546750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این دیکشنری 5 آیتم دارد: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3517674"/>
            <a:ext cx="2289089" cy="2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40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کلید و مقدار</a:t>
            </a:r>
            <a:endParaRPr lang="en-US" sz="40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81" y="2015223"/>
            <a:ext cx="6785338" cy="14038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81800" y="3546750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هر آیتم یک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کلید</a:t>
            </a:r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 و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</a:t>
            </a:r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 دارد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1800" y="4366189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برای هر آیتم </a:t>
            </a:r>
            <a:r>
              <a:rPr lang="en-US" sz="2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‘v’:5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181" y="5093980"/>
            <a:ext cx="2973704" cy="10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شروع کار</a:t>
            </a:r>
            <a:endParaRPr lang="en-US" sz="44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42" y="1807607"/>
            <a:ext cx="6477273" cy="134012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742487" y="3486150"/>
            <a:ext cx="4648200" cy="723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برای ایجاد یک دیکشنری ساده: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38700" y="4229104"/>
            <a:ext cx="5772150" cy="4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: را برای جدا کردن کلید از مقدار استفاده می کنیم</a:t>
            </a:r>
            <a:endParaRPr lang="en-US" sz="24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8537" y="4782087"/>
            <a:ext cx="5772150" cy="4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آیتم‌ها را با کاما جدا می‌کنیم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18537" y="5301202"/>
            <a:ext cx="5772150" cy="4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کل عبارات را با</a:t>
            </a:r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{}</a:t>
            </a:r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می بندیم.</a:t>
            </a:r>
          </a:p>
        </p:txBody>
      </p:sp>
    </p:spTree>
    <p:extLst>
      <p:ext uri="{BB962C8B-B14F-4D97-AF65-F5344CB8AC3E}">
        <p14:creationId xmlns:p14="http://schemas.microsoft.com/office/powerpoint/2010/main" val="38605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y 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84" y="1521291"/>
            <a:ext cx="3397521" cy="36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67" y="1795905"/>
            <a:ext cx="3979908" cy="33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474" y="-91441"/>
            <a:ext cx="7851715" cy="1490663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key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value</a:t>
            </a:r>
            <a:endParaRPr lang="en-US" sz="3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26" y="1799804"/>
            <a:ext cx="7355663" cy="4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490" y="418011"/>
            <a:ext cx="7851715" cy="1490663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حذف یک آیتم از دیکشنری</a:t>
            </a:r>
            <a:endParaRPr lang="en-US" sz="3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62" y="2468224"/>
            <a:ext cx="8494169" cy="28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200" y="994464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استخراج مقادیر</a:t>
            </a:r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91" y="2202565"/>
            <a:ext cx="7828864" cy="288847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49142" y="5091036"/>
            <a:ext cx="8179762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از </a:t>
            </a:r>
            <a:r>
              <a:rPr lang="en-US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برای استخراج مقادیر استفاده می‌کنیم</a:t>
            </a:r>
            <a:endParaRPr lang="en-US" sz="2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49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675" y="1080097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 آیتم به دیکشنری</a:t>
            </a:r>
            <a:endParaRPr lang="en-US" sz="28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47" y="2650880"/>
            <a:ext cx="8282103" cy="20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312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تغییر مقدار یک آیتم</a:t>
            </a:r>
            <a:endParaRPr lang="en-US" sz="3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13" y="1461167"/>
            <a:ext cx="9716550" cy="2429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14" y="3890305"/>
            <a:ext cx="3068222" cy="8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13" y="5331293"/>
            <a:ext cx="7364802" cy="9881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91433" y="5182740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نادرست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13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695" y="2810201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مجموعه</a:t>
            </a:r>
            <a:br>
              <a:rPr lang="fa-IR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set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80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066" y="1712922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en-US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 = {3,1,5,6,8}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6066" y="3032270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اندیس ندارد</a:t>
            </a:r>
          </a:p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ترتیب ندارد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68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560" y="559225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en-US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 = {3,1,0,9,8}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1560" y="1548443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 = {7,2,5,9,8}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79446" y="3017629"/>
            <a:ext cx="3330806" cy="33308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60942" y="2919547"/>
            <a:ext cx="3526971" cy="3526971"/>
          </a:xfrm>
          <a:prstGeom prst="ellipse">
            <a:avLst/>
          </a:prstGeom>
          <a:solidFill>
            <a:srgbClr val="000000">
              <a:alpha val="5882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4427" y="4328551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7,2,5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0855" y="4159812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3,1,0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3708" y="4452199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9,8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560" y="2126767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.intersection()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1557" y="2804257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.union()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75250" y="3664628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.add()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31558" y="771787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متدهای مجموعه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03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557" y="2479464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پایه‌ای دارد</a:t>
            </a:r>
            <a:b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float string complex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1557" y="3743003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گاهی اوقات به ترکیبی از انواع بالا نیاز پیدا می‌شود، 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list tuple dictionary set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31558" y="771787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31557" y="4970820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چندتایی عموما متد دارند که می‌توان از آن‌ها استفاده کرد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append() sort()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94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y 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84" y="1521291"/>
            <a:ext cx="3397521" cy="36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67" y="1795905"/>
            <a:ext cx="3979908" cy="33613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68582" y="52782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کار درستی است؟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0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0" y="2408872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b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3100" dirty="0">
                <a:latin typeface="Source Code Pro" panose="020B0509030403020204" pitchFamily="49" charset="0"/>
                <a:cs typeface="B Yekan" panose="00000400000000000000" pitchFamily="2" charset="-78"/>
              </a:rPr>
              <a:t>id()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77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y 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40" y="4107047"/>
            <a:ext cx="2104299" cy="225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86" y="1468619"/>
            <a:ext cx="2465008" cy="20818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959429" y="40930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7701" y="237614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positions = [2.5, 3.5,5.6, 14.8,…]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00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73729" y="108240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31273" y="2501900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list_name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= 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val_1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val_2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val_3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val_4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6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73729" y="108240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1273" y="2253706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empty_list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= 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1273" y="3282234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empty_list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= </a:t>
            </a:r>
            <a:r>
              <a:rPr lang="en-US" sz="32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list</a:t>
            </a:r>
            <a:r>
              <a:rPr lang="en-US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3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نمایش لیست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63" y="2327752"/>
            <a:ext cx="6505657" cy="20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73729" y="65284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اندیس لیست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5401" y="2116091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[1, 2, 3, 4, 5, 6, 7, 8]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3729" y="114530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اندیس منفی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61556" y="2924774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0  1  2  3  4  5  6  7 </a:t>
            </a:r>
            <a:endParaRPr lang="en-US" sz="3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284844" y="3733456"/>
            <a:ext cx="9965872" cy="1075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-8 -7 -6 -5 -4 -3 -2 -1</a:t>
            </a:r>
            <a:endParaRPr lang="en-US" sz="3200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0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343</Words>
  <Application>Microsoft Office PowerPoint</Application>
  <PresentationFormat>Widescreen</PresentationFormat>
  <Paragraphs>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 Yekan</vt:lpstr>
      <vt:lpstr>Calibri</vt:lpstr>
      <vt:lpstr>Calibri Light</vt:lpstr>
      <vt:lpstr>Source Code Pro</vt:lpstr>
      <vt:lpstr>Office Theme</vt:lpstr>
      <vt:lpstr>کارگاه پایتون</vt:lpstr>
      <vt:lpstr>ساختار داده</vt:lpstr>
      <vt:lpstr>PowerPoint Presentation</vt:lpstr>
      <vt:lpstr>کار درستی است؟</vt:lpstr>
      <vt:lpstr>لیست</vt:lpstr>
      <vt:lpstr>لیست</vt:lpstr>
      <vt:lpstr>لیست</vt:lpstr>
      <vt:lpstr>نمایش لیست</vt:lpstr>
      <vt:lpstr>اندیس لیست</vt:lpstr>
      <vt:lpstr>لیست در مقابل رشته</vt:lpstr>
      <vt:lpstr>برای رشته‌ها</vt:lpstr>
      <vt:lpstr>برای لیست‌ها</vt:lpstr>
      <vt:lpstr>برای لیست‌ها</vt:lpstr>
      <vt:lpstr>برش لیست</vt:lpstr>
      <vt:lpstr>متدهای لیست</vt:lpstr>
      <vt:lpstr>append</vt:lpstr>
      <vt:lpstr>extend</vt:lpstr>
      <vt:lpstr>insert</vt:lpstr>
      <vt:lpstr>pop</vt:lpstr>
      <vt:lpstr>count</vt:lpstr>
      <vt:lpstr>توابع از پیش تعریف شده</vt:lpstr>
      <vt:lpstr>تفاوت توابع از پیش تعریف شده و متدها</vt:lpstr>
      <vt:lpstr>len , sum</vt:lpstr>
      <vt:lpstr>تاپل tuple</vt:lpstr>
      <vt:lpstr>a = (1,2,3,4,5)</vt:lpstr>
      <vt:lpstr>دیکشنری Dictionary</vt:lpstr>
      <vt:lpstr>اولین مثال</vt:lpstr>
      <vt:lpstr>کلید و مقدار</vt:lpstr>
      <vt:lpstr>شروع کار</vt:lpstr>
      <vt:lpstr>متدهای key  و value</vt:lpstr>
      <vt:lpstr>حذف یک آیتم از دیکشنری</vt:lpstr>
      <vt:lpstr>استخراج مقادیر</vt:lpstr>
      <vt:lpstr>افزودن آیتم به دیکشنری</vt:lpstr>
      <vt:lpstr>تغییر مقدار یک آیتم</vt:lpstr>
      <vt:lpstr>مجموعه set</vt:lpstr>
      <vt:lpstr>a = {3,1,5,6,8}</vt:lpstr>
      <vt:lpstr>a = {3,1,0,9,8}</vt:lpstr>
      <vt:lpstr>.intersection()</vt:lpstr>
      <vt:lpstr>پایتون انواع پایه‌ای دارد int float string complex</vt:lpstr>
      <vt:lpstr>ارجاع به اشیا id() </vt:lpstr>
      <vt:lpstr>ارجاع به اشیا</vt:lpstr>
      <vt:lpstr>ارجاع به اشیا</vt:lpstr>
      <vt:lpstr>ارجاع به اشیا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کارگاه پایتون</dc:title>
  <dc:creator>PC</dc:creator>
  <cp:lastModifiedBy>PC</cp:lastModifiedBy>
  <cp:revision>264</cp:revision>
  <dcterms:created xsi:type="dcterms:W3CDTF">2023-02-19T08:54:37Z</dcterms:created>
  <dcterms:modified xsi:type="dcterms:W3CDTF">2023-02-20T11:33:39Z</dcterms:modified>
</cp:coreProperties>
</file>