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4" r:id="rId3"/>
    <p:sldId id="258" r:id="rId4"/>
    <p:sldId id="260" r:id="rId5"/>
    <p:sldId id="261" r:id="rId6"/>
    <p:sldId id="266" r:id="rId7"/>
    <p:sldId id="267" r:id="rId8"/>
    <p:sldId id="268" r:id="rId9"/>
    <p:sldId id="269" r:id="rId10"/>
    <p:sldId id="391" r:id="rId11"/>
    <p:sldId id="262" r:id="rId12"/>
    <p:sldId id="263" r:id="rId13"/>
    <p:sldId id="265" r:id="rId14"/>
    <p:sldId id="281" r:id="rId15"/>
    <p:sldId id="270" r:id="rId16"/>
    <p:sldId id="279" r:id="rId17"/>
    <p:sldId id="282" r:id="rId18"/>
    <p:sldId id="285" r:id="rId19"/>
    <p:sldId id="287" r:id="rId20"/>
    <p:sldId id="288" r:id="rId21"/>
    <p:sldId id="306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8" r:id="rId39"/>
    <p:sldId id="314" r:id="rId40"/>
    <p:sldId id="310" r:id="rId41"/>
    <p:sldId id="311" r:id="rId42"/>
    <p:sldId id="312" r:id="rId43"/>
    <p:sldId id="353" r:id="rId44"/>
    <p:sldId id="313" r:id="rId45"/>
    <p:sldId id="315" r:id="rId46"/>
    <p:sldId id="316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403" r:id="rId57"/>
    <p:sldId id="328" r:id="rId58"/>
    <p:sldId id="329" r:id="rId59"/>
    <p:sldId id="379" r:id="rId60"/>
    <p:sldId id="380" r:id="rId61"/>
    <p:sldId id="397" r:id="rId62"/>
    <p:sldId id="398" r:id="rId63"/>
    <p:sldId id="330" r:id="rId64"/>
    <p:sldId id="331" r:id="rId65"/>
    <p:sldId id="332" r:id="rId66"/>
    <p:sldId id="399" r:id="rId67"/>
    <p:sldId id="400" r:id="rId68"/>
    <p:sldId id="402" r:id="rId69"/>
    <p:sldId id="401" r:id="rId70"/>
    <p:sldId id="410" r:id="rId71"/>
    <p:sldId id="411" r:id="rId72"/>
    <p:sldId id="409" r:id="rId73"/>
    <p:sldId id="412" r:id="rId74"/>
    <p:sldId id="413" r:id="rId75"/>
    <p:sldId id="40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c808534e883375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0T09:13:40.421" idx="1">
    <p:pos x="10" y="10"/>
    <p:text>explain</p:text>
    <p:extLst>
      <p:ext uri="{C676402C-5697-4E1C-873F-D02D1690AC5C}">
        <p15:threadingInfo xmlns:p15="http://schemas.microsoft.com/office/powerpoint/2012/main" timeZoneBias="-21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0T09:13:48.335" idx="2">
    <p:pos x="10" y="10"/>
    <p:text>explain</p:text>
    <p:extLst>
      <p:ext uri="{C676402C-5697-4E1C-873F-D02D1690AC5C}">
        <p15:threadingInfo xmlns:p15="http://schemas.microsoft.com/office/powerpoint/2012/main" timeZoneBias="-21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2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B7EB-DBBB-41EB-B36F-7552C4C5320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5C26-734E-4BD8-A610-B9B94846A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90" y="2371592"/>
            <a:ext cx="9144000" cy="1341529"/>
          </a:xfrm>
        </p:spPr>
        <p:txBody>
          <a:bodyPr/>
          <a:lstStyle/>
          <a:p>
            <a:r>
              <a:rPr lang="fa-IR" dirty="0" smtClean="0">
                <a:cs typeface="B Yekan" panose="00000400000000000000" pitchFamily="2" charset="-78"/>
              </a:rPr>
              <a:t>کارگاه پایتون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890" y="6203502"/>
            <a:ext cx="9144000" cy="385354"/>
          </a:xfrm>
        </p:spPr>
        <p:txBody>
          <a:bodyPr>
            <a:normAutofit fontScale="92500" lnSpcReduction="10000"/>
          </a:bodyPr>
          <a:lstStyle/>
          <a:p>
            <a:r>
              <a:rPr lang="fa-IR" dirty="0" smtClean="0">
                <a:cs typeface="B Yekan" panose="00000400000000000000" pitchFamily="2" charset="-78"/>
              </a:rPr>
              <a:t>زمستان 1401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25831" y="5058592"/>
            <a:ext cx="3688081" cy="7275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cs typeface="B Yekan" panose="00000400000000000000" pitchFamily="2" charset="-78"/>
              </a:rPr>
              <a:t>دانشگاه تربیت مدرس</a:t>
            </a:r>
            <a:endParaRPr lang="en-US" sz="2400" dirty="0"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40" y="337546"/>
            <a:ext cx="1940900" cy="19047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97872" y="4065138"/>
            <a:ext cx="9144000" cy="792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مرتضی مالکی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948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1515266" y="2837544"/>
            <a:ext cx="9144000" cy="662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latin typeface="Source Code Pro" panose="020B0509030403020204" pitchFamily="49" charset="0"/>
                <a:cs typeface="Sakkal Majalla" panose="02000000000000000000" pitchFamily="2" charset="-78"/>
              </a:rPr>
              <a:t>Python IDLE</a:t>
            </a:r>
            <a:endParaRPr lang="en-US" sz="4000" b="1" dirty="0">
              <a:latin typeface="Source Code Pro" panose="020B0509030403020204" pitchFamily="49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2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806" y="180267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مفسر تعاملی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2" y="323632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874" y="2481945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اسکریپت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98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36" y="2574020"/>
            <a:ext cx="2850538" cy="581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35" y="3117874"/>
            <a:ext cx="2850538" cy="581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35" y="3668250"/>
            <a:ext cx="2850538" cy="581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35" y="4212104"/>
            <a:ext cx="2850538" cy="5819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45623" y="2556596"/>
            <a:ext cx="2769324" cy="2220047"/>
          </a:xfrm>
          <a:prstGeom prst="rect">
            <a:avLst/>
          </a:prstGeom>
          <a:solidFill>
            <a:srgbClr val="BFBFB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-1741715" y="12801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اسکریپت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665804" y="1280161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smtClean="0">
                <a:solidFill>
                  <a:srgbClr val="FF0000"/>
                </a:solidFill>
                <a:cs typeface="B Yekan" panose="00000400000000000000" pitchFamily="2" charset="-78"/>
              </a:rPr>
              <a:t>مفسر تعاملی</a:t>
            </a:r>
            <a:endParaRPr lang="en-US" sz="2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65804" y="3668249"/>
            <a:ext cx="2635623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1519073" y="2206005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اجرا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-1895887" y="2836062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4400" b="1" dirty="0" err="1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py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98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695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شِل</a:t>
            </a:r>
            <a:r>
              <a:rPr lang="fa-IR" sz="54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تعاملی پایتون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2455817"/>
            <a:ext cx="9575074" cy="22729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38646" y="2854234"/>
            <a:ext cx="9144000" cy="187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cs typeface="B Yekan" panose="00000400000000000000" pitchFamily="2" charset="-78"/>
              </a:rPr>
              <a:t>پایتون را می توان به عنوان ماشین حسابی قدرتمند در نظر گرفت.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کافیه در شل سیستم خودتون </a:t>
            </a:r>
            <a:r>
              <a:rPr lang="en-US" b="1" dirty="0" smtClean="0">
                <a:cs typeface="B Yekan" panose="00000400000000000000" pitchFamily="2" charset="-78"/>
              </a:rPr>
              <a:t>python</a:t>
            </a:r>
            <a:r>
              <a:rPr lang="fa-IR" dirty="0" smtClean="0">
                <a:cs typeface="B Yekan" panose="00000400000000000000" pitchFamily="2" charset="-78"/>
              </a:rPr>
              <a:t> را تایپ کنید.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اگر پایتون نصب باشد با </a:t>
            </a:r>
            <a:r>
              <a:rPr lang="en-US" b="1" dirty="0" smtClean="0">
                <a:cs typeface="B Yekan" panose="00000400000000000000" pitchFamily="2" charset="-78"/>
              </a:rPr>
              <a:t>prompt</a:t>
            </a:r>
            <a:r>
              <a:rPr lang="fa-IR" dirty="0" smtClean="0">
                <a:cs typeface="B Yekan" panose="00000400000000000000" pitchFamily="2" charset="-78"/>
              </a:rPr>
              <a:t> به شکل زیر مواجه خواهید شد:</a:t>
            </a:r>
            <a:endParaRPr lang="fa-IR" dirty="0">
              <a:cs typeface="B Yeka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488224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486" y="812800"/>
            <a:ext cx="9144000" cy="1145586"/>
          </a:xfrm>
        </p:spPr>
        <p:txBody>
          <a:bodyPr>
            <a:normAutofit fontScale="90000"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مقدمات پایتون </a:t>
            </a:r>
            <a:b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4800" b="1" dirty="0" smtClean="0">
                <a:cs typeface="B Yekan" panose="00000400000000000000" pitchFamily="2" charset="-78"/>
              </a:rPr>
              <a:t>(انواع داده + ساختار داده)</a:t>
            </a:r>
            <a:endParaRPr lang="en-US" sz="4800" b="1" dirty="0"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6446" y="2677365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عناوین: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متغیرها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عبارت‌ها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جایگذاری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رشته، اعداد صحیح و اعشاری، اعداد مختلط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لیست، تاپل، </a:t>
            </a:r>
            <a:r>
              <a:rPr lang="fa-IR" dirty="0" smtClean="0">
                <a:cs typeface="B Yekan" panose="00000400000000000000" pitchFamily="2" charset="-78"/>
              </a:rPr>
              <a:t>دیکشنری، مجموعه</a:t>
            </a:r>
            <a:endParaRPr lang="fa-IR" dirty="0" smtClean="0">
              <a:cs typeface="B Yekan" panose="00000400000000000000" pitchFamily="2" charset="-78"/>
            </a:endParaRPr>
          </a:p>
          <a:p>
            <a:pPr algn="r" rtl="1"/>
            <a:endParaRPr lang="fa-IR" dirty="0" smtClean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01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640" y="2364377"/>
            <a:ext cx="3374571" cy="1563599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متغیر</a:t>
            </a:r>
            <a:br>
              <a:rPr lang="fa-IR" sz="4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variable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035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بیایید مساحت دایره را حساب کنیم: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6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توان را به صورت </a:t>
            </a:r>
            <a:r>
              <a:rPr lang="fa-IR" sz="4000" dirty="0" smtClean="0">
                <a:cs typeface="B Yekan" panose="00000400000000000000" pitchFamily="2" charset="-78"/>
              </a:rPr>
              <a:t>**</a:t>
            </a:r>
            <a:r>
              <a:rPr lang="fa-IR" dirty="0" smtClean="0">
                <a:cs typeface="B Yekan" panose="00000400000000000000" pitchFamily="2" charset="-78"/>
              </a:rPr>
              <a:t> می نویسیم.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31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994" y="4841148"/>
            <a:ext cx="8038011" cy="15035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یک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</a:t>
            </a:r>
            <a:r>
              <a:rPr lang="fa-IR" dirty="0" smtClean="0">
                <a:cs typeface="B Yekan" panose="00000400000000000000" pitchFamily="2" charset="-78"/>
              </a:rPr>
              <a:t> نام یک مکان در حافظه</a:t>
            </a:r>
            <a:r>
              <a:rPr lang="en-US" dirty="0" smtClean="0">
                <a:cs typeface="B Yekan" panose="00000400000000000000" pitchFamily="2" charset="-78"/>
              </a:rPr>
              <a:t>RAM </a:t>
            </a:r>
            <a:r>
              <a:rPr lang="fa-IR" dirty="0" smtClean="0">
                <a:cs typeface="B Yekan" panose="00000400000000000000" pitchFamily="2" charset="-78"/>
              </a:rPr>
              <a:t> می باشد، متغیر را مانند یک جعبه در نظر بگیرید.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مقداری</a:t>
            </a:r>
            <a:r>
              <a:rPr lang="fa-IR" dirty="0" smtClean="0">
                <a:cs typeface="B Yekan" panose="00000400000000000000" pitchFamily="2" charset="-78"/>
              </a:rPr>
              <a:t> را در خود جای می دهد، مقدار را مانند محتویات جعبه در نظر بگیرید.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5520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1954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672838" y="6451826"/>
            <a:ext cx="4846321" cy="32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fa-IR" sz="1600" dirty="0" smtClean="0">
                <a:cs typeface="B Yekan" panose="00000400000000000000" pitchFamily="2" charset="-78"/>
              </a:rPr>
              <a:t>در این مثال مقدار </a:t>
            </a:r>
            <a:r>
              <a:rPr lang="en-US" sz="1600" dirty="0" smtClean="0">
                <a:cs typeface="B Yekan" panose="00000400000000000000" pitchFamily="2" charset="-78"/>
              </a:rPr>
              <a:t>r</a:t>
            </a:r>
            <a:r>
              <a:rPr lang="fa-IR" sz="1600" dirty="0" smtClean="0">
                <a:cs typeface="B Yekan" panose="00000400000000000000" pitchFamily="2" charset="-78"/>
              </a:rPr>
              <a:t>، 10 می باشد و مقدار </a:t>
            </a:r>
            <a:r>
              <a:rPr lang="en-US" sz="1600" dirty="0" smtClean="0">
                <a:cs typeface="B Yekan" panose="00000400000000000000" pitchFamily="2" charset="-78"/>
              </a:rPr>
              <a:t>A </a:t>
            </a:r>
            <a:r>
              <a:rPr lang="fa-IR" sz="1600" dirty="0" smtClean="0">
                <a:cs typeface="B Yekan" panose="00000400000000000000" pitchFamily="2" charset="-78"/>
              </a:rPr>
              <a:t> 314.0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24586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932" y="1679194"/>
            <a:ext cx="5488143" cy="2747486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دوره فشرده است!</a:t>
            </a:r>
            <a:br>
              <a:rPr lang="fa-IR" sz="2400" dirty="0" smtClean="0">
                <a:cs typeface="B Yekan" panose="00000400000000000000" pitchFamily="2" charset="-78"/>
              </a:rPr>
            </a:br>
            <a:r>
              <a:rPr lang="fa-IR" sz="2400" dirty="0" smtClean="0">
                <a:cs typeface="B Yekan" panose="00000400000000000000" pitchFamily="2" charset="-78"/>
              </a:rPr>
              <a:t>تمرین‌ها حتما حل شوند!</a:t>
            </a:r>
            <a:r>
              <a:rPr lang="en-US" sz="2400" dirty="0" smtClean="0">
                <a:cs typeface="B Yekan" panose="00000400000000000000" pitchFamily="2" charset="-78"/>
              </a:rPr>
              <a:t/>
            </a:r>
            <a:br>
              <a:rPr lang="en-US" sz="2400" dirty="0" smtClean="0">
                <a:cs typeface="B Yekan" panose="00000400000000000000" pitchFamily="2" charset="-78"/>
              </a:rPr>
            </a:br>
            <a:r>
              <a:rPr lang="fa-IR" sz="2400" dirty="0" smtClean="0">
                <a:cs typeface="B Yekan" panose="00000400000000000000" pitchFamily="2" charset="-78"/>
              </a:rPr>
              <a:t>کارگاه حالت بوتکمپ دارد</a:t>
            </a:r>
            <a:r>
              <a:rPr lang="en-US" sz="2400" dirty="0" smtClean="0">
                <a:cs typeface="B Yekan" panose="00000400000000000000" pitchFamily="2" charset="-78"/>
              </a:rPr>
              <a:t/>
            </a:r>
            <a:br>
              <a:rPr lang="en-US" sz="2400" dirty="0" smtClean="0">
                <a:cs typeface="B Yekan" panose="00000400000000000000" pitchFamily="2" charset="-78"/>
              </a:rPr>
            </a:br>
            <a:r>
              <a:rPr lang="fa-IR" sz="2400" dirty="0" smtClean="0">
                <a:cs typeface="B Yekan" panose="00000400000000000000" pitchFamily="2" charset="-78"/>
              </a:rPr>
              <a:t/>
            </a:r>
            <a:br>
              <a:rPr lang="fa-IR" sz="2400" dirty="0" smtClean="0">
                <a:cs typeface="B Yekan" panose="00000400000000000000" pitchFamily="2" charset="-78"/>
              </a:rPr>
            </a:br>
            <a:r>
              <a:rPr lang="fa-IR" sz="2400" dirty="0" smtClean="0">
                <a:cs typeface="B Yekan" panose="00000400000000000000" pitchFamily="2" charset="-78"/>
              </a:rPr>
              <a:t>در کانال</a:t>
            </a:r>
            <a:r>
              <a:rPr lang="en-US" sz="2400" dirty="0" smtClean="0">
                <a:cs typeface="B Yekan" panose="00000400000000000000" pitchFamily="2" charset="-78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slack</a:t>
            </a:r>
            <a:r>
              <a:rPr lang="en-US" sz="2400" dirty="0" smtClean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با هم در ارتباط هستیم </a:t>
            </a:r>
            <a:br>
              <a:rPr lang="fa-IR" sz="2400" dirty="0" smtClean="0">
                <a:cs typeface="B Yekan" panose="00000400000000000000" pitchFamily="2" charset="-78"/>
              </a:rPr>
            </a:br>
            <a:endParaRPr lang="en-US" sz="2400" dirty="0"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3" y="627017"/>
            <a:ext cx="6066614" cy="547246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346806" y="-623918"/>
            <a:ext cx="5488143" cy="2090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تکنولوژی خیلی سریع پیش می‌رود.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46807" y="215202"/>
            <a:ext cx="5488143" cy="2090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solidFill>
                  <a:schemeClr val="accent6"/>
                </a:solidFill>
                <a:cs typeface="B Yekan" panose="00000400000000000000" pitchFamily="2" charset="-78"/>
              </a:rPr>
              <a:t>برای همین:</a:t>
            </a:r>
            <a:endParaRPr lang="en-US" sz="2400" dirty="0">
              <a:solidFill>
                <a:schemeClr val="accent6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21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435" y="26517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</a:t>
            </a:r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assignment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5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475387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علامت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نشان دهنده ی جایگذاری است؛ در عبارت </a:t>
            </a:r>
            <a:r>
              <a:rPr lang="en-US" dirty="0" smtClean="0">
                <a:cs typeface="B Yekan" panose="00000400000000000000" pitchFamily="2" charset="-78"/>
              </a:rPr>
              <a:t>r=10</a:t>
            </a:r>
            <a:r>
              <a:rPr lang="fa-IR" dirty="0" smtClean="0">
                <a:cs typeface="B Yekan" panose="00000400000000000000" pitchFamily="2" charset="-78"/>
              </a:rPr>
              <a:t> متغیر </a:t>
            </a:r>
            <a:r>
              <a:rPr lang="en-US" dirty="0" smtClean="0">
                <a:cs typeface="B Yekan" panose="00000400000000000000" pitchFamily="2" charset="-78"/>
              </a:rPr>
              <a:t>r</a:t>
            </a:r>
            <a:r>
              <a:rPr lang="fa-IR" dirty="0" smtClean="0">
                <a:cs typeface="B Yekan" panose="00000400000000000000" pitchFamily="2" charset="-78"/>
              </a:rPr>
              <a:t> ساخته می شود و مقدار 10 برای آن جایگذاری می شود.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19" y="2261846"/>
            <a:ext cx="7680960" cy="90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</a:rPr>
              <a:t>&gt;&gt;&gt; r = 10</a:t>
            </a:r>
            <a:endParaRPr lang="fa-IR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906462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را می توان در یک عبارت استفاده کرد، مانند 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با این کار عبارت حساب می شود و سپس ذخیره می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5742" y="4740590"/>
            <a:ext cx="1876697" cy="593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ource Code Pro" panose="020B0509030403020204" pitchFamily="49" charset="0"/>
              </a:rPr>
              <a:t>3.14*r**2. </a:t>
            </a:r>
            <a:endParaRPr lang="en-US" sz="20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2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ترتیب مهم است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883" y="4749708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تعریف و استفاده از متغیرها ترتیب مهم است و قبل از استفاده از یک متغیر حتما قبلش باید تعریف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3.14*r**2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r = 10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NameError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: name ‘r’ is not defined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در مقابل برابری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ریاضیات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 smtClean="0">
                <a:cs typeface="B Yekan" panose="00000400000000000000" pitchFamily="2" charset="-78"/>
              </a:rPr>
              <a:t> به معنای برابری دو سمت مساوی است،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پایتون این علامت یک عملیات را نشان می دهد، به این معنا که عبارت سمت راست را حساب کن و در متغیر سمت چپ قرار بده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6482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r = </a:t>
            </a:r>
            <a:r>
              <a:rPr lang="en-US" sz="2800" dirty="0" smtClean="0"/>
              <a:t>10</a:t>
            </a:r>
            <a:endParaRPr lang="fa-IR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/>
              <a:t>3.14*r**2 = A </a:t>
            </a:r>
            <a:endParaRPr lang="fa-IR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SyntaxError</a:t>
            </a:r>
            <a:r>
              <a:rPr lang="en-US" sz="2800" dirty="0">
                <a:solidFill>
                  <a:srgbClr val="FF0000"/>
                </a:solidFill>
              </a:rPr>
              <a:t>: can’t assign to an operator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74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s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S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 -&gt; </a:t>
            </a:r>
            <a:r>
              <a:rPr lang="en-US" sz="2400" dirty="0" smtClean="0">
                <a:solidFill>
                  <a:schemeClr val="tx1"/>
                </a:solidFill>
              </a:rPr>
              <a:t>157.0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31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157.0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78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26074" y="2909201"/>
            <a:ext cx="4349935" cy="4617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</a:t>
            </a:r>
            <a:r>
              <a:rPr lang="en-US" sz="2800" dirty="0" smtClean="0">
                <a:latin typeface="Source Code Pro" panose="020B0509030403020204" pitchFamily="49" charset="0"/>
              </a:rPr>
              <a:t>100</a:t>
            </a:r>
            <a:endParaRPr lang="fa-I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0511" y="2909201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53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9320" y="2851648"/>
            <a:ext cx="4349935" cy="923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</a:t>
            </a:r>
            <a:r>
              <a:rPr lang="en-US" sz="2800" dirty="0" smtClean="0">
                <a:latin typeface="Source Code Pro" panose="020B0509030403020204" pitchFamily="49" charset="0"/>
              </a:rPr>
              <a:t>100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10 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6009" y="2882330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76009" y="335715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63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4561" y="2494696"/>
            <a:ext cx="4791896" cy="15851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100 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y = </a:t>
            </a:r>
            <a:r>
              <a:rPr lang="en-US" sz="2800" dirty="0" err="1">
                <a:latin typeface="Source Code Pro" panose="020B0509030403020204" pitchFamily="49" charset="0"/>
              </a:rPr>
              <a:t>y+t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600173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281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50945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کامپیوتر چیست؟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72" y="2024743"/>
            <a:ext cx="5913095" cy="38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5"/>
            <a:ext cx="4791896" cy="1943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</a:t>
            </a:r>
            <a:r>
              <a:rPr lang="en-US" sz="2800" dirty="0" err="1" smtClean="0">
                <a:latin typeface="Source Code Pro" panose="020B0509030403020204" pitchFamily="49" charset="0"/>
              </a:rPr>
              <a:t>y+t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t+10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574047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81681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667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4"/>
            <a:ext cx="4791896" cy="250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</a:t>
            </a:r>
            <a:r>
              <a:rPr lang="en-US" sz="2800" dirty="0" err="1" smtClean="0">
                <a:latin typeface="Source Code Pro" panose="020B0509030403020204" pitchFamily="49" charset="0"/>
              </a:rPr>
              <a:t>y+t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</a:t>
            </a:r>
            <a:r>
              <a:rPr lang="fr-FR" sz="2800" dirty="0" smtClean="0">
                <a:latin typeface="Source Code Pro" panose="020B0509030403020204" pitchFamily="49" charset="0"/>
              </a:rPr>
              <a:t>t+10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err="1">
                <a:latin typeface="Source Code Pro" panose="020B0509030403020204" pitchFamily="49" charset="0"/>
              </a:rPr>
              <a:t>y+t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4779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29998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495669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0330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110" y="4499077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130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14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12272" y="1191600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106799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12272" y="2995927"/>
            <a:ext cx="7680960" cy="597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12272" y="341167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پایتون،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9485" y="4185687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0343" y="5058314"/>
            <a:ext cx="8982889" cy="625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به معنای افزودن مقدار 10 به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است و ذخیره نتیجه در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مقداردهی می شود.</a:t>
            </a:r>
          </a:p>
        </p:txBody>
      </p:sp>
    </p:spTree>
    <p:extLst>
      <p:ext uri="{BB962C8B-B14F-4D97-AF65-F5344CB8AC3E}">
        <p14:creationId xmlns:p14="http://schemas.microsoft.com/office/powerpoint/2010/main" val="41451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به طور کلی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2072182"/>
            <a:ext cx="6043747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 variable name &gt; = &lt; expression 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6286" y="3347168"/>
            <a:ext cx="8982889" cy="1224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عبارت سمت راست محاسبه می شود.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نتیجه را در نام متغیر سمت </a:t>
            </a:r>
            <a:r>
              <a:rPr lang="fa-IR" sz="2400" dirty="0" smtClean="0">
                <a:cs typeface="B Yekan" panose="00000400000000000000" pitchFamily="2" charset="-78"/>
              </a:rPr>
              <a:t>چپ</a:t>
            </a:r>
            <a:r>
              <a:rPr lang="fa-IR" sz="2400" dirty="0" smtClean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ذخیره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52315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نام گذاری 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1879316"/>
            <a:ext cx="6043747" cy="1467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radius = 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area = 3.14*radius**2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62149" y="4803185"/>
            <a:ext cx="8982889" cy="100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000" dirty="0">
                <a:cs typeface="B Yekan" panose="00000400000000000000" pitchFamily="2" charset="-78"/>
              </a:rPr>
              <a:t>نام باید متشکل از </a:t>
            </a:r>
            <a:r>
              <a:rPr lang="fa-IR" sz="2000" dirty="0" smtClean="0">
                <a:cs typeface="B Yekan" panose="00000400000000000000" pitchFamily="2" charset="-78"/>
              </a:rPr>
              <a:t>اعداد، حروف بزرگ، حروف کوچک و علامت </a:t>
            </a:r>
            <a:r>
              <a:rPr lang="fa-IR" sz="2000" dirty="0">
                <a:cs typeface="B Yekan" panose="00000400000000000000" pitchFamily="2" charset="-78"/>
              </a:rPr>
              <a:t>زیر خط </a:t>
            </a:r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en-US" sz="2000" dirty="0" smtClean="0">
                <a:cs typeface="B Yekan" panose="00000400000000000000" pitchFamily="2" charset="-78"/>
              </a:rPr>
              <a:t> </a:t>
            </a:r>
            <a:r>
              <a:rPr lang="fa-IR" sz="2000" dirty="0" smtClean="0">
                <a:cs typeface="B Yekan" panose="00000400000000000000" pitchFamily="2" charset="-78"/>
              </a:rPr>
              <a:t> باشد.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Yekan" panose="00000400000000000000" pitchFamily="2" charset="-78"/>
              </a:rPr>
              <a:t>نام‌ها باید با حروف یا </a:t>
            </a:r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fa-IR" sz="2000" dirty="0" smtClean="0">
                <a:cs typeface="B Yekan" panose="00000400000000000000" pitchFamily="2" charset="-78"/>
              </a:rPr>
              <a:t> شروع شوند.</a:t>
            </a:r>
            <a:endParaRPr lang="en-US" sz="2000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2684" y="3555774"/>
            <a:ext cx="2673533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radius -&gt;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77" y="3555774"/>
            <a:ext cx="2899954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area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53941" y="4351597"/>
            <a:ext cx="279109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قوانین نام گذاری:</a:t>
            </a:r>
          </a:p>
        </p:txBody>
      </p:sp>
    </p:spTree>
    <p:extLst>
      <p:ext uri="{BB962C8B-B14F-4D97-AF65-F5344CB8AC3E}">
        <p14:creationId xmlns:p14="http://schemas.microsoft.com/office/powerpoint/2010/main" val="4672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تقدم محاسبات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52053" y="1508080"/>
            <a:ext cx="6992985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ترتیب عملیات محاسباتی به چه شکل است؟	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در محاسبات ترتیب عملیات به شکل زیر است: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5177" y="3298503"/>
            <a:ext cx="979714" cy="2566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17813" y="3298503"/>
            <a:ext cx="6248402" cy="2566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پرانتز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توان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ضرب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تقسیم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جمع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تفریق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840" y="3681337"/>
            <a:ext cx="2013105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</a:t>
            </a:r>
            <a:r>
              <a:rPr lang="en-US" sz="2400" dirty="0" smtClean="0">
                <a:latin typeface="Source Code Pro" panose="020B0509030403020204" pitchFamily="49" charset="0"/>
              </a:rPr>
              <a:t>B*C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-</a:t>
            </a:r>
            <a:r>
              <a:rPr lang="en-US" sz="2400" dirty="0">
                <a:latin typeface="Source Code Pro" panose="020B0509030403020204" pitchFamily="49" charset="0"/>
              </a:rPr>
              <a:t>A**</a:t>
            </a:r>
            <a:r>
              <a:rPr lang="en-US" sz="2400" dirty="0" smtClean="0">
                <a:latin typeface="Source Code Pro" panose="020B0509030403020204" pitchFamily="49" charset="0"/>
              </a:rPr>
              <a:t>2/4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A*B/C*D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39137" y="3681337"/>
            <a:ext cx="2373090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(B*C</a:t>
            </a:r>
            <a:r>
              <a:rPr lang="en-US" sz="2400" dirty="0" smtClean="0">
                <a:latin typeface="Source Code Pro" panose="020B0509030403020204" pitchFamily="49" charset="0"/>
              </a:rPr>
              <a:t>)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-(A**2)/</a:t>
            </a:r>
            <a:r>
              <a:rPr lang="en-US" sz="2400" dirty="0" smtClean="0">
                <a:latin typeface="Source Code Pro" panose="020B0509030403020204" pitchFamily="49" charset="0"/>
              </a:rPr>
              <a:t>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((A*B)/C)*D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96980" y="2970705"/>
            <a:ext cx="126709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این عبارت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852053" y="2970705"/>
            <a:ext cx="2370916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همانند این عبارت است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058190" y="6209132"/>
            <a:ext cx="5196844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بهتر است تا جایی که ممکن است از پرانتز استفاده کنیم.</a:t>
            </a:r>
          </a:p>
        </p:txBody>
      </p:sp>
    </p:spTree>
    <p:extLst>
      <p:ext uri="{BB962C8B-B14F-4D97-AF65-F5344CB8AC3E}">
        <p14:creationId xmlns:p14="http://schemas.microsoft.com/office/powerpoint/2010/main" val="38023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اعداد صحیح و اعشاری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در ریاضیات بین اعداد صحیح و اعشاری تفاوتی قائل هستیم.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صحیح: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1994" y="3055348"/>
            <a:ext cx="5363388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100, 0,-89, 1234567 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15690" y="3887292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اعشاری: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1993" y="4897211"/>
            <a:ext cx="5363389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-2.1, 100.01, 100.0, 12.345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8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36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پایتون اعداد نوع دارند.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56708" y="2440168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صحیح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2800" dirty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56708" y="3707266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اعشاری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</p:spTree>
    <p:extLst>
      <p:ext uri="{BB962C8B-B14F-4D97-AF65-F5344CB8AC3E}">
        <p14:creationId xmlns:p14="http://schemas.microsoft.com/office/powerpoint/2010/main" val="28513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6024" y="1959429"/>
            <a:ext cx="2721429" cy="2164490"/>
          </a:xfrm>
        </p:spPr>
        <p:txBody>
          <a:bodyPr>
            <a:normAutofit fontScale="90000"/>
          </a:bodyPr>
          <a:lstStyle/>
          <a:p>
            <a:pPr rtl="1"/>
            <a:r>
              <a:rPr lang="en-US" sz="4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integer</a:t>
            </a:r>
            <a:br>
              <a:rPr lang="en-US" sz="4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صحیح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7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346960" y="2129245"/>
            <a:ext cx="6679475" cy="1563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0, 1, 2, 12 ,-23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38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2" y="2352844"/>
            <a:ext cx="2159671" cy="32395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629" y="5592350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Source Code Pro" panose="020B0509030403020204" pitchFamily="49" charset="0"/>
              </a:rPr>
              <a:t>Guido van Rossum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2460" y="4056642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Source Code Pro" panose="020B0509030403020204" pitchFamily="49" charset="0"/>
              </a:rPr>
              <a:t>Python 2.0 </a:t>
            </a:r>
            <a:r>
              <a:rPr lang="en-US" dirty="0">
                <a:solidFill>
                  <a:srgbClr val="202122"/>
                </a:solidFill>
                <a:latin typeface="Source Code Pro" panose="020B0509030403020204" pitchFamily="49" charset="0"/>
              </a:rPr>
              <a:t>was released in </a:t>
            </a:r>
            <a:r>
              <a:rPr lang="en-US" b="1" dirty="0">
                <a:solidFill>
                  <a:srgbClr val="202122"/>
                </a:solidFill>
                <a:latin typeface="Source Code Pro" panose="020B0509030403020204" pitchFamily="49" charset="0"/>
              </a:rPr>
              <a:t>2000</a:t>
            </a:r>
            <a:r>
              <a:rPr lang="en-US" dirty="0">
                <a:solidFill>
                  <a:srgbClr val="202122"/>
                </a:solidFill>
                <a:latin typeface="Source Code Pro" panose="020B0509030403020204" pitchFamily="49" charset="0"/>
              </a:rPr>
              <a:t> 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2460" y="2425426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645AD"/>
                </a:solidFill>
                <a:latin typeface="Source Code Pro" panose="020B0509030403020204" pitchFamily="49" charset="0"/>
                <a:hlinkClick r:id="rId3" tooltip="Guido van Rossum"/>
              </a:rPr>
              <a:t>Guido van Rossum</a:t>
            </a:r>
            <a:r>
              <a:rPr lang="en-US" sz="2000" dirty="0">
                <a:solidFill>
                  <a:srgbClr val="202122"/>
                </a:solidFill>
                <a:latin typeface="Source Code Pro" panose="020B0509030403020204" pitchFamily="49" charset="0"/>
              </a:rPr>
              <a:t> began working on Python in the late 1980s as a successor to the </a:t>
            </a:r>
            <a:r>
              <a:rPr lang="en-US" sz="2000" dirty="0">
                <a:solidFill>
                  <a:srgbClr val="0645AD"/>
                </a:solidFill>
                <a:latin typeface="Source Code Pro" panose="020B0509030403020204" pitchFamily="49" charset="0"/>
                <a:hlinkClick r:id="rId4" tooltip="ABC (programming language)"/>
              </a:rPr>
              <a:t>ABC programming language</a:t>
            </a:r>
            <a:r>
              <a:rPr lang="en-US" sz="2000" dirty="0">
                <a:solidFill>
                  <a:srgbClr val="202122"/>
                </a:solidFill>
                <a:latin typeface="Source Code Pro" panose="020B0509030403020204" pitchFamily="49" charset="0"/>
              </a:rPr>
              <a:t> and first released it in </a:t>
            </a:r>
            <a:r>
              <a:rPr lang="en-US" sz="2000" b="1" dirty="0">
                <a:solidFill>
                  <a:srgbClr val="202122"/>
                </a:solidFill>
                <a:latin typeface="Source Code Pro" panose="020B0509030403020204" pitchFamily="49" charset="0"/>
              </a:rPr>
              <a:t>1991</a:t>
            </a:r>
            <a:r>
              <a:rPr lang="en-US" sz="2000" dirty="0">
                <a:solidFill>
                  <a:srgbClr val="202122"/>
                </a:solidFill>
                <a:latin typeface="Source Code Pro" panose="020B0509030403020204" pitchFamily="49" charset="0"/>
              </a:rPr>
              <a:t> as </a:t>
            </a:r>
            <a:r>
              <a:rPr lang="en-US" sz="2000" b="1" dirty="0">
                <a:solidFill>
                  <a:srgbClr val="202122"/>
                </a:solidFill>
                <a:latin typeface="Source Code Pro" panose="020B0509030403020204" pitchFamily="49" charset="0"/>
              </a:rPr>
              <a:t>Python 0.9.0</a:t>
            </a:r>
            <a:endParaRPr lang="en-US" sz="2000" b="1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7097" y="5992460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</a:rPr>
              <a:t>we will do our work with python 3.x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640" y="2364377"/>
            <a:ext cx="3374571" cy="1563599"/>
          </a:xfrm>
        </p:spPr>
        <p:txBody>
          <a:bodyPr>
            <a:normAutofit/>
          </a:bodyPr>
          <a:lstStyle/>
          <a:p>
            <a:pPr rtl="1"/>
            <a:r>
              <a:rPr lang="en-US" sz="4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br>
              <a:rPr lang="en-US" sz="4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اعشاری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80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394" y="2612571"/>
            <a:ext cx="7894319" cy="1237028"/>
          </a:xfrm>
        </p:spPr>
        <p:txBody>
          <a:bodyPr>
            <a:normAutofit/>
          </a:bodyPr>
          <a:lstStyle/>
          <a:p>
            <a:pPr rtl="1"/>
            <a:r>
              <a:rPr lang="en-US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0.1,0.22,-2.501,123.3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00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32732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حسابی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179106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</a:t>
            </a:r>
          </a:p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</a:p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/</a:t>
            </a:r>
          </a:p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</a:t>
            </a:r>
          </a:p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//</a:t>
            </a:r>
          </a:p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**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88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581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954" y="124750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48393" y="2155370"/>
            <a:ext cx="8497389" cy="1825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&lt;operand&gt; &lt;operator&gt; 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&lt;operand&gt;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97505" y="3640655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426026" y="3640656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568983" y="3640657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859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577" y="1410790"/>
            <a:ext cx="7680960" cy="1268324"/>
          </a:xfrm>
        </p:spPr>
        <p:txBody>
          <a:bodyPr>
            <a:normAutofit/>
          </a:bodyPr>
          <a:lstStyle/>
          <a:p>
            <a:pPr rtl="1"/>
            <a:r>
              <a:rPr lang="fa-IR" sz="4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7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strings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37657" y="2844799"/>
            <a:ext cx="7680960" cy="1063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 محاسبات بر روی نوشته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text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را بررسی می‌کنیم، ما از رشته یا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string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نمایش نوشته استفاده می کنیم.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14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s1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s2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s3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متغیرهای با مقدار رشته هستند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1065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‘ A B C ‘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1064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613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 ‘The Beatles’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58983" y="4767451"/>
            <a:ext cx="8678092" cy="522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 توان عناصر یک رشته را با اندیسشان صدا زد، به این کار </a:t>
            </a:r>
            <a:r>
              <a:rPr lang="en-US" sz="2000" dirty="0">
                <a:latin typeface="Source Code Pro" panose="020B0509030403020204" pitchFamily="49" charset="0"/>
              </a:rPr>
              <a:t>subscripting</a:t>
            </a:r>
            <a:r>
              <a:rPr lang="fa-IR" sz="2000" dirty="0"/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گویند.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93" y="2898728"/>
            <a:ext cx="886901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دسترسی به عنصری از رشته از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[]</a:t>
            </a:r>
            <a:r>
              <a:rPr lang="fa-IR" sz="20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کردیم، بعدتر می بینیم که خیلی استفاده دارد.</a:t>
            </a:r>
          </a:p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توجه: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کاراکتر خود یک رشته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65" y="2505402"/>
            <a:ext cx="7397932" cy="29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2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s[4:8]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می‌گوییم که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برشی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51" y="2680330"/>
            <a:ext cx="621116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754" y="319029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IDLE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93371" y="1743620"/>
            <a:ext cx="971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IDLE is an integrated development environment for Python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665" y="2545845"/>
            <a:ext cx="7201448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s[4:11]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است، ولی این موقعی که تا انتها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s[:4]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s[0:4]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است، ولی این موقعی که از ابتدا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3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217956" cy="1789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=‘The Beatles’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s[11]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IndexError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: string index out of range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2088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</a:t>
            </a:r>
            <a:r>
              <a:rPr lang="en-US" sz="2000" dirty="0"/>
              <a:t>s[11</a:t>
            </a:r>
            <a:r>
              <a:rPr lang="en-US" sz="2000" dirty="0" smtClean="0"/>
              <a:t>]</a:t>
            </a:r>
            <a:r>
              <a:rPr lang="fa-IR" sz="2000" dirty="0" smtClean="0"/>
              <a:t> </a:t>
            </a:r>
            <a:r>
              <a:rPr lang="fa-IR" sz="2000" dirty="0" smtClean="0">
                <a:cs typeface="B Yekan" panose="00000400000000000000" pitchFamily="2" charset="-78"/>
              </a:rPr>
              <a:t>نداریم، برای همین این کاری غیر قانونی بود</a:t>
            </a:r>
            <a:r>
              <a:rPr lang="fa-IR" sz="2000" dirty="0" smtClean="0"/>
              <a:t>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08" y="3899259"/>
            <a:ext cx="639216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s[8:20]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انتخاب اندیس با بیش از تعداد کاراکترهای موجود مشکلی ندارد.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55" y="2980547"/>
            <a:ext cx="679227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s1+s2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این کار اتصال یا  </a:t>
            </a:r>
            <a:r>
              <a:rPr lang="en-US" sz="2000" b="1" dirty="0" smtClean="0">
                <a:solidFill>
                  <a:srgbClr val="FF0000"/>
                </a:solidFill>
              </a:rPr>
              <a:t>concatenation</a:t>
            </a:r>
            <a:r>
              <a:rPr lang="fa-IR" sz="2000" b="1" dirty="0">
                <a:solidFill>
                  <a:srgbClr val="FF0000"/>
                </a:solidFill>
              </a:rPr>
              <a:t> </a:t>
            </a:r>
            <a:r>
              <a:rPr lang="fa-IR" sz="2000" b="1" dirty="0" smtClean="0"/>
              <a:t>می‌گویند.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19" y="3390544"/>
            <a:ext cx="60206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1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98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3280229"/>
            <a:ext cx="4197532" cy="11901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/>
            <a:r>
              <a:rPr lang="fa-IR" sz="36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99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8985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تا الان سه نوع داده را معرفی کردیم:</a:t>
            </a:r>
          </a:p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پایتون انواع دیگری نیز دارد، بعدا خودمان هم یک مقادیری برای خودمان خواهیم ساخت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0645" y="1248284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 یک نوع است: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1966" y="2736274"/>
            <a:ext cx="9546771" cy="335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صحیح</a:t>
            </a:r>
            <a:endParaRPr lang="en-US" sz="24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-12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float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اعشاری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9.12</a:t>
            </a:r>
            <a:r>
              <a:rPr lang="en-US" sz="2400" dirty="0">
                <a:latin typeface="Source Code Pro" panose="020B0509030403020204" pitchFamily="49" charset="0"/>
              </a:rPr>
              <a:t>, -</a:t>
            </a:r>
            <a:r>
              <a:rPr lang="en-US" sz="2400" dirty="0" smtClean="0">
                <a:latin typeface="Source Code Pro" panose="020B0509030403020204" pitchFamily="49" charset="0"/>
              </a:rPr>
              <a:t>12.0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رشته‌ها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</a:rPr>
              <a:t>‘</a:t>
            </a:r>
            <a:r>
              <a:rPr lang="en-US" sz="2400" dirty="0" err="1">
                <a:latin typeface="Source Code Pro" panose="020B0509030403020204" pitchFamily="49" charset="0"/>
              </a:rPr>
              <a:t>abc</a:t>
            </a:r>
            <a:r>
              <a:rPr lang="en-US" sz="2400" dirty="0">
                <a:latin typeface="Source Code Pro" panose="020B0509030403020204" pitchFamily="49" charset="0"/>
              </a:rPr>
              <a:t>’, ’12.0’</a:t>
            </a:r>
          </a:p>
        </p:txBody>
      </p:sp>
    </p:spTree>
    <p:extLst>
      <p:ext uri="{BB962C8B-B14F-4D97-AF65-F5344CB8AC3E}">
        <p14:creationId xmlns:p14="http://schemas.microsoft.com/office/powerpoint/2010/main" val="13108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3268" y="1010572"/>
            <a:ext cx="7680960" cy="680495"/>
          </a:xfrm>
        </p:spPr>
        <p:txBody>
          <a:bodyPr>
            <a:normAutofit fontScale="90000"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 ترکیبی از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عملیات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روی آنها است.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3589" y="2148445"/>
            <a:ext cx="9546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smtClean="0"/>
              <a:t>123</a:t>
            </a:r>
            <a:r>
              <a:rPr lang="en-US" sz="2400" dirty="0"/>
              <a:t>, -123, </a:t>
            </a:r>
            <a:r>
              <a:rPr lang="en-US" sz="2400" dirty="0" smtClean="0"/>
              <a:t>0</a:t>
            </a:r>
            <a:endParaRPr lang="fa-IR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float</a:t>
            </a:r>
            <a:r>
              <a:rPr lang="fa-IR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/>
              <a:t>1.0, -.00123, -</a:t>
            </a:r>
            <a:r>
              <a:rPr lang="en-US" sz="2400" dirty="0" smtClean="0"/>
              <a:t>12.3e-5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/>
              <a:t>‘</a:t>
            </a:r>
            <a:r>
              <a:rPr lang="en-US" sz="2400" dirty="0" err="1"/>
              <a:t>abcde</a:t>
            </a:r>
            <a:r>
              <a:rPr lang="en-US" sz="2400" dirty="0"/>
              <a:t>’, ‘123.0’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6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708" y="267012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اعداد مختلط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94708" y="324489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complex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82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7" y="1689667"/>
            <a:ext cx="9144000" cy="756604"/>
          </a:xfrm>
        </p:spPr>
        <p:txBody>
          <a:bodyPr>
            <a:normAutofit/>
          </a:bodyPr>
          <a:lstStyle/>
          <a:p>
            <a:pPr rtl="1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https://www.python.org/downloads/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27907" y="23907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نصب 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3" y="2603026"/>
            <a:ext cx="7313668" cy="3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708" y="267012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+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b</a:t>
            </a:r>
            <a:r>
              <a:rPr lang="en-US" sz="3600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j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94708" y="361065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+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j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17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های پایتون پویا هستند (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Dynamic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 های برنامه نویسی نوع داده 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1874" y="2787706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800" dirty="0">
                <a:latin typeface="Source Code Pro" panose="020B0509030403020204" pitchFamily="49" charset="0"/>
              </a:rPr>
              <a:t>&gt;&gt;&gt; x = ‘abcde</a:t>
            </a:r>
            <a:r>
              <a:rPr lang="pl-PL" sz="2800" dirty="0" smtClean="0">
                <a:latin typeface="Source Code Pro" panose="020B0509030403020204" pitchFamily="49" charset="0"/>
              </a:rPr>
              <a:t>’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</a:t>
            </a:r>
            <a:r>
              <a:rPr lang="pl-PL" sz="2800" dirty="0" smtClean="0">
                <a:latin typeface="Source Code Pro" panose="020B0509030403020204" pitchFamily="49" charset="0"/>
              </a:rPr>
              <a:t>1.0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32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1565806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متغیر می تواند نوع داده های متفاوت را به خود بگیرد.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946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645" y="293914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4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type()</a:t>
            </a:r>
            <a:endParaRPr lang="en-US" sz="3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764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57" y="103727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4125" y="1952028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‘123.45’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2*float(s)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246.90 </a:t>
            </a:r>
            <a:endParaRPr lang="en-US" sz="36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اعشاری را می‌توان به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413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‘-123’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</a:t>
            </a:r>
            <a:r>
              <a:rPr lang="en-US" sz="2400" dirty="0" err="1">
                <a:latin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</a:rPr>
              <a:t>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 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-246 </a:t>
            </a:r>
            <a:endParaRPr lang="en-US" sz="4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صحیح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05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-123.45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</a:t>
            </a:r>
            <a:r>
              <a:rPr lang="en-US" sz="2400" dirty="0" err="1">
                <a:latin typeface="Source Code Pro" panose="020B0509030403020204" pitchFamily="49" charset="0"/>
              </a:rPr>
              <a:t>str</a:t>
            </a:r>
            <a:r>
              <a:rPr lang="en-US" sz="2400" dirty="0">
                <a:latin typeface="Source Code Pro" panose="020B0509030403020204" pitchFamily="49" charset="0"/>
              </a:rPr>
              <a:t>(x)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‘-123.45’ </a:t>
            </a:r>
            <a:endParaRPr lang="en-US" sz="5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825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304" y="1881051"/>
            <a:ext cx="9144000" cy="1367632"/>
          </a:xfrm>
        </p:spPr>
        <p:txBody>
          <a:bodyPr>
            <a:normAutofit fontScale="90000"/>
          </a:bodyPr>
          <a:lstStyle/>
          <a:p>
            <a:r>
              <a:rPr lang="fa-IR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بولی</a:t>
            </a:r>
            <a:br>
              <a:rPr lang="fa-IR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5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endParaRPr lang="en-US" sz="5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86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304" y="1698173"/>
            <a:ext cx="9144000" cy="2595539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br>
              <a:rPr lang="en-US" sz="4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4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4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4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endParaRPr lang="en-US" sz="4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17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 ای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1214845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&lt;=</a:t>
            </a:r>
          </a:p>
          <a:p>
            <a:endParaRPr lang="fa-IR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407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منطقی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2766923"/>
            <a:ext cx="4197532" cy="2116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</a:p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</a:p>
          <a:p>
            <a:pPr rtl="1"/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25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40503" y="287383"/>
            <a:ext cx="9144000" cy="662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محیط‌های دیگر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13" y="1227082"/>
            <a:ext cx="8572344" cy="43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114" y="292645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IO 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در پایتون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40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114" y="2926458"/>
            <a:ext cx="7680960" cy="680495"/>
          </a:xfrm>
        </p:spPr>
        <p:txBody>
          <a:bodyPr>
            <a:normAutofit fontScale="90000"/>
          </a:bodyPr>
          <a:lstStyle/>
          <a:p>
            <a:pPr rtl="1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تا الان با شِل کار کردیم،</a:t>
            </a:r>
            <a:b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ولی شِل معایبی دارد.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058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3085" y="101057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IO 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در پایتون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37953" y="2329921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(expression_1, expression_2)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87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52467" y="275083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"پیغامی به کاربر"</a:t>
            </a:r>
            <a:r>
              <a:rPr lang="en-US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23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36" y="2574020"/>
            <a:ext cx="2850538" cy="581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35" y="3117874"/>
            <a:ext cx="2850538" cy="581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35" y="3668250"/>
            <a:ext cx="2850538" cy="581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535" y="4212104"/>
            <a:ext cx="2850538" cy="5819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45623" y="2556596"/>
            <a:ext cx="2769324" cy="2220047"/>
          </a:xfrm>
          <a:prstGeom prst="rect">
            <a:avLst/>
          </a:prstGeom>
          <a:solidFill>
            <a:srgbClr val="BFBFB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-1741715" y="12801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اسکریپت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665804" y="1280161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smtClean="0">
                <a:solidFill>
                  <a:srgbClr val="FF0000"/>
                </a:solidFill>
                <a:cs typeface="B Yekan" panose="00000400000000000000" pitchFamily="2" charset="-78"/>
              </a:rPr>
              <a:t>مفسر تعاملی</a:t>
            </a:r>
            <a:endParaRPr lang="en-US" sz="2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499967" y="3668250"/>
            <a:ext cx="2902318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1519073" y="2206005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اجرا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-1895887" y="2836062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400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4400" b="1" dirty="0" err="1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py</a:t>
            </a:r>
            <a:endParaRPr lang="en-US" sz="4400" b="1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69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0630" y="73648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توضیحی برای دولوپر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574677" y="1737359"/>
            <a:ext cx="3273335" cy="594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توضیح خطی: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74677" y="3605347"/>
            <a:ext cx="3273335" cy="594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توضیح چند خطی: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934" y="2174963"/>
            <a:ext cx="5647116" cy="108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34" y="3980904"/>
            <a:ext cx="3618785" cy="226314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86939" y="35112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79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940503" y="287383"/>
            <a:ext cx="9144000" cy="662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محیط‌های دیگر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31" y="1200957"/>
            <a:ext cx="8572344" cy="43899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61656" y="1436914"/>
            <a:ext cx="6178731" cy="2416629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61656" y="4104854"/>
            <a:ext cx="6178731" cy="11725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6730" y="1436915"/>
            <a:ext cx="1696638" cy="3735978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42285" y="2606263"/>
            <a:ext cx="9144000" cy="662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chemeClr val="bg1"/>
                </a:solidFill>
                <a:cs typeface="B Yekan" panose="00000400000000000000" pitchFamily="2" charset="-78"/>
              </a:rPr>
              <a:t>اسکریپت</a:t>
            </a:r>
            <a:endParaRPr lang="en-US" sz="4800" b="1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979022" y="4363517"/>
            <a:ext cx="9144000" cy="662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chemeClr val="bg1"/>
                </a:solidFill>
                <a:cs typeface="B Yekan" panose="00000400000000000000" pitchFamily="2" charset="-78"/>
              </a:rPr>
              <a:t>خروجی (مفسر تعاملی)</a:t>
            </a:r>
            <a:endParaRPr lang="en-US" sz="4800" b="1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2116951" y="3189993"/>
            <a:ext cx="9144000" cy="662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chemeClr val="bg1"/>
                </a:solidFill>
                <a:cs typeface="B Yekan" panose="00000400000000000000" pitchFamily="2" charset="-78"/>
              </a:rPr>
              <a:t>فایل</a:t>
            </a:r>
            <a:endParaRPr lang="en-US" sz="4800" b="1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22938" y="5710123"/>
            <a:ext cx="9144000" cy="662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visual studio code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22938" y="6129096"/>
            <a:ext cx="9144000" cy="662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vscode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94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399152" y="1057681"/>
            <a:ext cx="9144000" cy="662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0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محیط‌های دیگر</a:t>
            </a:r>
            <a:endParaRPr lang="en-US" sz="40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99152" y="1719943"/>
            <a:ext cx="9144000" cy="662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cs typeface="B Yekan" panose="00000400000000000000" pitchFamily="2" charset="-78"/>
              </a:rPr>
              <a:t>نوتبوک</a:t>
            </a:r>
            <a:endParaRPr lang="en-US" sz="3600" b="1" dirty="0"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77" y="2483806"/>
            <a:ext cx="7554318" cy="31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1652</Words>
  <Application>Microsoft Office PowerPoint</Application>
  <PresentationFormat>Widescreen</PresentationFormat>
  <Paragraphs>338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Arial</vt:lpstr>
      <vt:lpstr>B Yekan</vt:lpstr>
      <vt:lpstr>Calibri</vt:lpstr>
      <vt:lpstr>Calibri Light</vt:lpstr>
      <vt:lpstr>Sakkal Majalla</vt:lpstr>
      <vt:lpstr>Source Code Pro</vt:lpstr>
      <vt:lpstr>Times New Roman</vt:lpstr>
      <vt:lpstr>Wingdings</vt:lpstr>
      <vt:lpstr>Office Theme</vt:lpstr>
      <vt:lpstr>کارگاه پایتون</vt:lpstr>
      <vt:lpstr>دوره فشرده است! تمرین‌ها حتما حل شوند! کارگاه حالت بوتکمپ دارد  در کانال slack با هم در ارتباط هستیم  </vt:lpstr>
      <vt:lpstr>کامپیوتر چیست؟</vt:lpstr>
      <vt:lpstr>پایتون</vt:lpstr>
      <vt:lpstr>IDLE</vt:lpstr>
      <vt:lpstr>https://www.python.org/downloads/</vt:lpstr>
      <vt:lpstr>PowerPoint Presentation</vt:lpstr>
      <vt:lpstr>PowerPoint Presentation</vt:lpstr>
      <vt:lpstr>PowerPoint Presentation</vt:lpstr>
      <vt:lpstr>PowerPoint Presentation</vt:lpstr>
      <vt:lpstr>مفسر تعاملی</vt:lpstr>
      <vt:lpstr>اسکریپت</vt:lpstr>
      <vt:lpstr>اسکریپت</vt:lpstr>
      <vt:lpstr>شِل تعاملی پایتون</vt:lpstr>
      <vt:lpstr>مقدمات پایتون  (انواع داده + ساختار داده)</vt:lpstr>
      <vt:lpstr>متغیر variable</vt:lpstr>
      <vt:lpstr>بیایید مساحت دایره را حساب کنیم:</vt:lpstr>
      <vt:lpstr>تفاوت دستورات پایتون با ریاضی</vt:lpstr>
      <vt:lpstr>متغیرها</vt:lpstr>
      <vt:lpstr>جایگذاری assignment</vt:lpstr>
      <vt:lpstr>عبارت جایگذاری</vt:lpstr>
      <vt:lpstr>عبارت جایگذاری</vt:lpstr>
      <vt:lpstr>ترتیب مهم است</vt:lpstr>
      <vt:lpstr>جایگذاری در مقابل برابری</vt:lpstr>
      <vt:lpstr>عبارت جایگذاری</vt:lpstr>
      <vt:lpstr>عبارت جایگذاری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معادله در مقابل جایگذاری</vt:lpstr>
      <vt:lpstr>جایگذاری به طور کلی</vt:lpstr>
      <vt:lpstr>نام گذاری متغیرها</vt:lpstr>
      <vt:lpstr>تقدم محاسبات</vt:lpstr>
      <vt:lpstr>اعداد صحیح و اعشاری</vt:lpstr>
      <vt:lpstr>int و  float</vt:lpstr>
      <vt:lpstr>integer اعداد صحیح</vt:lpstr>
      <vt:lpstr>PowerPoint Presentation</vt:lpstr>
      <vt:lpstr>float اعداد اعشاری</vt:lpstr>
      <vt:lpstr>0.1,0.22,-2.501,123.3</vt:lpstr>
      <vt:lpstr>عملگرهای حسابی</vt:lpstr>
      <vt:lpstr>تفاوت محاسبات  int و float</vt:lpstr>
      <vt:lpstr>عملگرها</vt:lpstr>
      <vt:lpstr>رشته‌ها  strings</vt:lpstr>
      <vt:lpstr>رشته</vt:lpstr>
      <vt:lpstr>رشته‌ها اندیس دارند</vt:lpstr>
      <vt:lpstr>رشته‌ها اندیس دارند</vt:lpstr>
      <vt:lpstr>برش رشته‌ها</vt:lpstr>
      <vt:lpstr>برش رشته‌ها</vt:lpstr>
      <vt:lpstr>برش رشته‌ها</vt:lpstr>
      <vt:lpstr>برش رشته‌ها</vt:lpstr>
      <vt:lpstr>برش رشته‌ها</vt:lpstr>
      <vt:lpstr>رشته‌ها را می توان ترکیب کرد</vt:lpstr>
      <vt:lpstr>رشته‌ها را می توان ترکیب کرد</vt:lpstr>
      <vt:lpstr>عملگرهای رشته</vt:lpstr>
      <vt:lpstr>نوع داده</vt:lpstr>
      <vt:lpstr>نوع داده ترکیبی از مقادیر و عملیات روی آنها است.</vt:lpstr>
      <vt:lpstr>اعداد مختلط</vt:lpstr>
      <vt:lpstr>a + bj</vt:lpstr>
      <vt:lpstr>داده های پایتون پویا هستند (Dynamic)</vt:lpstr>
      <vt:lpstr>type()</vt:lpstr>
      <vt:lpstr>تبدیل نوع</vt:lpstr>
      <vt:lpstr>تبدیل نوع</vt:lpstr>
      <vt:lpstr>تبدیل نوع</vt:lpstr>
      <vt:lpstr>بولی boolean</vt:lpstr>
      <vt:lpstr>True  False</vt:lpstr>
      <vt:lpstr>عملگرهای مقایسه ای</vt:lpstr>
      <vt:lpstr>عملگرهای منطقی</vt:lpstr>
      <vt:lpstr>IO  در پایتون</vt:lpstr>
      <vt:lpstr>تا الان با شِل کار کردیم، ولی شِل معایبی دارد.</vt:lpstr>
      <vt:lpstr>IO  در پایتون</vt:lpstr>
      <vt:lpstr>PowerPoint Presentation</vt:lpstr>
      <vt:lpstr>اسکریپت</vt:lpstr>
      <vt:lpstr>توضیحی برای دولوپر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کارگاه پایتون</dc:title>
  <dc:creator>PC</dc:creator>
  <cp:lastModifiedBy>PC</cp:lastModifiedBy>
  <cp:revision>247</cp:revision>
  <dcterms:created xsi:type="dcterms:W3CDTF">2023-02-19T08:54:37Z</dcterms:created>
  <dcterms:modified xsi:type="dcterms:W3CDTF">2023-02-20T11:10:16Z</dcterms:modified>
</cp:coreProperties>
</file>