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  <p:sldId id="257" r:id="rId3"/>
    <p:sldId id="304" r:id="rId4"/>
    <p:sldId id="315" r:id="rId5"/>
    <p:sldId id="305" r:id="rId6"/>
    <p:sldId id="306" r:id="rId7"/>
    <p:sldId id="307" r:id="rId8"/>
    <p:sldId id="308" r:id="rId9"/>
    <p:sldId id="309" r:id="rId10"/>
    <p:sldId id="311" r:id="rId11"/>
    <p:sldId id="312" r:id="rId12"/>
    <p:sldId id="313" r:id="rId13"/>
    <p:sldId id="314" r:id="rId14"/>
    <p:sldId id="256" r:id="rId15"/>
    <p:sldId id="258" r:id="rId16"/>
    <p:sldId id="259" r:id="rId17"/>
    <p:sldId id="260" r:id="rId18"/>
    <p:sldId id="301" r:id="rId19"/>
    <p:sldId id="264" r:id="rId20"/>
    <p:sldId id="265" r:id="rId21"/>
    <p:sldId id="266" r:id="rId22"/>
    <p:sldId id="261" r:id="rId23"/>
    <p:sldId id="302" r:id="rId24"/>
    <p:sldId id="267" r:id="rId25"/>
    <p:sldId id="303" r:id="rId26"/>
    <p:sldId id="270" r:id="rId27"/>
    <p:sldId id="271" r:id="rId28"/>
    <p:sldId id="272" r:id="rId29"/>
    <p:sldId id="279" r:id="rId30"/>
    <p:sldId id="280" r:id="rId31"/>
    <p:sldId id="281" r:id="rId32"/>
    <p:sldId id="282" r:id="rId33"/>
    <p:sldId id="283" r:id="rId34"/>
    <p:sldId id="284" r:id="rId35"/>
    <p:sldId id="291" r:id="rId36"/>
    <p:sldId id="293" r:id="rId37"/>
    <p:sldId id="294" r:id="rId38"/>
    <p:sldId id="296" r:id="rId39"/>
    <p:sldId id="297" r:id="rId40"/>
    <p:sldId id="298" r:id="rId41"/>
    <p:sldId id="299" r:id="rId42"/>
    <p:sldId id="300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2C88-3F37-4463-8279-4CD5E872743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7468-1D5F-4434-A409-D01DC234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0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2C88-3F37-4463-8279-4CD5E872743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7468-1D5F-4434-A409-D01DC234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90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2C88-3F37-4463-8279-4CD5E872743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7468-1D5F-4434-A409-D01DC234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21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2C88-3F37-4463-8279-4CD5E872743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7468-1D5F-4434-A409-D01DC234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1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2C88-3F37-4463-8279-4CD5E872743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7468-1D5F-4434-A409-D01DC234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4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2C88-3F37-4463-8279-4CD5E872743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7468-1D5F-4434-A409-D01DC234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3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2C88-3F37-4463-8279-4CD5E872743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7468-1D5F-4434-A409-D01DC234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02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2C88-3F37-4463-8279-4CD5E872743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7468-1D5F-4434-A409-D01DC234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5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2C88-3F37-4463-8279-4CD5E872743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7468-1D5F-4434-A409-D01DC234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8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2C88-3F37-4463-8279-4CD5E872743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7468-1D5F-4434-A409-D01DC234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4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2C88-3F37-4463-8279-4CD5E872743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7468-1D5F-4434-A409-D01DC234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42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42C88-3F37-4463-8279-4CD5E872743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97468-1D5F-4434-A409-D01DC234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4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3639" y="2612901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یادآوری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26381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and</a:t>
            </a:r>
            <a:endParaRPr lang="en-US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771" y="1690688"/>
            <a:ext cx="7882457" cy="396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625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or</a:t>
            </a:r>
            <a:endParaRPr lang="en-US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356" y="1690687"/>
            <a:ext cx="10078132" cy="488428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-2527008" y="18639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dirty="0">
                <a:solidFill>
                  <a:srgbClr val="FF0000"/>
                </a:solidFill>
                <a:cs typeface="B Yekan" panose="00000400000000000000" pitchFamily="2" charset="-78"/>
              </a:rPr>
              <a:t>خسته</a:t>
            </a:r>
            <a:endParaRPr lang="en-US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48771" y="19122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dirty="0">
                <a:solidFill>
                  <a:srgbClr val="FF0000"/>
                </a:solidFill>
                <a:cs typeface="B Yekan" panose="00000400000000000000" pitchFamily="2" charset="-78"/>
              </a:rPr>
              <a:t>خوابالو</a:t>
            </a:r>
            <a:endParaRPr lang="en-US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344102" y="19122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dirty="0">
                <a:solidFill>
                  <a:srgbClr val="FF0000"/>
                </a:solidFill>
                <a:cs typeface="B Yekan" panose="00000400000000000000" pitchFamily="2" charset="-78"/>
              </a:rPr>
              <a:t>بی‌حال</a:t>
            </a:r>
            <a:endParaRPr lang="en-US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32703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solidFill>
                  <a:srgbClr val="FF0000"/>
                </a:solidFill>
                <a:cs typeface="B Yekan" panose="00000400000000000000" pitchFamily="2" charset="-78"/>
              </a:rPr>
              <a:t>عملگر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and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22" y="1576846"/>
            <a:ext cx="8686755" cy="472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49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solidFill>
                  <a:srgbClr val="FF0000"/>
                </a:solidFill>
                <a:cs typeface="B Yekan" panose="00000400000000000000" pitchFamily="2" charset="-78"/>
              </a:rPr>
              <a:t>عملگر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and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769" y="1589088"/>
            <a:ext cx="9023774" cy="478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83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8" y="2086428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اجرای </a:t>
            </a:r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شرطی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77450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2823" y="1132839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انگیزه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867988" y="1473086"/>
            <a:ext cx="7750629" cy="11226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مقدار صحیحی از کاربر بگیرید و زوج یا فرد بودن  آن را چاپ نمایید. </a:t>
            </a:r>
            <a:endParaRPr lang="en-US" sz="1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43714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3634" y="8846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انگیزه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13509" y="1565140"/>
            <a:ext cx="9405257" cy="11226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مقدار صحیحی از کاربر بگیرید و زوج یا فرد بودن  آن را چاپ نمایید. </a:t>
            </a:r>
            <a:endParaRPr lang="en-US" sz="1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69721" y="2976798"/>
            <a:ext cx="8712926" cy="24934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a = </a:t>
            </a:r>
            <a:r>
              <a:rPr lang="en-US" sz="2800" dirty="0" smtClean="0">
                <a:latin typeface="Source Code Pro" panose="020B0509030403020204" pitchFamily="49" charset="0"/>
              </a:rPr>
              <a:t>input</a:t>
            </a:r>
            <a:r>
              <a:rPr lang="en-US" sz="2800" dirty="0">
                <a:latin typeface="Source Code Pro" panose="020B0509030403020204" pitchFamily="49" charset="0"/>
              </a:rPr>
              <a:t>(‘Enter a pos float: </a:t>
            </a:r>
            <a:r>
              <a:rPr lang="en-US" sz="2800" dirty="0" smtClean="0">
                <a:latin typeface="Source Code Pro" panose="020B0509030403020204" pitchFamily="49" charset="0"/>
              </a:rPr>
              <a:t>‘)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en-US" sz="2800" dirty="0">
                <a:latin typeface="Source Code Pro" panose="020B0509030403020204" pitchFamily="49" charset="0"/>
              </a:rPr>
              <a:t>print</a:t>
            </a:r>
            <a:r>
              <a:rPr lang="fa-IR" sz="2800" dirty="0">
                <a:latin typeface="Source Code Pro" panose="020B0509030403020204" pitchFamily="49" charset="0"/>
              </a:rPr>
              <a:t>)</a:t>
            </a:r>
            <a:r>
              <a:rPr lang="en-US" sz="2800" dirty="0">
                <a:latin typeface="Source Code Pro" panose="020B0509030403020204" pitchFamily="49" charset="0"/>
              </a:rPr>
              <a:t>a%2==0</a:t>
            </a:r>
            <a:r>
              <a:rPr lang="fa-IR" sz="2800" dirty="0">
                <a:latin typeface="Source Code Pro" panose="020B0509030403020204" pitchFamily="49" charset="0"/>
              </a:rPr>
              <a:t>(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9005" y="3913094"/>
            <a:ext cx="1120716" cy="15571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sz="115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?</a:t>
            </a:r>
            <a:endParaRPr lang="en-US" sz="8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49036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3634" y="8846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انگیزه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876005" y="1327606"/>
            <a:ext cx="9405257" cy="11226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4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اگر عدد مثبت است کاری را انجام دهد.</a:t>
            </a:r>
            <a:endParaRPr lang="en-US" sz="1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32" y="1776041"/>
            <a:ext cx="32004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182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862" y="9344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ساختار </a:t>
            </a:r>
            <a:r>
              <a:rPr lang="en-US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if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374674"/>
            <a:ext cx="12192000" cy="483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790534" y="6209705"/>
            <a:ext cx="9405257" cy="5953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1800" dirty="0">
                <a:solidFill>
                  <a:schemeClr val="bg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به عبارت بالا عبارت شرطی می‌گویند.</a:t>
            </a:r>
            <a:endParaRPr lang="en-US" sz="1400" dirty="0">
              <a:solidFill>
                <a:schemeClr val="bg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41373" y="2306434"/>
            <a:ext cx="3541485" cy="10595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dirty="0">
                <a:cs typeface="B Yekan" panose="00000400000000000000" pitchFamily="2" charset="-78"/>
              </a:rPr>
              <a:t>عبارت بولی</a:t>
            </a:r>
            <a:endParaRPr lang="en-US" sz="2400" dirty="0">
              <a:cs typeface="B Yekan" panose="00000400000000000000" pitchFamily="2" charset="-7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66229" y="3382779"/>
            <a:ext cx="3541485" cy="10595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dirty="0">
                <a:cs typeface="B Yekan" panose="00000400000000000000" pitchFamily="2" charset="-78"/>
              </a:rPr>
              <a:t>عبارت پایتون که در صورت </a:t>
            </a:r>
            <a:r>
              <a:rPr lang="en-US" dirty="0">
                <a:latin typeface="Source Code Pro" panose="020B0509030403020204" pitchFamily="49" charset="0"/>
                <a:cs typeface="B Yekan" panose="00000400000000000000" pitchFamily="2" charset="-78"/>
              </a:rPr>
              <a:t>True</a:t>
            </a:r>
            <a:r>
              <a:rPr lang="fa-IR" dirty="0">
                <a:cs typeface="B Yekan" panose="00000400000000000000" pitchFamily="2" charset="-78"/>
              </a:rPr>
              <a:t> بودن اجرا می‌شود.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5946" y="2451484"/>
            <a:ext cx="8611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if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927106" y="2470766"/>
            <a:ext cx="5229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: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76674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862" y="9344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فاصله و تورفتگی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90534" y="1954511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33960" y="2785454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790534" y="3612768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733959" y="4423522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597560" y="5267394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6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3431" y="12201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نوعی دیگر، بولی </a:t>
            </a:r>
            <a:r>
              <a:rPr lang="en-US" sz="3600" b="1" dirty="0" err="1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boolean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4702" y="5892218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0526" y="2514205"/>
            <a:ext cx="9546771" cy="1083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</a:rPr>
              <a:t>True , False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078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862" y="9344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فاصله و تورفتگی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90534" y="1954511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33960" y="2785454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790534" y="3612768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733959" y="4423522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699158" y="5267394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90534" y="1954511"/>
            <a:ext cx="45719" cy="4420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38441" y="1954511"/>
            <a:ext cx="45719" cy="4420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67953" y="1954511"/>
            <a:ext cx="45719" cy="4420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12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862" y="9344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فاصله و تورفتگی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90534" y="1954511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33960" y="2785454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790534" y="3612768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733959" y="4423522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699158" y="5267394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90534" y="1954511"/>
            <a:ext cx="45719" cy="4420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38441" y="1954511"/>
            <a:ext cx="45719" cy="4420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67953" y="1954511"/>
            <a:ext cx="45719" cy="4420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471886" y="2481943"/>
            <a:ext cx="1030514" cy="71716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358073" y="4136121"/>
            <a:ext cx="1030514" cy="71716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069277" y="4963883"/>
            <a:ext cx="1030514" cy="71716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766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862" y="9344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حل شرطی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2045" y="2559596"/>
            <a:ext cx="8712926" cy="3502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a = input(‘Enter a </a:t>
            </a:r>
            <a:r>
              <a:rPr lang="en-US" sz="2800" dirty="0" err="1">
                <a:latin typeface="Source Code Pro" panose="020B0509030403020204" pitchFamily="49" charset="0"/>
              </a:rPr>
              <a:t>pos</a:t>
            </a:r>
            <a:r>
              <a:rPr lang="en-US" sz="2800" dirty="0">
                <a:latin typeface="Source Code Pro" panose="020B0509030403020204" pitchFamily="49" charset="0"/>
              </a:rPr>
              <a:t> float: ‘)</a:t>
            </a:r>
          </a:p>
          <a:p>
            <a:endParaRPr lang="en-US" sz="2800" dirty="0">
              <a:latin typeface="Source Code Pro" panose="020B0509030403020204" pitchFamily="49" charset="0"/>
            </a:endParaRPr>
          </a:p>
          <a:p>
            <a:r>
              <a:rPr lang="en-US" sz="2800" dirty="0">
                <a:latin typeface="Source Code Pro" panose="020B0509030403020204" pitchFamily="49" charset="0"/>
              </a:rPr>
              <a:t>if a%2 == 0:</a:t>
            </a:r>
          </a:p>
          <a:p>
            <a:r>
              <a:rPr lang="en-US" sz="2800" dirty="0">
                <a:latin typeface="Source Code Pro" panose="020B0509030403020204" pitchFamily="49" charset="0"/>
              </a:rPr>
              <a:t>	print(“</a:t>
            </a:r>
            <a:r>
              <a:rPr lang="en-US" sz="2800" dirty="0" err="1">
                <a:latin typeface="Source Code Pro" panose="020B0509030403020204" pitchFamily="49" charset="0"/>
              </a:rPr>
              <a:t>Zoj</a:t>
            </a:r>
            <a:r>
              <a:rPr lang="en-US" sz="2800" dirty="0">
                <a:latin typeface="Source Code Pro" panose="020B0509030403020204" pitchFamily="49" charset="0"/>
              </a:rPr>
              <a:t> </a:t>
            </a:r>
            <a:r>
              <a:rPr lang="en-US" sz="2800" dirty="0" err="1">
                <a:latin typeface="Source Code Pro" panose="020B0509030403020204" pitchFamily="49" charset="0"/>
              </a:rPr>
              <a:t>Ast</a:t>
            </a:r>
            <a:r>
              <a:rPr lang="en-US" sz="2800" dirty="0" smtClean="0">
                <a:latin typeface="Source Code Pro" panose="020B0509030403020204" pitchFamily="49" charset="0"/>
              </a:rPr>
              <a:t>!”)</a:t>
            </a:r>
          </a:p>
          <a:p>
            <a:endParaRPr lang="en-US" sz="2800" dirty="0">
              <a:latin typeface="Source Code Pro" panose="020B0509030403020204" pitchFamily="49" charset="0"/>
            </a:endParaRPr>
          </a:p>
          <a:p>
            <a:r>
              <a:rPr lang="en-US" sz="2800" dirty="0">
                <a:latin typeface="Source Code Pro" panose="020B0509030403020204" pitchFamily="49" charset="0"/>
              </a:rPr>
              <a:t>if(a%2 != 0):</a:t>
            </a:r>
          </a:p>
          <a:p>
            <a:r>
              <a:rPr lang="en-US" sz="2800" dirty="0">
                <a:latin typeface="Source Code Pro" panose="020B0509030403020204" pitchFamily="49" charset="0"/>
              </a:rPr>
              <a:t>	print(“</a:t>
            </a:r>
            <a:r>
              <a:rPr lang="en-US" sz="2800" dirty="0" err="1">
                <a:latin typeface="Source Code Pro" panose="020B0509030403020204" pitchFamily="49" charset="0"/>
              </a:rPr>
              <a:t>Fard</a:t>
            </a:r>
            <a:r>
              <a:rPr lang="en-US" sz="2800" dirty="0">
                <a:latin typeface="Source Code Pro" panose="020B0509030403020204" pitchFamily="49" charset="0"/>
              </a:rPr>
              <a:t> </a:t>
            </a:r>
            <a:r>
              <a:rPr lang="en-US" sz="2800" dirty="0" err="1">
                <a:latin typeface="Source Code Pro" panose="020B0509030403020204" pitchFamily="49" charset="0"/>
              </a:rPr>
              <a:t>Ast</a:t>
            </a:r>
            <a:r>
              <a:rPr lang="en-US" sz="2800" dirty="0">
                <a:latin typeface="Source Code Pro" panose="020B0509030403020204" pitchFamily="49" charset="0"/>
              </a:rPr>
              <a:t>!”)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374674"/>
            <a:ext cx="12192000" cy="483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790534" y="6209705"/>
            <a:ext cx="9405257" cy="5953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1800" dirty="0">
                <a:solidFill>
                  <a:schemeClr val="bg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به عبارت بالا عبارت شرطی می‌گویند.</a:t>
            </a:r>
            <a:endParaRPr lang="en-US" sz="1400" dirty="0">
              <a:solidFill>
                <a:schemeClr val="bg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09786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862" y="9344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ساختار </a:t>
            </a:r>
            <a:r>
              <a:rPr lang="en-US" sz="36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if-else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41373" y="1779958"/>
            <a:ext cx="3541485" cy="10595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dirty="0">
                <a:cs typeface="B Yekan" panose="00000400000000000000" pitchFamily="2" charset="-78"/>
              </a:rPr>
              <a:t>عبارت بولی</a:t>
            </a:r>
            <a:endParaRPr lang="en-US" sz="2400" dirty="0">
              <a:cs typeface="B Yekan" panose="00000400000000000000" pitchFamily="2" charset="-7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66229" y="2856303"/>
            <a:ext cx="3541485" cy="10595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dirty="0">
                <a:cs typeface="B Yekan" panose="00000400000000000000" pitchFamily="2" charset="-78"/>
              </a:rPr>
              <a:t>عبارت پایتون که در صورت </a:t>
            </a:r>
            <a:r>
              <a:rPr lang="en-US" dirty="0">
                <a:latin typeface="Source Code Pro" panose="020B0509030403020204" pitchFamily="49" charset="0"/>
                <a:cs typeface="B Yekan" panose="00000400000000000000" pitchFamily="2" charset="-78"/>
              </a:rPr>
              <a:t>True</a:t>
            </a:r>
            <a:r>
              <a:rPr lang="fa-IR" dirty="0">
                <a:cs typeface="B Yekan" panose="00000400000000000000" pitchFamily="2" charset="-78"/>
              </a:rPr>
              <a:t> بودن اجرا می‌شود.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41373" y="4433723"/>
            <a:ext cx="3541485" cy="10595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dirty="0">
                <a:cs typeface="B Yekan" panose="00000400000000000000" pitchFamily="2" charset="-78"/>
              </a:rPr>
              <a:t>عبارت پایتون که در صورت </a:t>
            </a:r>
            <a:r>
              <a:rPr lang="en-US" dirty="0">
                <a:latin typeface="Source Code Pro" panose="020B0509030403020204" pitchFamily="49" charset="0"/>
                <a:cs typeface="B Yekan" panose="00000400000000000000" pitchFamily="2" charset="-78"/>
              </a:rPr>
              <a:t>False</a:t>
            </a:r>
            <a:r>
              <a:rPr lang="fa-IR" dirty="0">
                <a:cs typeface="B Yekan" panose="00000400000000000000" pitchFamily="2" charset="-78"/>
              </a:rPr>
              <a:t> بودن بقیه اجرا می‌شود.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5946" y="1925008"/>
            <a:ext cx="8611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if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927106" y="1944290"/>
            <a:ext cx="5229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:</a:t>
            </a:r>
            <a:endParaRPr lang="en-US" sz="4400" dirty="0"/>
          </a:p>
        </p:txBody>
      </p:sp>
      <p:sp>
        <p:nvSpPr>
          <p:cNvPr id="24" name="Rectangle 23"/>
          <p:cNvSpPr/>
          <p:nvPr/>
        </p:nvSpPr>
        <p:spPr>
          <a:xfrm>
            <a:off x="3235946" y="3682635"/>
            <a:ext cx="187583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else:</a:t>
            </a:r>
            <a:endParaRPr lang="en-US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166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862" y="9344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en-US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If-else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2045" y="2559596"/>
            <a:ext cx="8712926" cy="3502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a = input(‘Enter a </a:t>
            </a:r>
            <a:r>
              <a:rPr lang="en-US" sz="2800" dirty="0" err="1">
                <a:latin typeface="Source Code Pro" panose="020B0509030403020204" pitchFamily="49" charset="0"/>
              </a:rPr>
              <a:t>pos</a:t>
            </a:r>
            <a:r>
              <a:rPr lang="en-US" sz="2800" dirty="0">
                <a:latin typeface="Source Code Pro" panose="020B0509030403020204" pitchFamily="49" charset="0"/>
              </a:rPr>
              <a:t> float: ‘)</a:t>
            </a:r>
          </a:p>
          <a:p>
            <a:endParaRPr lang="en-US" sz="2800" dirty="0">
              <a:latin typeface="Source Code Pro" panose="020B0509030403020204" pitchFamily="49" charset="0"/>
            </a:endParaRPr>
          </a:p>
          <a:p>
            <a:r>
              <a:rPr lang="en-US" sz="2800" dirty="0">
                <a:latin typeface="Source Code Pro" panose="020B0509030403020204" pitchFamily="49" charset="0"/>
              </a:rPr>
              <a:t>if a%2 == 0:</a:t>
            </a:r>
          </a:p>
          <a:p>
            <a:r>
              <a:rPr lang="en-US" sz="2800" dirty="0">
                <a:latin typeface="Source Code Pro" panose="020B0509030403020204" pitchFamily="49" charset="0"/>
              </a:rPr>
              <a:t>	print(“</a:t>
            </a:r>
            <a:r>
              <a:rPr lang="en-US" sz="2800" dirty="0" err="1">
                <a:latin typeface="Source Code Pro" panose="020B0509030403020204" pitchFamily="49" charset="0"/>
              </a:rPr>
              <a:t>Zoj</a:t>
            </a:r>
            <a:r>
              <a:rPr lang="en-US" sz="2800" dirty="0">
                <a:latin typeface="Source Code Pro" panose="020B0509030403020204" pitchFamily="49" charset="0"/>
              </a:rPr>
              <a:t> </a:t>
            </a:r>
            <a:r>
              <a:rPr lang="en-US" sz="2800" dirty="0" err="1">
                <a:latin typeface="Source Code Pro" panose="020B0509030403020204" pitchFamily="49" charset="0"/>
              </a:rPr>
              <a:t>Ast</a:t>
            </a:r>
            <a:r>
              <a:rPr lang="en-US" sz="2800" dirty="0">
                <a:latin typeface="Source Code Pro" panose="020B0509030403020204" pitchFamily="49" charset="0"/>
              </a:rPr>
              <a:t>!”)</a:t>
            </a:r>
          </a:p>
          <a:p>
            <a:r>
              <a:rPr lang="en-US" sz="2800" dirty="0">
                <a:latin typeface="Source Code Pro" panose="020B0509030403020204" pitchFamily="49" charset="0"/>
              </a:rPr>
              <a:t>else:</a:t>
            </a:r>
          </a:p>
          <a:p>
            <a:r>
              <a:rPr lang="en-US" sz="2800" dirty="0">
                <a:latin typeface="Source Code Pro" panose="020B0509030403020204" pitchFamily="49" charset="0"/>
              </a:rPr>
              <a:t>	print(“</a:t>
            </a:r>
            <a:r>
              <a:rPr lang="en-US" sz="2800" dirty="0" err="1">
                <a:latin typeface="Source Code Pro" panose="020B0509030403020204" pitchFamily="49" charset="0"/>
              </a:rPr>
              <a:t>Fard</a:t>
            </a:r>
            <a:r>
              <a:rPr lang="en-US" sz="2800" dirty="0">
                <a:latin typeface="Source Code Pro" panose="020B0509030403020204" pitchFamily="49" charset="0"/>
              </a:rPr>
              <a:t> </a:t>
            </a:r>
            <a:r>
              <a:rPr lang="en-US" sz="2800" dirty="0" err="1">
                <a:latin typeface="Source Code Pro" panose="020B0509030403020204" pitchFamily="49" charset="0"/>
              </a:rPr>
              <a:t>Ast</a:t>
            </a:r>
            <a:r>
              <a:rPr lang="en-US" sz="2800" dirty="0">
                <a:latin typeface="Source Code Pro" panose="020B0509030403020204" pitchFamily="49" charset="0"/>
              </a:rPr>
              <a:t>!”)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070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4434" y="34427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ساختار </a:t>
            </a:r>
            <a:r>
              <a:rPr lang="en-US" sz="36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if-else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55887" y="1313294"/>
            <a:ext cx="3541485" cy="10595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dirty="0">
                <a:cs typeface="B Yekan" panose="00000400000000000000" pitchFamily="2" charset="-78"/>
              </a:rPr>
              <a:t>عبارت بولی</a:t>
            </a:r>
            <a:endParaRPr lang="en-US" sz="2400" dirty="0">
              <a:cs typeface="B Yekan" panose="00000400000000000000" pitchFamily="2" charset="-7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80743" y="2389639"/>
            <a:ext cx="3541485" cy="10595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dirty="0">
                <a:cs typeface="B Yekan" panose="00000400000000000000" pitchFamily="2" charset="-78"/>
              </a:rPr>
              <a:t>عبارت پایتون که در صورت </a:t>
            </a:r>
            <a:r>
              <a:rPr lang="en-US" dirty="0">
                <a:latin typeface="Source Code Pro" panose="020B0509030403020204" pitchFamily="49" charset="0"/>
                <a:cs typeface="B Yekan" panose="00000400000000000000" pitchFamily="2" charset="-78"/>
              </a:rPr>
              <a:t>True</a:t>
            </a:r>
            <a:r>
              <a:rPr lang="fa-IR" dirty="0">
                <a:cs typeface="B Yekan" panose="00000400000000000000" pitchFamily="2" charset="-78"/>
              </a:rPr>
              <a:t> بودن اجرا می‌شود.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55887" y="3967059"/>
            <a:ext cx="3541485" cy="10595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dirty="0">
                <a:cs typeface="B Yekan" panose="00000400000000000000" pitchFamily="2" charset="-78"/>
              </a:rPr>
              <a:t>عبارت پایتون که در صورت </a:t>
            </a:r>
            <a:r>
              <a:rPr lang="en-US" dirty="0">
                <a:latin typeface="Source Code Pro" panose="020B0509030403020204" pitchFamily="49" charset="0"/>
                <a:cs typeface="B Yekan" panose="00000400000000000000" pitchFamily="2" charset="-78"/>
              </a:rPr>
              <a:t>False</a:t>
            </a:r>
            <a:r>
              <a:rPr lang="fa-IR" dirty="0">
                <a:cs typeface="B Yekan" panose="00000400000000000000" pitchFamily="2" charset="-78"/>
              </a:rPr>
              <a:t> بودن بقیه اجرا می‌شود.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50460" y="1458344"/>
            <a:ext cx="8611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if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941620" y="1477626"/>
            <a:ext cx="5229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:</a:t>
            </a:r>
            <a:endParaRPr lang="en-US" sz="4400" dirty="0"/>
          </a:p>
        </p:txBody>
      </p:sp>
      <p:sp>
        <p:nvSpPr>
          <p:cNvPr id="24" name="Rectangle 23"/>
          <p:cNvSpPr/>
          <p:nvPr/>
        </p:nvSpPr>
        <p:spPr>
          <a:xfrm>
            <a:off x="3250460" y="3215971"/>
            <a:ext cx="187583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else: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50460" y="5544479"/>
            <a:ext cx="60083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Source Code Pro" panose="020B0509030403020204" pitchFamily="49" charset="0"/>
              </a:rPr>
              <a:t>print(“</a:t>
            </a:r>
            <a:r>
              <a:rPr lang="en-US" sz="3600" dirty="0" err="1">
                <a:solidFill>
                  <a:schemeClr val="tx2"/>
                </a:solidFill>
                <a:latin typeface="Source Code Pro" panose="020B0509030403020204" pitchFamily="49" charset="0"/>
              </a:rPr>
              <a:t>chiz</a:t>
            </a:r>
            <a:r>
              <a:rPr lang="en-US" sz="3600" dirty="0">
                <a:solidFill>
                  <a:schemeClr val="tx2"/>
                </a:solidFill>
                <a:latin typeface="Source Code Pro" panose="020B0509030403020204" pitchFamily="49" charset="0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Source Code Pro" panose="020B0509030403020204" pitchFamily="49" charset="0"/>
              </a:rPr>
              <a:t>digar</a:t>
            </a:r>
            <a:r>
              <a:rPr lang="en-US" sz="3600" dirty="0">
                <a:solidFill>
                  <a:schemeClr val="tx2"/>
                </a:solidFill>
                <a:latin typeface="Source Code Pro" panose="020B0509030403020204" pitchFamily="49" charset="0"/>
              </a:rPr>
              <a:t>!”) </a:t>
            </a:r>
          </a:p>
        </p:txBody>
      </p:sp>
    </p:spTree>
    <p:extLst>
      <p:ext uri="{BB962C8B-B14F-4D97-AF65-F5344CB8AC3E}">
        <p14:creationId xmlns:p14="http://schemas.microsoft.com/office/powerpoint/2010/main" val="2594535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6332" y="316413"/>
            <a:ext cx="7680960" cy="680495"/>
          </a:xfrm>
        </p:spPr>
        <p:txBody>
          <a:bodyPr>
            <a:normAutofit/>
          </a:bodyPr>
          <a:lstStyle/>
          <a:p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تورفتگی مهم است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606" y="1609064"/>
            <a:ext cx="9149439" cy="3862822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85931" y="4182670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( )</a:t>
            </a:r>
            <a:endParaRPr lang="en-US" sz="28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85931" y="2728778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( )</a:t>
            </a:r>
            <a:endParaRPr lang="en-US" sz="28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436960" y="2736433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( )</a:t>
            </a:r>
            <a:endParaRPr lang="en-US" sz="28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96733" y="4204049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( )</a:t>
            </a:r>
            <a:endParaRPr lang="en-US" sz="28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87349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8617" y="650882"/>
            <a:ext cx="7680960" cy="680495"/>
          </a:xfrm>
        </p:spPr>
        <p:txBody>
          <a:bodyPr>
            <a:normAutofit/>
          </a:bodyPr>
          <a:lstStyle/>
          <a:p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مثالی دیگر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998617" y="1686034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3600" b="1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دو کاراکتر آخر یک رشته را با </a:t>
            </a:r>
            <a:r>
              <a:rPr lang="en-US" sz="3600" b="1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y</a:t>
            </a:r>
            <a:r>
              <a:rPr lang="fa-IR" sz="3600" b="1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جایگزین کنید</a:t>
            </a:r>
            <a:endParaRPr lang="en-US" sz="28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24909" y="3013753"/>
            <a:ext cx="6428376" cy="10595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en-US" sz="3600" dirty="0">
                <a:latin typeface="Source Code Pro" panose="020B0509030403020204" pitchFamily="49" charset="0"/>
              </a:rPr>
              <a:t>s = s[0:2] + ’y’ </a:t>
            </a:r>
            <a:endParaRPr lang="en-US" sz="3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10336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8617" y="650882"/>
            <a:ext cx="7680960" cy="680495"/>
          </a:xfrm>
        </p:spPr>
        <p:txBody>
          <a:bodyPr>
            <a:normAutofit/>
          </a:bodyPr>
          <a:lstStyle/>
          <a:p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مثال اصلاح شده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129245" y="1331377"/>
            <a:ext cx="7680960" cy="10624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b="1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چنانچه دو کاراکتر آخر یک رشته “</a:t>
            </a:r>
            <a:r>
              <a:rPr lang="en-US" sz="2400" b="1" dirty="0" err="1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sy</a:t>
            </a:r>
            <a:r>
              <a:rPr lang="fa-IR" sz="2400" b="1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" باشد با </a:t>
            </a:r>
            <a:r>
              <a:rPr lang="en-US" sz="2400" b="1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y</a:t>
            </a:r>
            <a:r>
              <a:rPr lang="fa-IR" sz="2400" b="1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جایگزین کنید وگرنه با </a:t>
            </a:r>
            <a:r>
              <a:rPr lang="en-US" sz="2400" b="1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“g”</a:t>
            </a:r>
            <a:r>
              <a:rPr lang="fa-IR" sz="2400" b="1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جایگزین شود.</a:t>
            </a:r>
            <a:endParaRPr lang="en-US" sz="18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55537" y="2715207"/>
            <a:ext cx="6428376" cy="40194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>
                <a:latin typeface="Source Code Pro" panose="020B0509030403020204" pitchFamily="49" charset="0"/>
              </a:rPr>
              <a:t>if s</a:t>
            </a:r>
            <a:r>
              <a:rPr lang="en-US" sz="3200" dirty="0" smtClean="0">
                <a:latin typeface="Source Code Pro" panose="020B0509030403020204" pitchFamily="49" charset="0"/>
              </a:rPr>
              <a:t>[-2:]==‘</a:t>
            </a:r>
            <a:r>
              <a:rPr lang="en-US" sz="3200" dirty="0" err="1" smtClean="0">
                <a:latin typeface="Source Code Pro" panose="020B0509030403020204" pitchFamily="49" charset="0"/>
              </a:rPr>
              <a:t>sy</a:t>
            </a:r>
            <a:r>
              <a:rPr lang="en-US" sz="3200" dirty="0">
                <a:latin typeface="Source Code Pro" panose="020B0509030403020204" pitchFamily="49" charset="0"/>
              </a:rPr>
              <a:t>’:</a:t>
            </a:r>
          </a:p>
          <a:p>
            <a:r>
              <a:rPr lang="en-US" sz="3200" dirty="0">
                <a:latin typeface="Source Code Pro" panose="020B0509030403020204" pitchFamily="49" charset="0"/>
              </a:rPr>
              <a:t>   </a:t>
            </a:r>
            <a:r>
              <a:rPr lang="en-US" sz="3200" dirty="0" err="1">
                <a:latin typeface="Source Code Pro" panose="020B0509030403020204" pitchFamily="49" charset="0"/>
              </a:rPr>
              <a:t>ed</a:t>
            </a:r>
            <a:r>
              <a:rPr lang="en-US" sz="3200" dirty="0">
                <a:latin typeface="Source Code Pro" panose="020B0509030403020204" pitchFamily="49" charset="0"/>
              </a:rPr>
              <a:t> = s[0</a:t>
            </a:r>
            <a:r>
              <a:rPr lang="en-US" sz="3200" dirty="0" smtClean="0">
                <a:latin typeface="Source Code Pro" panose="020B0509030403020204" pitchFamily="49" charset="0"/>
              </a:rPr>
              <a:t>:-2] </a:t>
            </a:r>
            <a:r>
              <a:rPr lang="en-US" sz="3200" dirty="0">
                <a:latin typeface="Source Code Pro" panose="020B0509030403020204" pitchFamily="49" charset="0"/>
              </a:rPr>
              <a:t>+ </a:t>
            </a:r>
            <a:r>
              <a:rPr lang="en-US" sz="3200" dirty="0" smtClean="0">
                <a:latin typeface="Source Code Pro" panose="020B0509030403020204" pitchFamily="49" charset="0"/>
              </a:rPr>
              <a:t>’y</a:t>
            </a:r>
            <a:r>
              <a:rPr lang="en-US" sz="3200" dirty="0">
                <a:latin typeface="Source Code Pro" panose="020B0509030403020204" pitchFamily="49" charset="0"/>
              </a:rPr>
              <a:t>’ </a:t>
            </a:r>
          </a:p>
          <a:p>
            <a:r>
              <a:rPr lang="en-US" sz="3200" dirty="0">
                <a:latin typeface="Source Code Pro" panose="020B0509030403020204" pitchFamily="49" charset="0"/>
              </a:rPr>
              <a:t>else:</a:t>
            </a:r>
          </a:p>
          <a:p>
            <a:r>
              <a:rPr lang="en-US" sz="3200" dirty="0">
                <a:latin typeface="Source Code Pro" panose="020B0509030403020204" pitchFamily="49" charset="0"/>
              </a:rPr>
              <a:t>   </a:t>
            </a:r>
            <a:r>
              <a:rPr lang="en-US" sz="3200" dirty="0" err="1">
                <a:latin typeface="Source Code Pro" panose="020B0509030403020204" pitchFamily="49" charset="0"/>
              </a:rPr>
              <a:t>ed</a:t>
            </a:r>
            <a:r>
              <a:rPr lang="en-US" sz="3200" dirty="0">
                <a:latin typeface="Source Code Pro" panose="020B0509030403020204" pitchFamily="49" charset="0"/>
              </a:rPr>
              <a:t> = s + ‘g’ </a:t>
            </a:r>
          </a:p>
          <a:p>
            <a:r>
              <a:rPr lang="en-US" sz="3200" dirty="0">
                <a:latin typeface="Source Code Pro" panose="020B0509030403020204" pitchFamily="49" charset="0"/>
              </a:rPr>
              <a:t>print(s, </a:t>
            </a:r>
            <a:r>
              <a:rPr lang="en-US" sz="3200" dirty="0" err="1">
                <a:latin typeface="Source Code Pro" panose="020B0509030403020204" pitchFamily="49" charset="0"/>
              </a:rPr>
              <a:t>ed</a:t>
            </a:r>
            <a:r>
              <a:rPr lang="en-US" sz="3200" dirty="0">
                <a:latin typeface="Source Code Pro" panose="020B0509030403020204" pitchFamily="49" charset="0"/>
              </a:rPr>
              <a:t>) </a:t>
            </a:r>
            <a:endParaRPr lang="en-US" sz="32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94040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7646" y="476070"/>
            <a:ext cx="7680960" cy="680495"/>
          </a:xfrm>
        </p:spPr>
        <p:txBody>
          <a:bodyPr>
            <a:normAutofit/>
          </a:bodyPr>
          <a:lstStyle/>
          <a:p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مقادیر بیش از دو خروجی؟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893492" y="1756229"/>
            <a:ext cx="2523309" cy="32802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pl-PL" sz="4000" b="1" dirty="0">
                <a:solidFill>
                  <a:schemeClr val="accent1">
                    <a:lumMod val="50000"/>
                  </a:schemeClr>
                </a:solidFill>
              </a:rPr>
              <a:t>A   90-100</a:t>
            </a:r>
            <a:endParaRPr lang="fa-IR" sz="40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pl-PL" sz="4000" b="1" dirty="0">
                <a:solidFill>
                  <a:schemeClr val="accent1">
                    <a:lumMod val="50000"/>
                  </a:schemeClr>
                </a:solidFill>
              </a:rPr>
              <a:t>B  80-89 </a:t>
            </a:r>
            <a:endParaRPr lang="fa-IR" sz="40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pl-PL" sz="4000" b="1" dirty="0">
                <a:solidFill>
                  <a:schemeClr val="accent1">
                    <a:lumMod val="50000"/>
                  </a:schemeClr>
                </a:solidFill>
              </a:rPr>
              <a:t>C  70-79</a:t>
            </a:r>
            <a:endParaRPr lang="fa-IR" sz="40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pl-PL" sz="4000" b="1" dirty="0">
                <a:solidFill>
                  <a:schemeClr val="accent1">
                    <a:lumMod val="50000"/>
                  </a:schemeClr>
                </a:solidFill>
              </a:rPr>
              <a:t>U  &lt;70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0412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8" y="12148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عملگرهای مقایسه‌ای (رابطه‌ای)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265748" y="1264192"/>
            <a:ext cx="4197532" cy="4297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&gt;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&lt;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==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!=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&gt;=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&lt;=</a:t>
            </a:r>
          </a:p>
          <a:p>
            <a:endParaRPr lang="fa-IR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71896" y="1264192"/>
            <a:ext cx="4197532" cy="4297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28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کم‌تر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/>
            <a:r>
              <a:rPr lang="fa-IR" sz="28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بیشتر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/>
            <a:r>
              <a:rPr lang="fa-IR" sz="28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مساوی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/>
            <a:r>
              <a:rPr lang="fa-IR" sz="28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مخالف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/>
            <a:r>
              <a:rPr lang="fa-IR" sz="28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بزرگتر مساوی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/>
            <a:r>
              <a:rPr lang="fa-IR" sz="28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کوچکتر مساوی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/>
            <a:endParaRPr lang="fa-IR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362792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119336"/>
            <a:ext cx="12192000" cy="738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7" y="66330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چند شاخه شرطی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43381" y="1598136"/>
            <a:ext cx="6705238" cy="4521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x = int(input(‘Score: ‘))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en-US" sz="2800" dirty="0">
                <a:latin typeface="Source Code Pro" panose="020B0509030403020204" pitchFamily="49" charset="0"/>
              </a:rPr>
              <a:t>if </a:t>
            </a:r>
            <a:r>
              <a:rPr lang="en-US" sz="2800" dirty="0" smtClean="0">
                <a:latin typeface="Source Code Pro" panose="020B0509030403020204" pitchFamily="49" charset="0"/>
              </a:rPr>
              <a:t>90&lt;=x&lt;=100: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fa-IR" sz="2800" dirty="0">
                <a:latin typeface="Source Code Pro" panose="020B0509030403020204" pitchFamily="49" charset="0"/>
              </a:rPr>
              <a:t>	</a:t>
            </a:r>
            <a:r>
              <a:rPr lang="en-US" sz="2800" dirty="0">
                <a:latin typeface="Source Code Pro" panose="020B0509030403020204" pitchFamily="49" charset="0"/>
              </a:rPr>
              <a:t>grade = ‘A’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en-US" sz="2800" dirty="0" err="1">
                <a:latin typeface="Source Code Pro" panose="020B0509030403020204" pitchFamily="49" charset="0"/>
              </a:rPr>
              <a:t>elif</a:t>
            </a:r>
            <a:r>
              <a:rPr lang="en-US" sz="2800" dirty="0">
                <a:latin typeface="Source Code Pro" panose="020B0509030403020204" pitchFamily="49" charset="0"/>
              </a:rPr>
              <a:t> </a:t>
            </a:r>
            <a:r>
              <a:rPr lang="en-US" sz="2800" dirty="0" smtClean="0">
                <a:latin typeface="Source Code Pro" panose="020B0509030403020204" pitchFamily="49" charset="0"/>
              </a:rPr>
              <a:t>80&lt;=x&lt;90: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fa-IR" sz="2800" dirty="0">
                <a:latin typeface="Source Code Pro" panose="020B0509030403020204" pitchFamily="49" charset="0"/>
              </a:rPr>
              <a:t>	</a:t>
            </a:r>
            <a:r>
              <a:rPr lang="en-US" sz="2800" dirty="0">
                <a:latin typeface="Source Code Pro" panose="020B0509030403020204" pitchFamily="49" charset="0"/>
              </a:rPr>
              <a:t>grade = ‘B’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en-US" sz="2800" dirty="0" err="1">
                <a:latin typeface="Source Code Pro" panose="020B0509030403020204" pitchFamily="49" charset="0"/>
              </a:rPr>
              <a:t>elif</a:t>
            </a:r>
            <a:r>
              <a:rPr lang="en-US" sz="2800" dirty="0">
                <a:latin typeface="Source Code Pro" panose="020B0509030403020204" pitchFamily="49" charset="0"/>
              </a:rPr>
              <a:t> </a:t>
            </a:r>
            <a:r>
              <a:rPr lang="en-US" sz="2800" dirty="0" smtClean="0">
                <a:latin typeface="Source Code Pro" panose="020B0509030403020204" pitchFamily="49" charset="0"/>
              </a:rPr>
              <a:t>70&lt;=x&lt;=80: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fa-IR" sz="2800" dirty="0">
                <a:latin typeface="Source Code Pro" panose="020B0509030403020204" pitchFamily="49" charset="0"/>
              </a:rPr>
              <a:t>	</a:t>
            </a:r>
            <a:r>
              <a:rPr lang="en-US" sz="2800" dirty="0">
                <a:latin typeface="Source Code Pro" panose="020B0509030403020204" pitchFamily="49" charset="0"/>
              </a:rPr>
              <a:t>grade = ‘C’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en-US" sz="2800" dirty="0">
                <a:latin typeface="Source Code Pro" panose="020B0509030403020204" pitchFamily="49" charset="0"/>
              </a:rPr>
              <a:t>else: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fa-IR" sz="2800" dirty="0">
                <a:latin typeface="Source Code Pro" panose="020B0509030403020204" pitchFamily="49" charset="0"/>
              </a:rPr>
              <a:t>	</a:t>
            </a:r>
            <a:r>
              <a:rPr lang="en-US" sz="2800" dirty="0">
                <a:latin typeface="Source Code Pro" panose="020B0509030403020204" pitchFamily="49" charset="0"/>
              </a:rPr>
              <a:t>grade = ‘U’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en-US" sz="2800" dirty="0">
                <a:latin typeface="Source Code Pro" panose="020B0509030403020204" pitchFamily="49" charset="0"/>
              </a:rPr>
              <a:t>print</a:t>
            </a:r>
            <a:r>
              <a:rPr lang="fa-IR" sz="2800" dirty="0">
                <a:latin typeface="Source Code Pro" panose="020B0509030403020204" pitchFamily="49" charset="0"/>
              </a:rPr>
              <a:t>)</a:t>
            </a:r>
            <a:r>
              <a:rPr lang="en-US" sz="2800" dirty="0">
                <a:latin typeface="Source Code Pro" panose="020B0509030403020204" pitchFamily="49" charset="0"/>
              </a:rPr>
              <a:t>grade</a:t>
            </a:r>
            <a:r>
              <a:rPr lang="fa-IR" sz="2800" dirty="0">
                <a:latin typeface="Source Code Pro" panose="020B0509030403020204" pitchFamily="49" charset="0"/>
              </a:rPr>
              <a:t>(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67762" y="6373675"/>
            <a:ext cx="93617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ource Code Pro" panose="020B0509030403020204" pitchFamily="49" charset="0"/>
              </a:rPr>
              <a:t>“</a:t>
            </a:r>
            <a:r>
              <a:rPr lang="en-US" sz="20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elif</a:t>
            </a:r>
            <a:r>
              <a:rPr lang="en-US" sz="2000" dirty="0">
                <a:solidFill>
                  <a:schemeClr val="bg1"/>
                </a:solidFill>
                <a:latin typeface="Source Code Pro" panose="020B0509030403020204" pitchFamily="49" charset="0"/>
              </a:rPr>
              <a:t>” </a:t>
            </a:r>
            <a:r>
              <a:rPr lang="fa-IR" sz="2000" dirty="0">
                <a:solidFill>
                  <a:schemeClr val="bg1"/>
                </a:solidFill>
                <a:latin typeface="Source Code Pro" panose="020B0509030403020204" pitchFamily="49" charset="0"/>
              </a:rPr>
              <a:t>==</a:t>
            </a:r>
            <a:r>
              <a:rPr lang="en-US" sz="2000" dirty="0">
                <a:solidFill>
                  <a:schemeClr val="bg1"/>
                </a:solidFill>
                <a:latin typeface="Source Code Pro" panose="020B0509030403020204" pitchFamily="49" charset="0"/>
              </a:rPr>
              <a:t> “else if”’</a:t>
            </a:r>
          </a:p>
        </p:txBody>
      </p:sp>
    </p:spTree>
    <p:extLst>
      <p:ext uri="{BB962C8B-B14F-4D97-AF65-F5344CB8AC3E}">
        <p14:creationId xmlns:p14="http://schemas.microsoft.com/office/powerpoint/2010/main" val="3295067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119336"/>
            <a:ext cx="12192000" cy="738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7" y="66330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en-US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If-else </a:t>
            </a:r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استاندارد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63077" y="6288613"/>
            <a:ext cx="93617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a-IR" sz="2000" dirty="0">
                <a:cs typeface="B Yekan" panose="00000400000000000000" pitchFamily="2" charset="-78"/>
              </a:rPr>
              <a:t>فقط یکی از جعبه‌های سبز اجرا خواهد شد.‌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121" y="1691165"/>
            <a:ext cx="5604611" cy="442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988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829" y="2044356"/>
            <a:ext cx="6214927" cy="432060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928947" y="66330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en-US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If-</a:t>
            </a:r>
            <a:r>
              <a:rPr lang="en-US" sz="3600" b="1" dirty="0" err="1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elif</a:t>
            </a:r>
            <a:r>
              <a:rPr lang="en-US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استاندارد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814081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928947" y="66330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چندین </a:t>
            </a:r>
            <a:r>
              <a:rPr lang="en-US" sz="3600" b="1" dirty="0" err="1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elif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334" y="1564950"/>
            <a:ext cx="5716186" cy="489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878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928947" y="66330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چندین  </a:t>
            </a:r>
            <a:r>
              <a:rPr lang="en-US" sz="3600" b="1" dirty="0" err="1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elif</a:t>
            </a:r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بدون </a:t>
            </a:r>
            <a:r>
              <a:rPr lang="en-US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else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651" y="1472246"/>
            <a:ext cx="5255552" cy="509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87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119336"/>
            <a:ext cx="12192000" cy="738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7" y="66330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نقطه داخل است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387" y="1843316"/>
            <a:ext cx="6054080" cy="29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54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7" y="66330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 </a:t>
            </a:r>
            <a:r>
              <a:rPr lang="en-US" sz="36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not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030" y="1569835"/>
            <a:ext cx="6890312" cy="416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8048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7" y="66330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 </a:t>
            </a:r>
            <a:r>
              <a:rPr lang="en-US" sz="36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not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801" y="1343797"/>
            <a:ext cx="8541252" cy="492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253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1204685" y="2795452"/>
            <a:ext cx="9144000" cy="11557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tx2"/>
                </a:solidFill>
                <a:latin typeface="Source Code Pro" panose="020B0509030403020204" pitchFamily="49" charset="0"/>
              </a:rPr>
              <a:t>Jupyter</a:t>
            </a:r>
            <a:r>
              <a:rPr lang="en-US" dirty="0">
                <a:solidFill>
                  <a:schemeClr val="tx2"/>
                </a:solidFill>
                <a:latin typeface="Source Code Pro" panose="020B0509030403020204" pitchFamily="49" charset="0"/>
              </a:rPr>
              <a:t> Notebook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1204685" y="1479640"/>
            <a:ext cx="9144000" cy="13158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tx2"/>
                </a:solidFill>
                <a:latin typeface="Source Code Pro" panose="020B0509030403020204" pitchFamily="49" charset="0"/>
              </a:rPr>
              <a:t>Colab</a:t>
            </a:r>
            <a:endParaRPr lang="en-US" dirty="0">
              <a:solidFill>
                <a:schemeClr val="tx2"/>
              </a:solidFill>
              <a:latin typeface="Source Code Pro" panose="020B050903040302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48822" y="4111264"/>
            <a:ext cx="8255726" cy="19594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48822" y="4490087"/>
            <a:ext cx="8255726" cy="19594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68190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144" y="-1574"/>
            <a:ext cx="8522947" cy="685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842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8" y="12148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عملگرهای </a:t>
            </a:r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منطقی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670662" y="2420078"/>
            <a:ext cx="4197532" cy="14332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and</a:t>
            </a: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or</a:t>
            </a: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not</a:t>
            </a:r>
            <a:endParaRPr lang="fa-IR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68896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868" y="2168434"/>
            <a:ext cx="9469493" cy="233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7744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146" y="483977"/>
            <a:ext cx="8964626" cy="612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5551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146" y="483977"/>
            <a:ext cx="8964626" cy="612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73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8" y="12148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عملگرهای مقایسه‌ای (رابطه‌ای)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640" y="1895340"/>
            <a:ext cx="7076547" cy="465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11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8" y="12148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عملگرهای بولی از مقایسه‌ها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41962" y="2336800"/>
            <a:ext cx="6254931" cy="3098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>
                <a:latin typeface="Source Code Pro" panose="020B0509030403020204" pitchFamily="49" charset="0"/>
              </a:rPr>
              <a:t>&gt;&gt;&gt; s = ‘</a:t>
            </a:r>
            <a:r>
              <a:rPr lang="en-US" sz="3200" dirty="0" err="1">
                <a:latin typeface="Source Code Pro" panose="020B0509030403020204" pitchFamily="49" charset="0"/>
              </a:rPr>
              <a:t>abc</a:t>
            </a:r>
            <a:r>
              <a:rPr lang="en-US" sz="3200" dirty="0">
                <a:latin typeface="Source Code Pro" panose="020B0509030403020204" pitchFamily="49" charset="0"/>
              </a:rPr>
              <a:t>’</a:t>
            </a:r>
            <a:endParaRPr lang="fa-IR" sz="3200" dirty="0">
              <a:latin typeface="Source Code Pro" panose="020B0509030403020204" pitchFamily="49" charset="0"/>
            </a:endParaRPr>
          </a:p>
          <a:p>
            <a:r>
              <a:rPr lang="en-US" sz="3200" dirty="0">
                <a:latin typeface="Source Code Pro" panose="020B0509030403020204" pitchFamily="49" charset="0"/>
              </a:rPr>
              <a:t>&gt;&gt;&gt; s ==‘</a:t>
            </a:r>
            <a:r>
              <a:rPr lang="en-US" sz="3200" dirty="0" err="1">
                <a:latin typeface="Source Code Pro" panose="020B0509030403020204" pitchFamily="49" charset="0"/>
              </a:rPr>
              <a:t>abc</a:t>
            </a:r>
            <a:r>
              <a:rPr lang="en-US" sz="3200" dirty="0">
                <a:latin typeface="Source Code Pro" panose="020B0509030403020204" pitchFamily="49" charset="0"/>
              </a:rPr>
              <a:t>’</a:t>
            </a:r>
            <a:endParaRPr lang="fa-IR" sz="3200" dirty="0">
              <a:latin typeface="Source Code Pro" panose="020B0509030403020204" pitchFamily="49" charset="0"/>
            </a:endParaRPr>
          </a:p>
          <a:p>
            <a:r>
              <a:rPr lang="en-US" sz="3200" dirty="0">
                <a:latin typeface="Source Code Pro" panose="020B0509030403020204" pitchFamily="49" charset="0"/>
              </a:rPr>
              <a:t>True </a:t>
            </a:r>
          </a:p>
          <a:p>
            <a:r>
              <a:rPr lang="en-US" sz="3200" dirty="0">
                <a:latin typeface="Source Code Pro" panose="020B0509030403020204" pitchFamily="49" charset="0"/>
              </a:rPr>
              <a:t>&gt;&gt;&gt;s == ‘</a:t>
            </a:r>
            <a:r>
              <a:rPr lang="en-US" sz="3200" dirty="0" err="1">
                <a:latin typeface="Source Code Pro" panose="020B0509030403020204" pitchFamily="49" charset="0"/>
              </a:rPr>
              <a:t>abc</a:t>
            </a:r>
            <a:r>
              <a:rPr lang="en-US" sz="3200" dirty="0">
                <a:latin typeface="Source Code Pro" panose="020B0509030403020204" pitchFamily="49" charset="0"/>
              </a:rPr>
              <a:t> ‘</a:t>
            </a:r>
            <a:endParaRPr lang="fa-IR" sz="3200" dirty="0">
              <a:latin typeface="Source Code Pro" panose="020B0509030403020204" pitchFamily="49" charset="0"/>
            </a:endParaRPr>
          </a:p>
          <a:p>
            <a:r>
              <a:rPr lang="en-US" sz="3200" dirty="0">
                <a:latin typeface="Source Code Pro" panose="020B0509030403020204" pitchFamily="49" charset="0"/>
              </a:rPr>
              <a:t>False </a:t>
            </a:r>
            <a:endParaRPr lang="en-US" sz="32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75592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119336"/>
            <a:ext cx="12192000" cy="738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8" y="12148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عملگرهای بولی از مقایسه‌ها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41962" y="2336800"/>
            <a:ext cx="6254931" cy="3098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/>
              <a:t>&gt;&gt;&gt; s = ‘Dog’</a:t>
            </a:r>
          </a:p>
          <a:p>
            <a:r>
              <a:rPr lang="en-US" sz="3200" dirty="0"/>
              <a:t>&gt;&gt;&gt; s &gt;‘Horse’</a:t>
            </a:r>
          </a:p>
          <a:p>
            <a:r>
              <a:rPr lang="en-US" sz="3200" dirty="0"/>
              <a:t>False</a:t>
            </a:r>
          </a:p>
          <a:p>
            <a:r>
              <a:rPr lang="en-US" sz="3200" dirty="0"/>
              <a:t>&gt;&gt;&gt; s &lt; ‘Horse’ True</a:t>
            </a:r>
          </a:p>
          <a:p>
            <a:r>
              <a:rPr lang="en-US" sz="3200" dirty="0"/>
              <a:t>&gt;&gt;&gt; s &lt; ‘dog’</a:t>
            </a:r>
          </a:p>
          <a:p>
            <a:r>
              <a:rPr lang="en-US" sz="3200" dirty="0"/>
              <a:t>True</a:t>
            </a:r>
            <a:endParaRPr lang="en-US" sz="32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88570" y="6488668"/>
            <a:ext cx="9361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</a:rPr>
              <a:t>‘ 0123456789ABCDEFGHIJKLMNOPQRSTUVWXYZabcdefghijklmnopqrstuvwxyz’</a:t>
            </a:r>
          </a:p>
        </p:txBody>
      </p:sp>
      <p:sp>
        <p:nvSpPr>
          <p:cNvPr id="5" name="Rectangle 4"/>
          <p:cNvSpPr/>
          <p:nvPr/>
        </p:nvSpPr>
        <p:spPr>
          <a:xfrm>
            <a:off x="1190170" y="6119336"/>
            <a:ext cx="9361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dirty="0">
                <a:latin typeface="Source Code Pro" panose="020B0509030403020204" pitchFamily="49" charset="0"/>
                <a:cs typeface="B Yekan" panose="00000400000000000000" pitchFamily="2" charset="-78"/>
              </a:rPr>
              <a:t>این عملگر با توجه به جایگاه کاراکتر در بین حروف الفبا عمل می‌کند</a:t>
            </a:r>
            <a:endParaRPr lang="en-US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62605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673" y="1818515"/>
            <a:ext cx="8087854" cy="438211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357120" y="7068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عملگرهای مقایسه‌ای در عمل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51043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7646" y="476070"/>
            <a:ext cx="7680960" cy="680495"/>
          </a:xfrm>
        </p:spPr>
        <p:txBody>
          <a:bodyPr>
            <a:normAutofit/>
          </a:bodyPr>
          <a:lstStyle/>
          <a:p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مساله‌ای دیگر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53606" y="1494973"/>
            <a:ext cx="8829040" cy="7791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lnSpc>
                <a:spcPct val="120000"/>
              </a:lnSpc>
            </a:pPr>
            <a:r>
              <a:rPr lang="fa-IR" sz="3600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فرض کنید دو رشته‌ی </a:t>
            </a:r>
            <a:r>
              <a:rPr lang="en-US" sz="3600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s1 </a:t>
            </a:r>
            <a:r>
              <a:rPr lang="fa-IR" sz="3600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و </a:t>
            </a:r>
            <a:r>
              <a:rPr lang="en-US" sz="3600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s2 </a:t>
            </a:r>
            <a:r>
              <a:rPr lang="fa-IR" sz="3600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را داریم، برنامه‌ای بنویسید که با توجه به ترتیب حروف الفبا در خط‌های متفاوت آن دو رشته را نمایش دهد.</a:t>
            </a:r>
            <a:endParaRPr lang="en-US" sz="28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92" y="2612575"/>
            <a:ext cx="7690394" cy="386051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546012" y="5050970"/>
            <a:ext cx="3473268" cy="634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lnSpc>
                <a:spcPct val="120000"/>
              </a:lnSpc>
            </a:pPr>
            <a:r>
              <a:rPr lang="fa-IR" sz="2400" dirty="0">
                <a:latin typeface="Source Code Pro" panose="020B0509030403020204" pitchFamily="49" charset="0"/>
                <a:cs typeface="B Yekan" panose="00000400000000000000" pitchFamily="2" charset="-78"/>
              </a:rPr>
              <a:t>آیا این عبارت </a:t>
            </a:r>
            <a:r>
              <a:rPr lang="en-US" sz="2400" dirty="0">
                <a:latin typeface="Source Code Pro" panose="020B0509030403020204" pitchFamily="49" charset="0"/>
                <a:cs typeface="B Yekan" panose="00000400000000000000" pitchFamily="2" charset="-78"/>
              </a:rPr>
              <a:t>True</a:t>
            </a:r>
            <a:r>
              <a:rPr lang="fa-IR" sz="2400" dirty="0">
                <a:latin typeface="Source Code Pro" panose="020B0509030403020204" pitchFamily="49" charset="0"/>
                <a:cs typeface="B Yekan" panose="00000400000000000000" pitchFamily="2" charset="-78"/>
              </a:rPr>
              <a:t> است؟</a:t>
            </a:r>
            <a:endParaRPr lang="en-US" sz="1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095500" y="4499291"/>
            <a:ext cx="2991395" cy="634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lnSpc>
                <a:spcPct val="120000"/>
              </a:lnSpc>
            </a:pPr>
            <a:r>
              <a:rPr lang="en-US" sz="2400" b="1" dirty="0">
                <a:latin typeface="Source Code Pro" panose="020B0509030403020204" pitchFamily="49" charset="0"/>
                <a:cs typeface="B Yekan" panose="00000400000000000000" pitchFamily="2" charset="-78"/>
              </a:rPr>
              <a:t>(  )</a:t>
            </a:r>
            <a:endParaRPr lang="en-US" sz="1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095499" y="4944659"/>
            <a:ext cx="2991395" cy="634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lnSpc>
                <a:spcPct val="120000"/>
              </a:lnSpc>
            </a:pPr>
            <a:r>
              <a:rPr lang="en-US" sz="2400" b="1" dirty="0">
                <a:latin typeface="Source Code Pro" panose="020B0509030403020204" pitchFamily="49" charset="0"/>
                <a:cs typeface="B Yekan" panose="00000400000000000000" pitchFamily="2" charset="-78"/>
              </a:rPr>
              <a:t>(  )</a:t>
            </a:r>
            <a:endParaRPr lang="en-US" sz="1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085702" y="3642554"/>
            <a:ext cx="2991395" cy="634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lnSpc>
                <a:spcPct val="120000"/>
              </a:lnSpc>
            </a:pPr>
            <a:r>
              <a:rPr lang="en-US" sz="2400" b="1" dirty="0">
                <a:latin typeface="Source Code Pro" panose="020B0509030403020204" pitchFamily="49" charset="0"/>
                <a:cs typeface="B Yekan" panose="00000400000000000000" pitchFamily="2" charset="-78"/>
              </a:rPr>
              <a:t>(  )</a:t>
            </a:r>
            <a:endParaRPr lang="en-US" sz="1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085701" y="3192079"/>
            <a:ext cx="2991395" cy="634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lnSpc>
                <a:spcPct val="120000"/>
              </a:lnSpc>
            </a:pPr>
            <a:r>
              <a:rPr lang="en-US" sz="2400" b="1" dirty="0">
                <a:latin typeface="Source Code Pro" panose="020B0509030403020204" pitchFamily="49" charset="0"/>
                <a:cs typeface="B Yekan" panose="00000400000000000000" pitchFamily="2" charset="-78"/>
              </a:rPr>
              <a:t>(  )</a:t>
            </a:r>
            <a:endParaRPr lang="en-US" sz="1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49105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514</Words>
  <Application>Microsoft Office PowerPoint</Application>
  <PresentationFormat>Widescreen</PresentationFormat>
  <Paragraphs>143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B Yekan</vt:lpstr>
      <vt:lpstr>Calibri</vt:lpstr>
      <vt:lpstr>Calibri Light</vt:lpstr>
      <vt:lpstr>Source Code Pro</vt:lpstr>
      <vt:lpstr>Times New Roman</vt:lpstr>
      <vt:lpstr>Office Theme</vt:lpstr>
      <vt:lpstr>یادآوری</vt:lpstr>
      <vt:lpstr>نوعی دیگر، بولی boolean</vt:lpstr>
      <vt:lpstr>عملگرهای مقایسه‌ای (رابطه‌ای)</vt:lpstr>
      <vt:lpstr>عملگرهای منطقی</vt:lpstr>
      <vt:lpstr>عملگرهای مقایسه‌ای (رابطه‌ای)</vt:lpstr>
      <vt:lpstr>عملگرهای بولی از مقایسه‌ها</vt:lpstr>
      <vt:lpstr>عملگرهای بولی از مقایسه‌ها</vt:lpstr>
      <vt:lpstr>عملگرهای مقایسه‌ای در عمل</vt:lpstr>
      <vt:lpstr>مساله‌ای دیگر</vt:lpstr>
      <vt:lpstr>and</vt:lpstr>
      <vt:lpstr>or</vt:lpstr>
      <vt:lpstr>عملگر and</vt:lpstr>
      <vt:lpstr>عملگر and</vt:lpstr>
      <vt:lpstr>اجرای شرطی</vt:lpstr>
      <vt:lpstr>انگیزه</vt:lpstr>
      <vt:lpstr>انگیزه</vt:lpstr>
      <vt:lpstr>انگیزه</vt:lpstr>
      <vt:lpstr>ساختار if</vt:lpstr>
      <vt:lpstr>فاصله و تورفتگی</vt:lpstr>
      <vt:lpstr>فاصله و تورفتگی</vt:lpstr>
      <vt:lpstr>فاصله و تورفتگی</vt:lpstr>
      <vt:lpstr>حل شرطی</vt:lpstr>
      <vt:lpstr>ساختار if-else</vt:lpstr>
      <vt:lpstr>If-else</vt:lpstr>
      <vt:lpstr>ساختار if-else</vt:lpstr>
      <vt:lpstr>تورفتگی مهم است</vt:lpstr>
      <vt:lpstr>مثالی دیگر</vt:lpstr>
      <vt:lpstr>مثال اصلاح شده</vt:lpstr>
      <vt:lpstr>مقادیر بیش از دو خروجی؟</vt:lpstr>
      <vt:lpstr>چند شاخه شرطی</vt:lpstr>
      <vt:lpstr>If-else  استاندارد</vt:lpstr>
      <vt:lpstr>If-elif  استاندارد</vt:lpstr>
      <vt:lpstr>چندین elif</vt:lpstr>
      <vt:lpstr>چندین  elif بدون else</vt:lpstr>
      <vt:lpstr>نقطه داخل است</vt:lpstr>
      <vt:lpstr>عملگر not</vt:lpstr>
      <vt:lpstr>عملگر not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اجرای شرطی</dc:title>
  <dc:creator>PC</dc:creator>
  <cp:lastModifiedBy>PC</cp:lastModifiedBy>
  <cp:revision>34</cp:revision>
  <dcterms:created xsi:type="dcterms:W3CDTF">2023-02-27T05:59:07Z</dcterms:created>
  <dcterms:modified xsi:type="dcterms:W3CDTF">2023-02-27T06:38:04Z</dcterms:modified>
</cp:coreProperties>
</file>