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2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4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3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8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1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9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0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2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6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E614-A909-4609-B63B-6F880FC89001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7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1119" y="2756262"/>
            <a:ext cx="9144000" cy="936580"/>
          </a:xfrm>
        </p:spPr>
        <p:txBody>
          <a:bodyPr>
            <a:normAutofit fontScale="90000"/>
          </a:bodyPr>
          <a:lstStyle/>
          <a:p>
            <a:pPr rtl="1"/>
            <a:r>
              <a:rPr lang="fa-IR" sz="53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شمارش</a:t>
            </a:r>
            <a:r>
              <a:rPr lang="en-US" sz="4400" b="1" dirty="0">
                <a:solidFill>
                  <a:srgbClr val="FF0000"/>
                </a:solidFill>
                <a:cs typeface="B Yekan" panose="00000400000000000000" pitchFamily="2" charset="-78"/>
              </a:rPr>
              <a:t/>
            </a:r>
            <a:br>
              <a:rPr lang="en-US" sz="4400" b="1" dirty="0">
                <a:solidFill>
                  <a:srgbClr val="FF0000"/>
                </a:solidFill>
                <a:cs typeface="B Yekan" panose="00000400000000000000" pitchFamily="2" charset="-78"/>
              </a:rPr>
            </a:br>
            <a:r>
              <a:rPr lang="fa-IR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enumerate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0847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14450" y="771684"/>
            <a:ext cx="9144000" cy="766763"/>
          </a:xfrm>
        </p:spPr>
        <p:txBody>
          <a:bodyPr>
            <a:normAutofit/>
          </a:bodyPr>
          <a:lstStyle/>
          <a:p>
            <a:r>
              <a:rPr lang="fa-IR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جایگذاری (ادامه‌ی تاپل)</a:t>
            </a:r>
            <a:endParaRPr lang="en-US" sz="4800" b="1" dirty="0">
              <a:solidFill>
                <a:srgbClr val="FF0000"/>
              </a:solidFill>
              <a:latin typeface="Courier New" panose="02070309020205020404" pitchFamily="49" charset="0"/>
              <a:cs typeface="B Yekan" panose="00000400000000000000" pitchFamily="2" charset="-78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5750" y="2331720"/>
            <a:ext cx="11201400" cy="3360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b="1" dirty="0" smtClean="0">
                <a:solidFill>
                  <a:schemeClr val="tx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.,.,. = .,.,.</a:t>
            </a:r>
            <a:endParaRPr lang="en-US" sz="3600" b="1" dirty="0">
              <a:solidFill>
                <a:schemeClr val="tx2"/>
              </a:solidFill>
              <a:latin typeface="Source Code Pro" panose="020B0509030403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71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14450" y="771684"/>
            <a:ext cx="9144000" cy="766763"/>
          </a:xfrm>
        </p:spPr>
        <p:txBody>
          <a:bodyPr>
            <a:normAutofit/>
          </a:bodyPr>
          <a:lstStyle/>
          <a:p>
            <a:r>
              <a:rPr lang="fa-IR" sz="4800" b="1" dirty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جایگذاری (ادامه‌ی تاپل)</a:t>
            </a:r>
            <a:endParaRPr lang="en-US" sz="4800" b="1" dirty="0">
              <a:solidFill>
                <a:srgbClr val="FF0000"/>
              </a:solidFill>
              <a:latin typeface="Courier New" panose="02070309020205020404" pitchFamily="49" charset="0"/>
              <a:cs typeface="B Yekan" panose="00000400000000000000" pitchFamily="2" charset="-78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5750" y="2331720"/>
            <a:ext cx="11201400" cy="3360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b="1" dirty="0" smtClean="0">
                <a:solidFill>
                  <a:schemeClr val="tx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. = .,.,.</a:t>
            </a:r>
            <a:endParaRPr lang="en-US" sz="3600" b="1" dirty="0">
              <a:solidFill>
                <a:schemeClr val="tx2"/>
              </a:solidFill>
              <a:latin typeface="Source Code Pro" panose="020B0509030403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0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14450" y="353114"/>
            <a:ext cx="9144000" cy="766763"/>
          </a:xfrm>
        </p:spPr>
        <p:txBody>
          <a:bodyPr>
            <a:normAutofit/>
          </a:bodyPr>
          <a:lstStyle/>
          <a:p>
            <a:r>
              <a:rPr lang="fa-IR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حال اینجا:</a:t>
            </a:r>
            <a:endParaRPr lang="en-US" sz="4800" b="1" dirty="0">
              <a:solidFill>
                <a:srgbClr val="FF0000"/>
              </a:solidFill>
              <a:latin typeface="Courier New" panose="02070309020205020404" pitchFamily="49" charset="0"/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538447"/>
            <a:ext cx="9735909" cy="264832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82343" y="2710664"/>
            <a:ext cx="4911634" cy="92746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255726" y="3886321"/>
            <a:ext cx="0" cy="1018903"/>
          </a:xfrm>
          <a:prstGeom prst="straightConnector1">
            <a:avLst/>
          </a:prstGeom>
          <a:ln w="762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 txBox="1">
            <a:spLocks/>
          </p:cNvSpPr>
          <p:nvPr/>
        </p:nvSpPr>
        <p:spPr>
          <a:xfrm>
            <a:off x="6805749" y="4975602"/>
            <a:ext cx="3331029" cy="7667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(0, (</a:t>
            </a:r>
            <a:r>
              <a:rPr lang="en-US" sz="4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a,d</a:t>
            </a:r>
            <a:r>
              <a:rPr lang="en-US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))</a:t>
            </a:r>
            <a:endParaRPr lang="en-US" sz="4800" b="1" dirty="0">
              <a:solidFill>
                <a:srgbClr val="FF0000"/>
              </a:solidFill>
              <a:latin typeface="Courier New" panose="020703090202050204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805749" y="5694059"/>
            <a:ext cx="3331029" cy="7667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(1, (</a:t>
            </a:r>
            <a:r>
              <a:rPr lang="en-US" sz="4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b,e</a:t>
            </a:r>
            <a:r>
              <a:rPr lang="en-US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))</a:t>
            </a:r>
            <a:endParaRPr lang="en-US" sz="4800" b="1" dirty="0">
              <a:solidFill>
                <a:srgbClr val="FF0000"/>
              </a:solidFill>
              <a:latin typeface="Courier New" panose="020703090202050204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6805749" y="6147818"/>
            <a:ext cx="3331029" cy="7667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…</a:t>
            </a:r>
            <a:endParaRPr lang="en-US" sz="4800" b="1" dirty="0">
              <a:solidFill>
                <a:srgbClr val="FF0000"/>
              </a:solidFill>
              <a:latin typeface="Courier New" panose="020703090202050204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023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14450" y="353114"/>
            <a:ext cx="9144000" cy="766763"/>
          </a:xfrm>
        </p:spPr>
        <p:txBody>
          <a:bodyPr>
            <a:normAutofit/>
          </a:bodyPr>
          <a:lstStyle/>
          <a:p>
            <a:r>
              <a:rPr lang="fa-IR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حال اینجا:</a:t>
            </a:r>
            <a:endParaRPr lang="en-US" sz="4800" b="1" dirty="0">
              <a:solidFill>
                <a:srgbClr val="FF0000"/>
              </a:solidFill>
              <a:latin typeface="Courier New" panose="02070309020205020404" pitchFamily="49" charset="0"/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538447"/>
            <a:ext cx="9735909" cy="264832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82343" y="2710664"/>
            <a:ext cx="4911634" cy="92746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255726" y="3886321"/>
            <a:ext cx="0" cy="1018903"/>
          </a:xfrm>
          <a:prstGeom prst="straightConnector1">
            <a:avLst/>
          </a:prstGeom>
          <a:ln w="762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 txBox="1">
            <a:spLocks/>
          </p:cNvSpPr>
          <p:nvPr/>
        </p:nvSpPr>
        <p:spPr>
          <a:xfrm>
            <a:off x="6805749" y="4975602"/>
            <a:ext cx="3331029" cy="7667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(0, (</a:t>
            </a:r>
            <a:r>
              <a:rPr lang="en-US" sz="4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a,d</a:t>
            </a:r>
            <a:r>
              <a:rPr lang="en-US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))</a:t>
            </a:r>
            <a:endParaRPr lang="en-US" sz="4800" b="1" dirty="0">
              <a:solidFill>
                <a:srgbClr val="FF0000"/>
              </a:solidFill>
              <a:latin typeface="Courier New" panose="020703090202050204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805749" y="5694059"/>
            <a:ext cx="3331029" cy="7667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(1, (</a:t>
            </a:r>
            <a:r>
              <a:rPr lang="en-US" sz="4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b,e</a:t>
            </a:r>
            <a:r>
              <a:rPr lang="en-US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))</a:t>
            </a:r>
            <a:endParaRPr lang="en-US" sz="4800" b="1" dirty="0">
              <a:solidFill>
                <a:srgbClr val="FF0000"/>
              </a:solidFill>
              <a:latin typeface="Courier New" panose="020703090202050204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6805749" y="6147818"/>
            <a:ext cx="3331029" cy="7667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…</a:t>
            </a:r>
            <a:endParaRPr lang="en-US" sz="4800" b="1" dirty="0">
              <a:solidFill>
                <a:srgbClr val="FF0000"/>
              </a:solidFill>
              <a:latin typeface="Courier New" panose="02070309020205020404" pitchFamily="49" charset="0"/>
              <a:cs typeface="B Yekan" panose="00000400000000000000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225143" y="5434148"/>
            <a:ext cx="1580606" cy="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3"/>
          <p:cNvSpPr txBox="1">
            <a:spLocks/>
          </p:cNvSpPr>
          <p:nvPr/>
        </p:nvSpPr>
        <p:spPr>
          <a:xfrm>
            <a:off x="1463041" y="4975603"/>
            <a:ext cx="3331029" cy="7667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n1, c1, c2</a:t>
            </a:r>
            <a:endParaRPr lang="en-US" sz="3600" b="1" dirty="0">
              <a:solidFill>
                <a:srgbClr val="FF0000"/>
              </a:solidFill>
              <a:latin typeface="Courier New" panose="02070309020205020404" pitchFamily="49" charset="0"/>
              <a:cs typeface="B Yekan" panose="00000400000000000000" pitchFamily="2" charset="-78"/>
            </a:endParaRPr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1580606" y="5890001"/>
            <a:ext cx="3331029" cy="7667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n1, (c1, c2)</a:t>
            </a:r>
            <a:endParaRPr lang="en-US" sz="4800" b="1" dirty="0">
              <a:solidFill>
                <a:srgbClr val="FF0000"/>
              </a:solidFill>
              <a:latin typeface="Courier New" panose="02070309020205020404" pitchFamily="49" charset="0"/>
              <a:cs typeface="B Yekan" panose="00000400000000000000" pitchFamily="2" charset="-78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-658041" y="5381056"/>
            <a:ext cx="3331029" cy="7667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Courier New" panose="02070309020205020404" pitchFamily="49" charset="0"/>
                <a:cs typeface="B Yekan" panose="00000400000000000000" pitchFamily="2" charset="-78"/>
              </a:rPr>
              <a:t>?</a:t>
            </a:r>
            <a:endParaRPr lang="en-US" sz="3600" b="1" dirty="0">
              <a:latin typeface="Courier New" panose="020703090202050204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6019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522514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چرخش حول رشته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374" y="2207033"/>
            <a:ext cx="8581196" cy="340999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8377" y="3742213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000" b="1" dirty="0" smtClean="0">
                <a:cs typeface="B Yekan" panose="00000400000000000000" pitchFamily="2" charset="-78"/>
              </a:rPr>
              <a:t>(  )</a:t>
            </a:r>
            <a:endParaRPr lang="en-US" sz="4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6994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522514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en-US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b</a:t>
            </a:r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 چندمین مقدار بود؟</a:t>
            </a:r>
            <a:endParaRPr lang="en-US" sz="3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374" y="2207033"/>
            <a:ext cx="8581196" cy="340999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8377" y="3742213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000" b="1" dirty="0" smtClean="0">
                <a:cs typeface="B Yekan" panose="00000400000000000000" pitchFamily="2" charset="-78"/>
              </a:rPr>
              <a:t>(  )</a:t>
            </a:r>
            <a:endParaRPr lang="en-US" sz="4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3945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522514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روش اول شمارش</a:t>
            </a:r>
            <a:endParaRPr lang="en-US" sz="3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538" y="2461781"/>
            <a:ext cx="4878936" cy="286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3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522514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روش اول شمارش</a:t>
            </a:r>
            <a:endParaRPr lang="en-US" sz="3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539" y="2072868"/>
            <a:ext cx="5167035" cy="349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76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522514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روش دیگر شمارش</a:t>
            </a:r>
            <a:endParaRPr lang="en-US" sz="3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921" y="2338522"/>
            <a:ext cx="6962271" cy="235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8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522514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برای دو متغیر چگونه است؟</a:t>
            </a:r>
            <a:endParaRPr lang="en-US" sz="3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702" y="2002932"/>
            <a:ext cx="7906060" cy="320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522514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برای دو متغیر چگونه است؟</a:t>
            </a:r>
            <a:endParaRPr lang="en-US" sz="3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09" y="1985761"/>
            <a:ext cx="9364382" cy="288647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328057" y="4728754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??</a:t>
            </a:r>
            <a:endParaRPr lang="en-US" sz="3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6405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522514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برای دو متغیر چگونه است؟</a:t>
            </a:r>
            <a:endParaRPr lang="en-US" sz="3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57" y="2080434"/>
            <a:ext cx="9735909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11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102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 Yekan</vt:lpstr>
      <vt:lpstr>Calibri</vt:lpstr>
      <vt:lpstr>Calibri Light</vt:lpstr>
      <vt:lpstr>Courier New</vt:lpstr>
      <vt:lpstr>Source Code Pro</vt:lpstr>
      <vt:lpstr>Office Theme</vt:lpstr>
      <vt:lpstr>شمارش  enumerate</vt:lpstr>
      <vt:lpstr>چرخش حول رشته</vt:lpstr>
      <vt:lpstr>b چندمین مقدار بود؟</vt:lpstr>
      <vt:lpstr>روش اول شمارش</vt:lpstr>
      <vt:lpstr>روش اول شمارش</vt:lpstr>
      <vt:lpstr>روش دیگر شمارش</vt:lpstr>
      <vt:lpstr>برای دو متغیر چگونه است؟</vt:lpstr>
      <vt:lpstr>برای دو متغیر چگونه است؟</vt:lpstr>
      <vt:lpstr>برای دو متغیر چگونه است؟</vt:lpstr>
      <vt:lpstr>جایگذاری (ادامه‌ی تاپل)</vt:lpstr>
      <vt:lpstr>جایگذاری (ادامه‌ی تاپل)</vt:lpstr>
      <vt:lpstr>حال اینجا:</vt:lpstr>
      <vt:lpstr>حال اینجا: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تکرار iteration</dc:title>
  <dc:creator>PC</dc:creator>
  <cp:lastModifiedBy>PC</cp:lastModifiedBy>
  <cp:revision>122</cp:revision>
  <dcterms:created xsi:type="dcterms:W3CDTF">2023-01-29T06:42:44Z</dcterms:created>
  <dcterms:modified xsi:type="dcterms:W3CDTF">2023-02-27T06:43:50Z</dcterms:modified>
</cp:coreProperties>
</file>