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9"/>
  </p:notesMasterIdLst>
  <p:sldIdLst>
    <p:sldId id="256" r:id="rId2"/>
    <p:sldId id="349" r:id="rId3"/>
    <p:sldId id="348" r:id="rId4"/>
    <p:sldId id="321" r:id="rId5"/>
    <p:sldId id="322" r:id="rId6"/>
    <p:sldId id="324" r:id="rId7"/>
    <p:sldId id="325" r:id="rId8"/>
    <p:sldId id="257" r:id="rId9"/>
    <p:sldId id="258" r:id="rId10"/>
    <p:sldId id="308" r:id="rId11"/>
    <p:sldId id="260" r:id="rId12"/>
    <p:sldId id="261" r:id="rId13"/>
    <p:sldId id="262" r:id="rId14"/>
    <p:sldId id="263" r:id="rId15"/>
    <p:sldId id="264" r:id="rId16"/>
    <p:sldId id="265" r:id="rId17"/>
    <p:sldId id="333" r:id="rId18"/>
    <p:sldId id="336" r:id="rId19"/>
    <p:sldId id="330" r:id="rId20"/>
    <p:sldId id="337" r:id="rId21"/>
    <p:sldId id="339" r:id="rId22"/>
    <p:sldId id="338" r:id="rId23"/>
    <p:sldId id="340" r:id="rId24"/>
    <p:sldId id="341" r:id="rId25"/>
    <p:sldId id="347" r:id="rId26"/>
    <p:sldId id="345" r:id="rId27"/>
    <p:sldId id="346" r:id="rId2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52" d="100"/>
          <a:sy n="52" d="100"/>
        </p:scale>
        <p:origin x="990" y="90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45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60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873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904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52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77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223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707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1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355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65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323651" y="3153746"/>
            <a:ext cx="13931900" cy="178629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n-US" sz="8000" b="1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While</a:t>
            </a:r>
            <a:r>
              <a:rPr lang="en-US" sz="8000" b="1" dirty="0" smtClean="0">
                <a:solidFill>
                  <a:schemeClr val="bg1"/>
                </a:solidFill>
              </a:rPr>
              <a:t> </a:t>
            </a:r>
            <a:r>
              <a:rPr lang="fa-IR" sz="8000" b="1" dirty="0" smtClean="0">
                <a:solidFill>
                  <a:schemeClr val="bg1"/>
                </a:solidFill>
                <a:cs typeface="B Yekan" panose="00000400000000000000" pitchFamily="2" charset="-78"/>
              </a:rPr>
              <a:t>حلقه‌ی</a:t>
            </a:r>
            <a:endParaRPr lang="en-US" sz="5400" u="none" strike="noStrike" cap="none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011706" y="72766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fa-IR" dirty="0" smtClean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حلقه‌ای دیگر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214527" y="2629403"/>
            <a:ext cx="6877945" cy="46037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4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4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4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4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4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fa-IR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شکستن یک حلقه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0574629" y="313372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695267" y="2710614"/>
            <a:ext cx="6888896" cy="3802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6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6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fa-IR" sz="7600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شکستن یک حلقه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846842" y="3273388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2356027" y="5519490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2204155" y="4935538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082749" y="3286419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920936" y="2806008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487235" y="5114782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434275" y="4726834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fa-IR" dirty="0" smtClean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اتمام یک گام با</a:t>
            </a: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/>
            </a:r>
            <a:b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</a:br>
            <a:r>
              <a:rPr lang="en-US" sz="7200" u="none" strike="noStrike" cap="none" dirty="0" smtClean="0">
                <a:solidFill>
                  <a:srgbClr val="FFFF00"/>
                </a:solidFill>
                <a:latin typeface="Source Code Pro" panose="020B0509030403020204" pitchFamily="49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7200" u="none" strike="noStrike" cap="none" dirty="0">
              <a:solidFill>
                <a:srgbClr val="FFFF00"/>
              </a:solidFill>
              <a:latin typeface="Source Code Pro" panose="020B0509030403020204" pitchFamily="49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2371014" y="3196469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8963092" y="3248694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286329" y="1321271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fa-IR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اتمام یک گام با</a:t>
            </a: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/>
            </a:r>
            <a:b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</a:br>
            <a:r>
              <a:rPr lang="en-US" dirty="0">
                <a:latin typeface="Source Code Pro" panose="020B0509030403020204" pitchFamily="49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4087002" y="1045856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تمرین: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5" name="Shape 367"/>
          <p:cNvSpPr txBox="1"/>
          <p:nvPr/>
        </p:nvSpPr>
        <p:spPr>
          <a:xfrm>
            <a:off x="3137757" y="4000161"/>
            <a:ext cx="10818359" cy="1361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u="none" strike="noStrike" cap="none" dirty="0" smtClean="0">
                <a:solidFill>
                  <a:srgbClr val="FF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از صفر تا 20 را با </a:t>
            </a:r>
            <a:r>
              <a:rPr lang="en-US" sz="6000" u="none" strike="noStrike" cap="none" dirty="0" smtClean="0">
                <a:solidFill>
                  <a:srgbClr val="FF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while</a:t>
            </a:r>
            <a:r>
              <a:rPr lang="fa-IR" sz="6000" u="none" strike="noStrike" cap="none" dirty="0" smtClean="0">
                <a:solidFill>
                  <a:srgbClr val="FF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چاپ کنید.</a:t>
            </a:r>
            <a:endParaRPr lang="en-US" sz="6000" u="none" strike="noStrike" cap="none" dirty="0">
              <a:solidFill>
                <a:srgbClr val="FF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311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4087002" y="1045856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تمرین: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5" name="Shape 367"/>
          <p:cNvSpPr txBox="1"/>
          <p:nvPr/>
        </p:nvSpPr>
        <p:spPr>
          <a:xfrm>
            <a:off x="2832957" y="4095750"/>
            <a:ext cx="12394602" cy="38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“</a:t>
            </a:r>
            <a:r>
              <a:rPr lang="en-US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"</a:t>
            </a:r>
            <a:endParaRPr lang="en-US" sz="6000" u="none" strike="noStrike" cap="none" dirty="0" smtClean="0">
              <a:solidFill>
                <a:srgbClr val="00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“</a:t>
            </a:r>
            <a:r>
              <a:rPr lang="en-US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 </a:t>
            </a:r>
            <a:r>
              <a:rPr lang="en-US" sz="6000" dirty="0" err="1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"</a:t>
            </a:r>
            <a:endParaRPr lang="en-US" sz="6000" dirty="0">
              <a:solidFill>
                <a:srgbClr val="00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fa-IR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“</a:t>
            </a:r>
            <a:r>
              <a:rPr lang="en-US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 </a:t>
            </a:r>
            <a:r>
              <a:rPr lang="en-US" sz="6000" dirty="0" err="1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en-US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</a:t>
            </a:r>
            <a:r>
              <a:rPr lang="en-US" sz="6000" dirty="0" err="1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"</a:t>
            </a:r>
            <a:r>
              <a:rPr lang="en-US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</a:t>
            </a:r>
            <a:endParaRPr lang="en-US" sz="6000" dirty="0">
              <a:solidFill>
                <a:srgbClr val="00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fa-IR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“</a:t>
            </a:r>
            <a:r>
              <a:rPr lang="en-US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 </a:t>
            </a:r>
            <a:r>
              <a:rPr lang="en-US" sz="6000" dirty="0" err="1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en-US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</a:t>
            </a:r>
            <a:r>
              <a:rPr lang="en-US" sz="6000" dirty="0" err="1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en-US" sz="6000" dirty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</a:t>
            </a:r>
            <a:r>
              <a:rPr lang="en-US" sz="6000" dirty="0" err="1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Hello</a:t>
            </a:r>
            <a:r>
              <a:rPr lang="fa-IR" sz="6000" dirty="0" smtClean="0">
                <a:solidFill>
                  <a:srgbClr val="00FF00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"</a:t>
            </a:r>
            <a:endParaRPr lang="en-US" sz="6000" dirty="0">
              <a:solidFill>
                <a:srgbClr val="00FF00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738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3788422" y="-204447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4400" dirty="0" smtClean="0">
                <a:solidFill>
                  <a:srgbClr val="FF0000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لاک پشت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Turtle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03" y="3329746"/>
            <a:ext cx="7408507" cy="45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5243" y="542471"/>
            <a:ext cx="13931900" cy="3086099"/>
          </a:xfrm>
        </p:spPr>
        <p:txBody>
          <a:bodyPr/>
          <a:lstStyle/>
          <a:p>
            <a:r>
              <a:rPr lang="fa-IR" dirty="0" smtClean="0">
                <a:cs typeface="B Yekan" panose="00000400000000000000" pitchFamily="2" charset="-78"/>
              </a:rPr>
              <a:t>قدیم:</a:t>
            </a:r>
            <a:br>
              <a:rPr lang="fa-IR" dirty="0" smtClean="0">
                <a:cs typeface="B Yekan" panose="00000400000000000000" pitchFamily="2" charset="-78"/>
              </a:rPr>
            </a:b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0688" y="362857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marL="1143000" indent="-1143000" algn="l">
              <a:buAutoNum type="arabicPeriod"/>
            </a:pPr>
            <a:r>
              <a:rPr lang="en-US" sz="6000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print(2)</a:t>
            </a:r>
          </a:p>
          <a:p>
            <a:pPr marL="1143000" indent="-1143000" algn="l">
              <a:buAutoNum type="arabicPeriod"/>
            </a:pPr>
            <a:r>
              <a:rPr lang="en-US" sz="6000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statement</a:t>
            </a:r>
          </a:p>
          <a:p>
            <a:pPr marL="1143000" indent="-1143000" algn="l">
              <a:buAutoNum type="arabicPeriod"/>
            </a:pPr>
            <a:r>
              <a:rPr lang="en-US" sz="6000" dirty="0" err="1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goto</a:t>
            </a:r>
            <a:r>
              <a:rPr lang="en-US" sz="6000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line 1</a:t>
            </a:r>
            <a:endParaRPr lang="en-US" sz="6000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57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34612"/>
              </p:ext>
            </p:extLst>
          </p:nvPr>
        </p:nvGraphicFramePr>
        <p:xfrm>
          <a:off x="2872531" y="1324949"/>
          <a:ext cx="10563550" cy="628443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281775">
                  <a:extLst>
                    <a:ext uri="{9D8B030D-6E8A-4147-A177-3AD203B41FA5}">
                      <a16:colId xmlns:a16="http://schemas.microsoft.com/office/drawing/2014/main" val="3519826330"/>
                    </a:ext>
                  </a:extLst>
                </a:gridCol>
                <a:gridCol w="5281775">
                  <a:extLst>
                    <a:ext uri="{9D8B030D-6E8A-4147-A177-3AD203B41FA5}">
                      <a16:colId xmlns:a16="http://schemas.microsoft.com/office/drawing/2014/main" val="3004905914"/>
                    </a:ext>
                  </a:extLst>
                </a:gridCol>
              </a:tblGrid>
              <a:tr h="10538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rgbClr val="00FF00"/>
                          </a:solidFill>
                          <a:effectLst/>
                          <a:latin typeface="Source Code Pro" panose="020B0509030403020204" pitchFamily="49" charset="0"/>
                        </a:rPr>
                        <a:t>Turtle()</a:t>
                      </a:r>
                    </a:p>
                  </a:txBody>
                  <a:tcPr marL="11558" marR="11558" marT="16181" marB="1618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a-IR" sz="360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یک</a:t>
                      </a:r>
                      <a:r>
                        <a:rPr lang="fa-IR" sz="3600" baseline="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 شی لاک پشت می‌سازد</a:t>
                      </a:r>
                      <a:endParaRPr lang="en-US" sz="3600" b="0" dirty="0">
                        <a:solidFill>
                          <a:srgbClr val="00FF00"/>
                        </a:solidFill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11558" marR="11558" marT="16181" marB="16181" anchor="ctr"/>
                </a:tc>
                <a:extLst>
                  <a:ext uri="{0D108BD9-81ED-4DB2-BD59-A6C34878D82A}">
                    <a16:rowId xmlns:a16="http://schemas.microsoft.com/office/drawing/2014/main" val="1628886679"/>
                  </a:ext>
                </a:extLst>
              </a:tr>
              <a:tr h="15614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rgbClr val="00FF00"/>
                          </a:solidFill>
                          <a:effectLst/>
                          <a:latin typeface="Source Code Pro" panose="020B0509030403020204" pitchFamily="49" charset="0"/>
                        </a:rPr>
                        <a:t>forward()</a:t>
                      </a:r>
                    </a:p>
                  </a:txBody>
                  <a:tcPr marL="11558" marR="11558" marT="16181" marB="1618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a-IR" sz="360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حرکت رو به جلو</a:t>
                      </a:r>
                      <a:endParaRPr lang="en-US" sz="3600" b="0" dirty="0">
                        <a:solidFill>
                          <a:srgbClr val="00FF00"/>
                        </a:solidFill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11558" marR="11558" marT="16181" marB="16181" anchor="ctr"/>
                </a:tc>
                <a:extLst>
                  <a:ext uri="{0D108BD9-81ED-4DB2-BD59-A6C34878D82A}">
                    <a16:rowId xmlns:a16="http://schemas.microsoft.com/office/drawing/2014/main" val="2267564387"/>
                  </a:ext>
                </a:extLst>
              </a:tr>
              <a:tr h="15614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rgbClr val="00FF00"/>
                          </a:solidFill>
                          <a:effectLst/>
                          <a:latin typeface="Source Code Pro" panose="020B0509030403020204" pitchFamily="49" charset="0"/>
                        </a:rPr>
                        <a:t>backward()</a:t>
                      </a:r>
                    </a:p>
                  </a:txBody>
                  <a:tcPr marL="11558" marR="11558" marT="16181" marB="1618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a-IR" sz="360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حرکت رو</a:t>
                      </a:r>
                      <a:r>
                        <a:rPr lang="fa-IR" sz="3600" baseline="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 به عقب</a:t>
                      </a:r>
                      <a:endParaRPr lang="en-US" sz="3600" b="0" dirty="0">
                        <a:solidFill>
                          <a:srgbClr val="00FF00"/>
                        </a:solidFill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11558" marR="11558" marT="16181" marB="16181" anchor="ctr"/>
                </a:tc>
                <a:extLst>
                  <a:ext uri="{0D108BD9-81ED-4DB2-BD59-A6C34878D82A}">
                    <a16:rowId xmlns:a16="http://schemas.microsoft.com/office/drawing/2014/main" val="730024805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rgbClr val="00FF00"/>
                          </a:solidFill>
                          <a:effectLst/>
                          <a:latin typeface="Source Code Pro" panose="020B0509030403020204" pitchFamily="49" charset="0"/>
                        </a:rPr>
                        <a:t>right()</a:t>
                      </a:r>
                    </a:p>
                  </a:txBody>
                  <a:tcPr marL="11558" marR="11558" marT="16181" marB="1618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a-IR" sz="360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تغییر</a:t>
                      </a:r>
                      <a:r>
                        <a:rPr lang="fa-IR" sz="3600" baseline="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 زاویه به راست</a:t>
                      </a:r>
                      <a:endParaRPr lang="en-US" sz="3600" b="0" dirty="0">
                        <a:solidFill>
                          <a:srgbClr val="00FF00"/>
                        </a:solidFill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11558" marR="11558" marT="16181" marB="16181" anchor="ctr"/>
                </a:tc>
                <a:extLst>
                  <a:ext uri="{0D108BD9-81ED-4DB2-BD59-A6C34878D82A}">
                    <a16:rowId xmlns:a16="http://schemas.microsoft.com/office/drawing/2014/main" val="1805209369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solidFill>
                            <a:srgbClr val="00FF00"/>
                          </a:solidFill>
                          <a:effectLst/>
                          <a:latin typeface="Source Code Pro" panose="020B0509030403020204" pitchFamily="49" charset="0"/>
                        </a:rPr>
                        <a:t>left()</a:t>
                      </a:r>
                    </a:p>
                  </a:txBody>
                  <a:tcPr marL="11558" marR="11558" marT="16181" marB="1618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a-IR" sz="3600" dirty="0" smtClean="0">
                          <a:solidFill>
                            <a:srgbClr val="00FF00"/>
                          </a:solidFill>
                          <a:effectLst/>
                          <a:cs typeface="B Yekan" panose="00000400000000000000" pitchFamily="2" charset="-78"/>
                        </a:rPr>
                        <a:t>تغییر زاویه به چپ</a:t>
                      </a:r>
                      <a:endParaRPr lang="en-US" sz="3600" b="0" dirty="0">
                        <a:solidFill>
                          <a:srgbClr val="00FF00"/>
                        </a:solidFill>
                        <a:effectLst/>
                        <a:latin typeface="Source Code Pro" panose="020B0509030403020204" pitchFamily="49" charset="0"/>
                        <a:cs typeface="B Yekan" panose="00000400000000000000" pitchFamily="2" charset="-78"/>
                      </a:endParaRPr>
                    </a:p>
                  </a:txBody>
                  <a:tcPr marL="11558" marR="11558" marT="16181" marB="16181" anchor="ctr"/>
                </a:tc>
                <a:extLst>
                  <a:ext uri="{0D108BD9-81ED-4DB2-BD59-A6C34878D82A}">
                    <a16:rowId xmlns:a16="http://schemas.microsoft.com/office/drawing/2014/main" val="165534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751100" y="1549709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مربع بکشید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4010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9543" y="2146041"/>
            <a:ext cx="4217436" cy="4217436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39543" y="1586204"/>
            <a:ext cx="421743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991462" y="2313992"/>
            <a:ext cx="18660" cy="404948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58204" y="7019730"/>
            <a:ext cx="42174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98368" y="2313992"/>
            <a:ext cx="0" cy="390019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0412963" y="1586204"/>
            <a:ext cx="597159" cy="559837"/>
          </a:xfrm>
          <a:prstGeom prst="bentConnector3">
            <a:avLst>
              <a:gd name="adj1" fmla="val 9687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10390414" y="6534538"/>
            <a:ext cx="619708" cy="488303"/>
          </a:xfrm>
          <a:prstGeom prst="bentConnector3">
            <a:avLst>
              <a:gd name="adj1" fmla="val -420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V="1">
            <a:off x="5522558" y="6457951"/>
            <a:ext cx="659364" cy="507739"/>
          </a:xfrm>
          <a:prstGeom prst="bentConnector3">
            <a:avLst>
              <a:gd name="adj1" fmla="val 471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41862" y="1343608"/>
            <a:ext cx="713016" cy="74644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321892" y="1885611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مثلث؟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58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321892" y="1885611"/>
            <a:ext cx="8919871" cy="4235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یک مربع کج؟ (غیر 90)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688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2631427" y="1758918"/>
            <a:ext cx="8919871" cy="649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import turtle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star = </a:t>
            </a: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turtle.Turtle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star.right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(75)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star.forward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(100)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err="1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</a:t>
            </a: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= 0</a:t>
            </a:r>
            <a:endParaRPr lang="en-US" sz="3200" dirty="0">
              <a:solidFill>
                <a:schemeClr val="lt1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While True</a:t>
            </a:r>
            <a:endParaRPr lang="en-US" sz="3200" dirty="0">
              <a:solidFill>
                <a:schemeClr val="lt1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star.right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(144)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star.forward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(100)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if (</a:t>
            </a:r>
            <a:r>
              <a:rPr lang="en-US" sz="3200" dirty="0" err="1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</a:t>
            </a: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==4):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	</a:t>
            </a: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	break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	</a:t>
            </a:r>
            <a:r>
              <a:rPr lang="en-US" sz="3200" dirty="0" err="1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</a:t>
            </a:r>
            <a:r>
              <a:rPr lang="en-US" sz="3200" dirty="0" smtClean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= i+1</a:t>
            </a:r>
            <a:endParaRPr lang="en-US" sz="3200" dirty="0">
              <a:solidFill>
                <a:schemeClr val="lt1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turtle.done</a:t>
            </a:r>
            <a:r>
              <a:rPr lang="en-US" sz="32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()</a:t>
            </a:r>
            <a:endParaRPr lang="en-US" sz="3200" u="none" strike="noStrike" cap="none" dirty="0">
              <a:solidFill>
                <a:schemeClr val="lt1"/>
              </a:solidFill>
              <a:latin typeface="Source Code Pro" panose="020B0509030403020204" pitchFamily="49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478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3321891" y="1586205"/>
            <a:ext cx="8919871" cy="17728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60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ستاره</a:t>
            </a:r>
            <a:endParaRPr lang="en-US" sz="6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44" y="3023513"/>
            <a:ext cx="6328763" cy="57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67"/>
          <p:cNvSpPr txBox="1"/>
          <p:nvPr/>
        </p:nvSpPr>
        <p:spPr>
          <a:xfrm>
            <a:off x="1698366" y="2017794"/>
            <a:ext cx="8919871" cy="57079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import turtle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colors = ['red', 'purple', 'blue', 'green', 'orange', 'yellow']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 = </a:t>
            </a: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turtle.Pen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turtle.bgcolor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('black')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x = 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while True: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x = x + 1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t.pencolor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(colors[x%6])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t.width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(x//100 + 1)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t.forward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(x)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    </a:t>
            </a:r>
            <a:r>
              <a:rPr lang="en-US" sz="2800" dirty="0" err="1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t.left</a:t>
            </a:r>
            <a:r>
              <a:rPr lang="en-US" sz="2800" dirty="0">
                <a:solidFill>
                  <a:schemeClr val="lt1"/>
                </a:solidFill>
                <a:latin typeface="Source Code Pro" panose="020B0509030403020204" pitchFamily="49" charset="0"/>
                <a:ea typeface="Arial" charset="0"/>
                <a:cs typeface="B Yekan" panose="00000400000000000000" pitchFamily="2" charset="-78"/>
                <a:sym typeface="Cabin"/>
              </a:rPr>
              <a:t>(59)</a:t>
            </a:r>
          </a:p>
        </p:txBody>
      </p:sp>
    </p:spTree>
    <p:extLst>
      <p:ext uri="{BB962C8B-B14F-4D97-AF65-F5344CB8AC3E}">
        <p14:creationId xmlns:p14="http://schemas.microsoft.com/office/powerpoint/2010/main" val="35594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2339262" y="350027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algn="r" rtl="1"/>
            <a:r>
              <a:rPr lang="fa-IR" sz="6000" dirty="0" smtClean="0">
                <a:solidFill>
                  <a:schemeClr val="bg1"/>
                </a:solidFill>
                <a:cs typeface="B Yekan" panose="00000400000000000000" pitchFamily="2" charset="-78"/>
              </a:rPr>
              <a:t>انجام بده تا زمانی که</a:t>
            </a:r>
            <a:r>
              <a:rPr lang="en-US" sz="6000" dirty="0" smtClean="0">
                <a:solidFill>
                  <a:schemeClr val="bg1"/>
                </a:solidFill>
                <a:cs typeface="B Yekan" panose="00000400000000000000" pitchFamily="2" charset="-78"/>
              </a:rPr>
              <a:t> </a:t>
            </a:r>
            <a:r>
              <a:rPr lang="fa-IR" sz="6000" dirty="0" smtClean="0">
                <a:solidFill>
                  <a:schemeClr val="bg1"/>
                </a:solidFill>
                <a:cs typeface="B Yekan" panose="00000400000000000000" pitchFamily="2" charset="-78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cs typeface="B Yekan" panose="00000400000000000000" pitchFamily="2" charset="-78"/>
              </a:rPr>
              <a:t>a&gt;2</a:t>
            </a:r>
            <a:r>
              <a:rPr lang="fa-IR" sz="6000" dirty="0" smtClean="0">
                <a:solidFill>
                  <a:schemeClr val="bg1"/>
                </a:solidFill>
                <a:cs typeface="B Yekan" panose="00000400000000000000" pitchFamily="2" charset="-78"/>
              </a:rPr>
              <a:t> </a:t>
            </a:r>
            <a:endParaRPr lang="en-US" sz="6000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86350" y="3821014"/>
            <a:ext cx="5467350" cy="430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1811434"/>
            <a:ext cx="13931900" cy="3086099"/>
          </a:xfrm>
        </p:spPr>
        <p:txBody>
          <a:bodyPr/>
          <a:lstStyle/>
          <a:p>
            <a:r>
              <a:rPr lang="fa-IR" dirty="0" smtClean="0">
                <a:cs typeface="B Yekan" panose="00000400000000000000" pitchFamily="2" charset="-78"/>
              </a:rPr>
              <a:t>چرا لازمش داریم؟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43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1811434"/>
            <a:ext cx="13931900" cy="3086099"/>
          </a:xfrm>
        </p:spPr>
        <p:txBody>
          <a:bodyPr/>
          <a:lstStyle/>
          <a:p>
            <a:r>
              <a:rPr lang="fa-IR" dirty="0" smtClean="0">
                <a:cs typeface="B Yekan" panose="00000400000000000000" pitchFamily="2" charset="-78"/>
              </a:rPr>
              <a:t>مثال در زندگی واقعی؟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5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-403420"/>
            <a:ext cx="13931900" cy="3086099"/>
          </a:xfrm>
        </p:spPr>
        <p:txBody>
          <a:bodyPr/>
          <a:lstStyle/>
          <a:p>
            <a:pPr rtl="1"/>
            <a:r>
              <a:rPr lang="fa-IR" dirty="0" smtClean="0">
                <a:cs typeface="B Yekan" panose="00000400000000000000" pitchFamily="2" charset="-78"/>
              </a:rPr>
              <a:t>حلقه‌ی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en-US" dirty="0" smtClean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 در پایتون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5700" y="3298499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en-US" dirty="0" smtClean="0">
                <a:solidFill>
                  <a:srgbClr val="00B0F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statement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82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-403420"/>
            <a:ext cx="13931900" cy="3086099"/>
          </a:xfrm>
        </p:spPr>
        <p:txBody>
          <a:bodyPr/>
          <a:lstStyle/>
          <a:p>
            <a:pPr rtl="1"/>
            <a:r>
              <a:rPr lang="fa-IR" dirty="0" smtClean="0">
                <a:cs typeface="B Yekan" panose="00000400000000000000" pitchFamily="2" charset="-78"/>
              </a:rPr>
              <a:t>حلقه‌ی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en-US" dirty="0" smtClean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 در پایتون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5700" y="3298499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en-US" dirty="0" smtClean="0">
                <a:solidFill>
                  <a:srgbClr val="00B0F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statement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3943" y="4142792"/>
            <a:ext cx="4907902" cy="111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67698" y="5449203"/>
            <a:ext cx="6499419" cy="348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718482" y="784293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dirty="0" smtClean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تکرار گام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963005" y="1727344"/>
            <a:ext cx="6794445" cy="63327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4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4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4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5110150" y="7339338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fa-IR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حلقه‌های تکرار معمولا یک متغیر دارند که تکرار را کنترل می‌کند.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166823" y="503199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fa-IR" dirty="0" smtClean="0">
                <a:solidFill>
                  <a:srgbClr val="FFD966"/>
                </a:solidFill>
                <a:latin typeface="Arial" charset="0"/>
                <a:ea typeface="Arial" charset="0"/>
                <a:cs typeface="B Yekan" panose="00000400000000000000" pitchFamily="2" charset="-78"/>
                <a:sym typeface="Cabin"/>
              </a:rPr>
              <a:t>حلقه‌ی بی‌نهایت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B Yekan" panose="00000400000000000000" pitchFamily="2" charset="-78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4617369" y="3293316"/>
            <a:ext cx="9938385" cy="38725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4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4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4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4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4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4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4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4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4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44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44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44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570</Words>
  <Application>Microsoft Office PowerPoint</Application>
  <PresentationFormat>Custom</PresentationFormat>
  <Paragraphs>167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 Yekan</vt:lpstr>
      <vt:lpstr>Cabin</vt:lpstr>
      <vt:lpstr>Courier</vt:lpstr>
      <vt:lpstr>Courier New</vt:lpstr>
      <vt:lpstr>Gill Sans</vt:lpstr>
      <vt:lpstr>Source Code Pro</vt:lpstr>
      <vt:lpstr>ヒラギノ角ゴ ProN W3</vt:lpstr>
      <vt:lpstr>Title &amp; Subtitle</vt:lpstr>
      <vt:lpstr>While حلقه‌ی</vt:lpstr>
      <vt:lpstr>قدیم: </vt:lpstr>
      <vt:lpstr>PowerPoint Presentation</vt:lpstr>
      <vt:lpstr>چرا لازمش داریم؟</vt:lpstr>
      <vt:lpstr>مثال در زندگی واقعی؟</vt:lpstr>
      <vt:lpstr>حلقه‌یwhile  در پایتون</vt:lpstr>
      <vt:lpstr>حلقه‌یwhile  در پایتون</vt:lpstr>
      <vt:lpstr>تکرار گام</vt:lpstr>
      <vt:lpstr>حلقه‌ی بی‌نهایت</vt:lpstr>
      <vt:lpstr>حلقه‌ای دیگر</vt:lpstr>
      <vt:lpstr>شکستن یک حلقه</vt:lpstr>
      <vt:lpstr>شکستن یک حلقه</vt:lpstr>
      <vt:lpstr>PowerPoint Presentation</vt:lpstr>
      <vt:lpstr>اتمام یک گام با continue</vt:lpstr>
      <vt:lpstr>اتمام یک گام با continue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dc:creator>PC</dc:creator>
  <cp:lastModifiedBy>PC</cp:lastModifiedBy>
  <cp:revision>161</cp:revision>
  <dcterms:modified xsi:type="dcterms:W3CDTF">2023-02-27T07:39:25Z</dcterms:modified>
</cp:coreProperties>
</file>