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8288000" cy="10287000"/>
  <p:notesSz cx="6858000" cy="9144000"/>
  <p:embeddedFontLst>
    <p:embeddedFont>
      <p:font typeface="Poppins" panose="020B0604020202020204" charset="0"/>
      <p:regular r:id="rId23"/>
    </p:embeddedFont>
    <p:embeddedFont>
      <p:font typeface="Open Sans" panose="020B0604020202020204" charset="0"/>
      <p:regular r:id="rId24"/>
    </p:embeddedFont>
    <p:embeddedFont>
      <p:font typeface="Open Sans Bold" panose="020B0604020202020204" charset="0"/>
      <p:regular r:id="rId25"/>
    </p:embeddedFont>
    <p:embeddedFont>
      <p:font typeface="Calibri" panose="020F0502020204030204" pitchFamily="34" charset="0"/>
      <p:regular r:id="rId26"/>
      <p:bold r:id="rId27"/>
      <p:italic r:id="rId28"/>
      <p:boldItalic r:id="rId29"/>
    </p:embeddedFont>
    <p:embeddedFont>
      <p:font typeface="Montserrat Bold" panose="020B0604020202020204" charset="0"/>
      <p:regular r:id="rId30"/>
    </p:embeddedFont>
    <p:embeddedFont>
      <p:font typeface="Montserrat" panose="020B060402020202020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3" d="100"/>
          <a:sy n="73" d="100"/>
        </p:scale>
        <p:origin x="59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TextBox 3"/>
          <p:cNvSpPr txBox="1"/>
          <p:nvPr/>
        </p:nvSpPr>
        <p:spPr>
          <a:xfrm>
            <a:off x="1028700" y="3529087"/>
            <a:ext cx="16230600" cy="1491214"/>
          </a:xfrm>
          <a:prstGeom prst="rect">
            <a:avLst/>
          </a:prstGeom>
        </p:spPr>
        <p:txBody>
          <a:bodyPr lIns="0" tIns="0" rIns="0" bIns="0" rtlCol="0" anchor="t">
            <a:spAutoFit/>
          </a:bodyPr>
          <a:lstStyle/>
          <a:p>
            <a:pPr algn="ctr">
              <a:lnSpc>
                <a:spcPts val="11287"/>
              </a:lnSpc>
            </a:pPr>
            <a:r>
              <a:rPr lang="en-US" sz="11065">
                <a:solidFill>
                  <a:srgbClr val="FFFFFF"/>
                </a:solidFill>
                <a:latin typeface="Montserrat"/>
                <a:ea typeface="Montserrat"/>
                <a:cs typeface="Montserrat"/>
                <a:sym typeface="Montserrat"/>
              </a:rPr>
              <a:t>CAPSTONE PROJECT</a:t>
            </a:r>
          </a:p>
        </p:txBody>
      </p:sp>
      <p:sp>
        <p:nvSpPr>
          <p:cNvPr id="4" name="AutoShape 4"/>
          <p:cNvSpPr/>
          <p:nvPr/>
        </p:nvSpPr>
        <p:spPr>
          <a:xfrm>
            <a:off x="7669737" y="6701045"/>
            <a:ext cx="2948526" cy="0"/>
          </a:xfrm>
          <a:prstGeom prst="line">
            <a:avLst/>
          </a:prstGeom>
          <a:ln w="19050" cap="flat">
            <a:solidFill>
              <a:srgbClr val="FFFFFF"/>
            </a:solidFill>
            <a:prstDash val="solid"/>
            <a:headEnd type="none" w="sm" len="sm"/>
            <a:tailEnd type="none" w="sm" len="sm"/>
          </a:ln>
        </p:spPr>
      </p:sp>
      <p:sp>
        <p:nvSpPr>
          <p:cNvPr id="5" name="TextBox 5"/>
          <p:cNvSpPr txBox="1"/>
          <p:nvPr/>
        </p:nvSpPr>
        <p:spPr>
          <a:xfrm>
            <a:off x="3920641" y="7574472"/>
            <a:ext cx="10446717" cy="678561"/>
          </a:xfrm>
          <a:prstGeom prst="rect">
            <a:avLst/>
          </a:prstGeom>
        </p:spPr>
        <p:txBody>
          <a:bodyPr lIns="0" tIns="0" rIns="0" bIns="0" rtlCol="0" anchor="t">
            <a:spAutoFit/>
          </a:bodyPr>
          <a:lstStyle/>
          <a:p>
            <a:pPr marL="0" lvl="0" indent="0" algn="ctr">
              <a:lnSpc>
                <a:spcPts val="2651"/>
              </a:lnSpc>
              <a:spcBef>
                <a:spcPct val="0"/>
              </a:spcBef>
            </a:pPr>
            <a:r>
              <a:rPr lang="en-US" sz="2599" u="none" strike="noStrike">
                <a:solidFill>
                  <a:srgbClr val="FFFFFF"/>
                </a:solidFill>
                <a:latin typeface="Montserrat"/>
                <a:ea typeface="Montserrat"/>
                <a:cs typeface="Montserrat"/>
                <a:sym typeface="Montserrat"/>
              </a:rPr>
              <a:t>PRESENTED BY:  MANDAR MALEWAR</a:t>
            </a:r>
          </a:p>
          <a:p>
            <a:pPr marL="0" lvl="0" indent="0" algn="ctr">
              <a:lnSpc>
                <a:spcPts val="2651"/>
              </a:lnSpc>
              <a:spcBef>
                <a:spcPct val="0"/>
              </a:spcBef>
            </a:pPr>
            <a:r>
              <a:rPr lang="en-US" sz="2599" u="none" strike="noStrike">
                <a:solidFill>
                  <a:srgbClr val="FFFFFF"/>
                </a:solidFill>
                <a:latin typeface="Montserrat"/>
                <a:ea typeface="Montserrat"/>
                <a:cs typeface="Montserrat"/>
                <a:sym typeface="Montserrat"/>
              </a:rPr>
              <a:t>MENTORED BY:  SHARAYOO DIXIT</a:t>
            </a:r>
          </a:p>
        </p:txBody>
      </p:sp>
      <p:sp>
        <p:nvSpPr>
          <p:cNvPr id="6" name="TextBox 6"/>
          <p:cNvSpPr txBox="1"/>
          <p:nvPr/>
        </p:nvSpPr>
        <p:spPr>
          <a:xfrm>
            <a:off x="1028700" y="5399549"/>
            <a:ext cx="16230600" cy="472821"/>
          </a:xfrm>
          <a:prstGeom prst="rect">
            <a:avLst/>
          </a:prstGeom>
        </p:spPr>
        <p:txBody>
          <a:bodyPr lIns="0" tIns="0" rIns="0" bIns="0" rtlCol="0" anchor="t">
            <a:spAutoFit/>
          </a:bodyPr>
          <a:lstStyle/>
          <a:p>
            <a:pPr algn="ctr">
              <a:lnSpc>
                <a:spcPts val="3671"/>
              </a:lnSpc>
            </a:pPr>
            <a:r>
              <a:rPr lang="en-US" sz="3599">
                <a:solidFill>
                  <a:srgbClr val="FFFFFF"/>
                </a:solidFill>
                <a:latin typeface="Montserrat"/>
                <a:ea typeface="Montserrat"/>
                <a:cs typeface="Montserrat"/>
                <a:sym typeface="Montserrat"/>
              </a:rPr>
              <a:t>UNLEASHING INSIGHTS FROM FOOTBALL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129723" y="891081"/>
            <a:ext cx="645844" cy="137619"/>
            <a:chOff x="0" y="0"/>
            <a:chExt cx="861125" cy="183492"/>
          </a:xfrm>
        </p:grpSpPr>
        <p:grpSp>
          <p:nvGrpSpPr>
            <p:cNvPr id="6" name="Group 6"/>
            <p:cNvGrpSpPr/>
            <p:nvPr/>
          </p:nvGrpSpPr>
          <p:grpSpPr>
            <a:xfrm>
              <a:off x="0" y="0"/>
              <a:ext cx="183492" cy="18349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9" name="Group 9"/>
            <p:cNvGrpSpPr/>
            <p:nvPr/>
          </p:nvGrpSpPr>
          <p:grpSpPr>
            <a:xfrm>
              <a:off x="341742" y="0"/>
              <a:ext cx="183492" cy="18349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2" name="Group 12"/>
            <p:cNvGrpSpPr/>
            <p:nvPr/>
          </p:nvGrpSpPr>
          <p:grpSpPr>
            <a:xfrm>
              <a:off x="677633" y="0"/>
              <a:ext cx="183492" cy="18349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grpSp>
        <p:nvGrpSpPr>
          <p:cNvPr id="15" name="Group 15"/>
          <p:cNvGrpSpPr/>
          <p:nvPr/>
        </p:nvGrpSpPr>
        <p:grpSpPr>
          <a:xfrm>
            <a:off x="0" y="0"/>
            <a:ext cx="7246552" cy="10287000"/>
            <a:chOff x="0" y="0"/>
            <a:chExt cx="1908557" cy="2709333"/>
          </a:xfrm>
        </p:grpSpPr>
        <p:sp>
          <p:nvSpPr>
            <p:cNvPr id="16" name="Freeform 16"/>
            <p:cNvSpPr/>
            <p:nvPr/>
          </p:nvSpPr>
          <p:spPr>
            <a:xfrm>
              <a:off x="0" y="0"/>
              <a:ext cx="1908557" cy="2709333"/>
            </a:xfrm>
            <a:custGeom>
              <a:avLst/>
              <a:gdLst/>
              <a:ahLst/>
              <a:cxnLst/>
              <a:rect l="l" t="t" r="r" b="b"/>
              <a:pathLst>
                <a:path w="1908557" h="2709333">
                  <a:moveTo>
                    <a:pt x="0" y="0"/>
                  </a:moveTo>
                  <a:lnTo>
                    <a:pt x="1908557" y="0"/>
                  </a:lnTo>
                  <a:lnTo>
                    <a:pt x="1908557"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7" name="TextBox 17"/>
            <p:cNvSpPr txBox="1"/>
            <p:nvPr/>
          </p:nvSpPr>
          <p:spPr>
            <a:xfrm>
              <a:off x="0" y="-47625"/>
              <a:ext cx="1908557" cy="2756958"/>
            </a:xfrm>
            <a:prstGeom prst="rect">
              <a:avLst/>
            </a:prstGeom>
          </p:spPr>
          <p:txBody>
            <a:bodyPr lIns="50800" tIns="50800" rIns="50800" bIns="50800" rtlCol="0" anchor="ctr"/>
            <a:lstStyle/>
            <a:p>
              <a:pPr algn="ctr">
                <a:lnSpc>
                  <a:spcPts val="2239"/>
                </a:lnSpc>
              </a:pPr>
              <a:endParaRPr/>
            </a:p>
          </p:txBody>
        </p:sp>
      </p:grpSp>
      <p:sp>
        <p:nvSpPr>
          <p:cNvPr id="18" name="Freeform 18"/>
          <p:cNvSpPr/>
          <p:nvPr/>
        </p:nvSpPr>
        <p:spPr>
          <a:xfrm rot="6000">
            <a:off x="1022719" y="1705291"/>
            <a:ext cx="8889916" cy="6876418"/>
          </a:xfrm>
          <a:custGeom>
            <a:avLst/>
            <a:gdLst/>
            <a:ahLst/>
            <a:cxnLst/>
            <a:rect l="l" t="t" r="r" b="b"/>
            <a:pathLst>
              <a:path w="8889916" h="6876418">
                <a:moveTo>
                  <a:pt x="0" y="15495"/>
                </a:moveTo>
                <a:lnTo>
                  <a:pt x="8877942" y="0"/>
                </a:lnTo>
                <a:lnTo>
                  <a:pt x="8889917" y="6860923"/>
                </a:lnTo>
                <a:lnTo>
                  <a:pt x="11975" y="6876418"/>
                </a:lnTo>
                <a:lnTo>
                  <a:pt x="0" y="15495"/>
                </a:lnTo>
                <a:close/>
              </a:path>
            </a:pathLst>
          </a:custGeom>
          <a:blipFill>
            <a:blip r:embed="rId2"/>
            <a:stretch>
              <a:fillRect l="-83" t="-11203" r="-14605"/>
            </a:stretch>
          </a:blipFill>
          <a:ln w="9525" cap="sq">
            <a:solidFill>
              <a:srgbClr val="000000"/>
            </a:solidFill>
            <a:prstDash val="solid"/>
            <a:miter/>
          </a:ln>
        </p:spPr>
      </p:sp>
      <p:sp>
        <p:nvSpPr>
          <p:cNvPr id="19" name="TextBox 19"/>
          <p:cNvSpPr txBox="1"/>
          <p:nvPr/>
        </p:nvSpPr>
        <p:spPr>
          <a:xfrm>
            <a:off x="11001039" y="1700838"/>
            <a:ext cx="6258261" cy="1422400"/>
          </a:xfrm>
          <a:prstGeom prst="rect">
            <a:avLst/>
          </a:prstGeom>
        </p:spPr>
        <p:txBody>
          <a:bodyPr lIns="0" tIns="0" rIns="0" bIns="0" rtlCol="0" anchor="t">
            <a:spAutoFit/>
          </a:bodyPr>
          <a:lstStyle/>
          <a:p>
            <a:pPr algn="l">
              <a:lnSpc>
                <a:spcPts val="5600"/>
              </a:lnSpc>
            </a:pPr>
            <a:r>
              <a:rPr lang="en-US" sz="5000" b="1">
                <a:solidFill>
                  <a:srgbClr val="1F2020"/>
                </a:solidFill>
                <a:latin typeface="Montserrat Bold"/>
                <a:ea typeface="Montserrat Bold"/>
                <a:cs typeface="Montserrat Bold"/>
                <a:sym typeface="Montserrat Bold"/>
              </a:rPr>
              <a:t>Feature Reduction using Selection</a:t>
            </a:r>
          </a:p>
        </p:txBody>
      </p:sp>
      <p:grpSp>
        <p:nvGrpSpPr>
          <p:cNvPr id="20" name="Group 20"/>
          <p:cNvGrpSpPr/>
          <p:nvPr/>
        </p:nvGrpSpPr>
        <p:grpSpPr>
          <a:xfrm>
            <a:off x="11142633" y="3592913"/>
            <a:ext cx="5494225" cy="1006475"/>
            <a:chOff x="0" y="0"/>
            <a:chExt cx="7325633" cy="1341967"/>
          </a:xfrm>
        </p:grpSpPr>
        <p:grpSp>
          <p:nvGrpSpPr>
            <p:cNvPr id="21" name="Group 21"/>
            <p:cNvGrpSpPr/>
            <p:nvPr/>
          </p:nvGrpSpPr>
          <p:grpSpPr>
            <a:xfrm>
              <a:off x="0" y="219150"/>
              <a:ext cx="903667" cy="903667"/>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23" name="TextBox 23"/>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24" name="TextBox 24"/>
            <p:cNvSpPr txBox="1"/>
            <p:nvPr/>
          </p:nvSpPr>
          <p:spPr>
            <a:xfrm>
              <a:off x="1329494" y="-47625"/>
              <a:ext cx="5996139" cy="1389592"/>
            </a:xfrm>
            <a:prstGeom prst="rect">
              <a:avLst/>
            </a:prstGeom>
          </p:spPr>
          <p:txBody>
            <a:bodyPr lIns="0" tIns="0" rIns="0" bIns="0" rtlCol="0" anchor="t">
              <a:spAutoFit/>
            </a:bodyPr>
            <a:lstStyle/>
            <a:p>
              <a:pPr algn="l">
                <a:lnSpc>
                  <a:spcPts val="2800"/>
                </a:lnSpc>
                <a:spcBef>
                  <a:spcPct val="0"/>
                </a:spcBef>
              </a:pPr>
              <a:r>
                <a:rPr lang="en-US" sz="2000">
                  <a:solidFill>
                    <a:srgbClr val="1F2020"/>
                  </a:solidFill>
                  <a:latin typeface="Open Sans"/>
                  <a:ea typeface="Open Sans"/>
                  <a:cs typeface="Open Sans"/>
                  <a:sym typeface="Open Sans"/>
                </a:rPr>
                <a:t>Reducing number of features under consideration by obtaining important features</a:t>
              </a:r>
            </a:p>
          </p:txBody>
        </p:sp>
        <p:sp>
          <p:nvSpPr>
            <p:cNvPr id="25" name="TextBox 25"/>
            <p:cNvSpPr txBox="1"/>
            <p:nvPr/>
          </p:nvSpPr>
          <p:spPr>
            <a:xfrm>
              <a:off x="121094" y="463338"/>
              <a:ext cx="661480" cy="386715"/>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01</a:t>
              </a:r>
            </a:p>
          </p:txBody>
        </p:sp>
      </p:grpSp>
      <p:grpSp>
        <p:nvGrpSpPr>
          <p:cNvPr id="26" name="Group 26"/>
          <p:cNvGrpSpPr/>
          <p:nvPr/>
        </p:nvGrpSpPr>
        <p:grpSpPr>
          <a:xfrm>
            <a:off x="11142633" y="5293538"/>
            <a:ext cx="5494225" cy="1006475"/>
            <a:chOff x="0" y="0"/>
            <a:chExt cx="7325633" cy="1341967"/>
          </a:xfrm>
        </p:grpSpPr>
        <p:grpSp>
          <p:nvGrpSpPr>
            <p:cNvPr id="27" name="Group 27"/>
            <p:cNvGrpSpPr/>
            <p:nvPr/>
          </p:nvGrpSpPr>
          <p:grpSpPr>
            <a:xfrm>
              <a:off x="0" y="219150"/>
              <a:ext cx="903667" cy="903667"/>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29" name="TextBox 29"/>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30" name="TextBox 30"/>
            <p:cNvSpPr txBox="1"/>
            <p:nvPr/>
          </p:nvSpPr>
          <p:spPr>
            <a:xfrm>
              <a:off x="1329494" y="-47625"/>
              <a:ext cx="5996139" cy="1389592"/>
            </a:xfrm>
            <a:prstGeom prst="rect">
              <a:avLst/>
            </a:prstGeom>
          </p:spPr>
          <p:txBody>
            <a:bodyPr lIns="0" tIns="0" rIns="0" bIns="0" rtlCol="0" anchor="t">
              <a:spAutoFit/>
            </a:bodyPr>
            <a:lstStyle/>
            <a:p>
              <a:pPr algn="l">
                <a:lnSpc>
                  <a:spcPts val="2800"/>
                </a:lnSpc>
                <a:spcBef>
                  <a:spcPct val="0"/>
                </a:spcBef>
              </a:pPr>
              <a:r>
                <a:rPr lang="en-US" sz="2000">
                  <a:solidFill>
                    <a:srgbClr val="1F2020"/>
                  </a:solidFill>
                  <a:latin typeface="Open Sans"/>
                  <a:ea typeface="Open Sans"/>
                  <a:cs typeface="Open Sans"/>
                  <a:sym typeface="Open Sans"/>
                </a:rPr>
                <a:t>Correlation heatmap shows the most relevant features with good correlation with target feature</a:t>
              </a:r>
            </a:p>
          </p:txBody>
        </p:sp>
        <p:sp>
          <p:nvSpPr>
            <p:cNvPr id="31" name="TextBox 31"/>
            <p:cNvSpPr txBox="1"/>
            <p:nvPr/>
          </p:nvSpPr>
          <p:spPr>
            <a:xfrm>
              <a:off x="121094" y="463338"/>
              <a:ext cx="661480" cy="386715"/>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02</a:t>
              </a:r>
            </a:p>
          </p:txBody>
        </p:sp>
      </p:grpSp>
      <p:grpSp>
        <p:nvGrpSpPr>
          <p:cNvPr id="32" name="Group 32"/>
          <p:cNvGrpSpPr/>
          <p:nvPr/>
        </p:nvGrpSpPr>
        <p:grpSpPr>
          <a:xfrm>
            <a:off x="11142633" y="6994162"/>
            <a:ext cx="5494225" cy="1006475"/>
            <a:chOff x="0" y="0"/>
            <a:chExt cx="7325633" cy="1341967"/>
          </a:xfrm>
        </p:grpSpPr>
        <p:grpSp>
          <p:nvGrpSpPr>
            <p:cNvPr id="33" name="Group 33"/>
            <p:cNvGrpSpPr/>
            <p:nvPr/>
          </p:nvGrpSpPr>
          <p:grpSpPr>
            <a:xfrm>
              <a:off x="0" y="219150"/>
              <a:ext cx="903667" cy="903667"/>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35" name="TextBox 35"/>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36" name="TextBox 36"/>
            <p:cNvSpPr txBox="1"/>
            <p:nvPr/>
          </p:nvSpPr>
          <p:spPr>
            <a:xfrm>
              <a:off x="1329494" y="-47625"/>
              <a:ext cx="5996139" cy="1389592"/>
            </a:xfrm>
            <a:prstGeom prst="rect">
              <a:avLst/>
            </a:prstGeom>
          </p:spPr>
          <p:txBody>
            <a:bodyPr lIns="0" tIns="0" rIns="0" bIns="0" rtlCol="0" anchor="t">
              <a:spAutoFit/>
            </a:bodyPr>
            <a:lstStyle/>
            <a:p>
              <a:pPr algn="l">
                <a:lnSpc>
                  <a:spcPts val="2800"/>
                </a:lnSpc>
                <a:spcBef>
                  <a:spcPct val="0"/>
                </a:spcBef>
              </a:pPr>
              <a:r>
                <a:rPr lang="en-US" sz="2000">
                  <a:solidFill>
                    <a:srgbClr val="1F2020"/>
                  </a:solidFill>
                  <a:latin typeface="Open Sans"/>
                  <a:ea typeface="Open Sans"/>
                  <a:cs typeface="Open Sans"/>
                  <a:sym typeface="Open Sans"/>
                </a:rPr>
                <a:t>Checking multicollinearity between independent features and eliminating them</a:t>
              </a:r>
            </a:p>
          </p:txBody>
        </p:sp>
        <p:sp>
          <p:nvSpPr>
            <p:cNvPr id="37" name="TextBox 37"/>
            <p:cNvSpPr txBox="1"/>
            <p:nvPr/>
          </p:nvSpPr>
          <p:spPr>
            <a:xfrm>
              <a:off x="121094" y="463338"/>
              <a:ext cx="661480" cy="386715"/>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03</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7405068"/>
            <a:ext cx="18288000" cy="2881932"/>
            <a:chOff x="0" y="0"/>
            <a:chExt cx="4816593" cy="759027"/>
          </a:xfrm>
        </p:grpSpPr>
        <p:sp>
          <p:nvSpPr>
            <p:cNvPr id="3" name="Freeform 3"/>
            <p:cNvSpPr/>
            <p:nvPr/>
          </p:nvSpPr>
          <p:spPr>
            <a:xfrm>
              <a:off x="0" y="0"/>
              <a:ext cx="4816592" cy="759027"/>
            </a:xfrm>
            <a:custGeom>
              <a:avLst/>
              <a:gdLst/>
              <a:ahLst/>
              <a:cxnLst/>
              <a:rect l="l" t="t" r="r" b="b"/>
              <a:pathLst>
                <a:path w="4816592" h="759027">
                  <a:moveTo>
                    <a:pt x="0" y="0"/>
                  </a:moveTo>
                  <a:lnTo>
                    <a:pt x="4816592" y="0"/>
                  </a:lnTo>
                  <a:lnTo>
                    <a:pt x="4816592" y="759027"/>
                  </a:lnTo>
                  <a:lnTo>
                    <a:pt x="0" y="759027"/>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0" y="-47625"/>
              <a:ext cx="4816593" cy="806652"/>
            </a:xfrm>
            <a:prstGeom prst="rect">
              <a:avLst/>
            </a:prstGeom>
          </p:spPr>
          <p:txBody>
            <a:bodyPr lIns="50800" tIns="50800" rIns="50800" bIns="50800" rtlCol="0" anchor="ctr"/>
            <a:lstStyle/>
            <a:p>
              <a:pPr algn="ctr">
                <a:lnSpc>
                  <a:spcPts val="2239"/>
                </a:lnSpc>
              </a:pPr>
              <a:endParaRPr/>
            </a:p>
          </p:txBody>
        </p:sp>
      </p:grpSp>
      <p:grpSp>
        <p:nvGrpSpPr>
          <p:cNvPr id="5" name="Group 5"/>
          <p:cNvGrpSpPr/>
          <p:nvPr/>
        </p:nvGrpSpPr>
        <p:grpSpPr>
          <a:xfrm>
            <a:off x="17775566" y="8233433"/>
            <a:ext cx="1024867" cy="102486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7129723" y="866390"/>
            <a:ext cx="645844" cy="137619"/>
            <a:chOff x="0" y="0"/>
            <a:chExt cx="861125" cy="183492"/>
          </a:xfrm>
        </p:grpSpPr>
        <p:grpSp>
          <p:nvGrpSpPr>
            <p:cNvPr id="9" name="Group 9"/>
            <p:cNvGrpSpPr/>
            <p:nvPr/>
          </p:nvGrpSpPr>
          <p:grpSpPr>
            <a:xfrm>
              <a:off x="0" y="0"/>
              <a:ext cx="183492" cy="18349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2" name="Group 12"/>
            <p:cNvGrpSpPr/>
            <p:nvPr/>
          </p:nvGrpSpPr>
          <p:grpSpPr>
            <a:xfrm>
              <a:off x="341742" y="0"/>
              <a:ext cx="183492" cy="18349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5" name="Group 15"/>
            <p:cNvGrpSpPr/>
            <p:nvPr/>
          </p:nvGrpSpPr>
          <p:grpSpPr>
            <a:xfrm>
              <a:off x="677633" y="0"/>
              <a:ext cx="183492" cy="18349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grpSp>
        <p:nvGrpSpPr>
          <p:cNvPr id="18" name="Group 18"/>
          <p:cNvGrpSpPr/>
          <p:nvPr/>
        </p:nvGrpSpPr>
        <p:grpSpPr>
          <a:xfrm>
            <a:off x="1039108" y="2061712"/>
            <a:ext cx="4063428" cy="1006475"/>
            <a:chOff x="0" y="0"/>
            <a:chExt cx="5417904" cy="1341967"/>
          </a:xfrm>
        </p:grpSpPr>
        <p:grpSp>
          <p:nvGrpSpPr>
            <p:cNvPr id="19" name="Group 19"/>
            <p:cNvGrpSpPr/>
            <p:nvPr/>
          </p:nvGrpSpPr>
          <p:grpSpPr>
            <a:xfrm>
              <a:off x="0" y="219150"/>
              <a:ext cx="953767" cy="903667"/>
              <a:chOff x="0" y="0"/>
              <a:chExt cx="857861" cy="812800"/>
            </a:xfrm>
          </p:grpSpPr>
          <p:sp>
            <p:nvSpPr>
              <p:cNvPr id="20" name="Freeform 20"/>
              <p:cNvSpPr/>
              <p:nvPr/>
            </p:nvSpPr>
            <p:spPr>
              <a:xfrm>
                <a:off x="0" y="0"/>
                <a:ext cx="857861" cy="812800"/>
              </a:xfrm>
              <a:custGeom>
                <a:avLst/>
                <a:gdLst/>
                <a:ahLst/>
                <a:cxnLst/>
                <a:rect l="l" t="t" r="r" b="b"/>
                <a:pathLst>
                  <a:path w="857861" h="812800">
                    <a:moveTo>
                      <a:pt x="428931" y="0"/>
                    </a:moveTo>
                    <a:cubicBezTo>
                      <a:pt x="192039" y="0"/>
                      <a:pt x="0" y="181951"/>
                      <a:pt x="0" y="406400"/>
                    </a:cubicBezTo>
                    <a:cubicBezTo>
                      <a:pt x="0" y="630849"/>
                      <a:pt x="192039" y="812800"/>
                      <a:pt x="428931" y="812800"/>
                    </a:cubicBezTo>
                    <a:cubicBezTo>
                      <a:pt x="665823" y="812800"/>
                      <a:pt x="857861" y="630849"/>
                      <a:pt x="857861" y="406400"/>
                    </a:cubicBezTo>
                    <a:cubicBezTo>
                      <a:pt x="857861" y="181951"/>
                      <a:pt x="665823" y="0"/>
                      <a:pt x="428931"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21" name="TextBox 21"/>
              <p:cNvSpPr txBox="1"/>
              <p:nvPr/>
            </p:nvSpPr>
            <p:spPr>
              <a:xfrm>
                <a:off x="80425" y="28575"/>
                <a:ext cx="697012" cy="708025"/>
              </a:xfrm>
              <a:prstGeom prst="rect">
                <a:avLst/>
              </a:prstGeom>
            </p:spPr>
            <p:txBody>
              <a:bodyPr lIns="50800" tIns="50800" rIns="50800" bIns="50800" rtlCol="0" anchor="ctr"/>
              <a:lstStyle/>
              <a:p>
                <a:pPr algn="ctr">
                  <a:lnSpc>
                    <a:spcPts val="2239"/>
                  </a:lnSpc>
                </a:pPr>
                <a:endParaRPr/>
              </a:p>
            </p:txBody>
          </p:sp>
        </p:grpSp>
        <p:sp>
          <p:nvSpPr>
            <p:cNvPr id="22" name="TextBox 22"/>
            <p:cNvSpPr txBox="1"/>
            <p:nvPr/>
          </p:nvSpPr>
          <p:spPr>
            <a:xfrm>
              <a:off x="1403201" y="-38100"/>
              <a:ext cx="4014703" cy="1380067"/>
            </a:xfrm>
            <a:prstGeom prst="rect">
              <a:avLst/>
            </a:prstGeom>
          </p:spPr>
          <p:txBody>
            <a:bodyPr lIns="0" tIns="0" rIns="0" bIns="0" rtlCol="0" anchor="t">
              <a:spAutoFit/>
            </a:bodyPr>
            <a:lstStyle/>
            <a:p>
              <a:pPr algn="l">
                <a:lnSpc>
                  <a:spcPts val="2799"/>
                </a:lnSpc>
                <a:spcBef>
                  <a:spcPct val="0"/>
                </a:spcBef>
              </a:pPr>
              <a:r>
                <a:rPr lang="en-US" sz="1999">
                  <a:solidFill>
                    <a:srgbClr val="1F2020"/>
                  </a:solidFill>
                  <a:latin typeface="Open Sans"/>
                  <a:ea typeface="Open Sans"/>
                  <a:cs typeface="Open Sans"/>
                  <a:sym typeface="Open Sans"/>
                </a:rPr>
                <a:t>Indicator for binary classification model for predicting attendance</a:t>
              </a:r>
            </a:p>
          </p:txBody>
        </p:sp>
        <p:sp>
          <p:nvSpPr>
            <p:cNvPr id="23" name="TextBox 23"/>
            <p:cNvSpPr txBox="1"/>
            <p:nvPr/>
          </p:nvSpPr>
          <p:spPr>
            <a:xfrm>
              <a:off x="127807" y="463338"/>
              <a:ext cx="698153" cy="386715"/>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01</a:t>
              </a:r>
            </a:p>
          </p:txBody>
        </p:sp>
      </p:grpSp>
      <p:grpSp>
        <p:nvGrpSpPr>
          <p:cNvPr id="24" name="Group 24"/>
          <p:cNvGrpSpPr/>
          <p:nvPr/>
        </p:nvGrpSpPr>
        <p:grpSpPr>
          <a:xfrm>
            <a:off x="6264659" y="2061711"/>
            <a:ext cx="3861520" cy="1006475"/>
            <a:chOff x="0" y="0"/>
            <a:chExt cx="5148693" cy="1341967"/>
          </a:xfrm>
        </p:grpSpPr>
        <p:grpSp>
          <p:nvGrpSpPr>
            <p:cNvPr id="25" name="Group 25"/>
            <p:cNvGrpSpPr/>
            <p:nvPr/>
          </p:nvGrpSpPr>
          <p:grpSpPr>
            <a:xfrm>
              <a:off x="0" y="219150"/>
              <a:ext cx="953767" cy="903667"/>
              <a:chOff x="0" y="0"/>
              <a:chExt cx="857861" cy="812800"/>
            </a:xfrm>
          </p:grpSpPr>
          <p:sp>
            <p:nvSpPr>
              <p:cNvPr id="26" name="Freeform 26"/>
              <p:cNvSpPr/>
              <p:nvPr/>
            </p:nvSpPr>
            <p:spPr>
              <a:xfrm>
                <a:off x="0" y="0"/>
                <a:ext cx="857861" cy="812800"/>
              </a:xfrm>
              <a:custGeom>
                <a:avLst/>
                <a:gdLst/>
                <a:ahLst/>
                <a:cxnLst/>
                <a:rect l="l" t="t" r="r" b="b"/>
                <a:pathLst>
                  <a:path w="857861" h="812800">
                    <a:moveTo>
                      <a:pt x="428931" y="0"/>
                    </a:moveTo>
                    <a:cubicBezTo>
                      <a:pt x="192039" y="0"/>
                      <a:pt x="0" y="181951"/>
                      <a:pt x="0" y="406400"/>
                    </a:cubicBezTo>
                    <a:cubicBezTo>
                      <a:pt x="0" y="630849"/>
                      <a:pt x="192039" y="812800"/>
                      <a:pt x="428931" y="812800"/>
                    </a:cubicBezTo>
                    <a:cubicBezTo>
                      <a:pt x="665823" y="812800"/>
                      <a:pt x="857861" y="630849"/>
                      <a:pt x="857861" y="406400"/>
                    </a:cubicBezTo>
                    <a:cubicBezTo>
                      <a:pt x="857861" y="181951"/>
                      <a:pt x="665823" y="0"/>
                      <a:pt x="428931"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27" name="TextBox 27"/>
              <p:cNvSpPr txBox="1"/>
              <p:nvPr/>
            </p:nvSpPr>
            <p:spPr>
              <a:xfrm>
                <a:off x="80425" y="28575"/>
                <a:ext cx="697012" cy="708025"/>
              </a:xfrm>
              <a:prstGeom prst="rect">
                <a:avLst/>
              </a:prstGeom>
            </p:spPr>
            <p:txBody>
              <a:bodyPr lIns="50800" tIns="50800" rIns="50800" bIns="50800" rtlCol="0" anchor="ctr"/>
              <a:lstStyle/>
              <a:p>
                <a:pPr algn="ctr">
                  <a:lnSpc>
                    <a:spcPts val="2239"/>
                  </a:lnSpc>
                </a:pPr>
                <a:endParaRPr/>
              </a:p>
            </p:txBody>
          </p:sp>
        </p:grpSp>
        <p:sp>
          <p:nvSpPr>
            <p:cNvPr id="28" name="TextBox 28"/>
            <p:cNvSpPr txBox="1"/>
            <p:nvPr/>
          </p:nvSpPr>
          <p:spPr>
            <a:xfrm>
              <a:off x="1421454" y="-38100"/>
              <a:ext cx="3727240" cy="1380067"/>
            </a:xfrm>
            <a:prstGeom prst="rect">
              <a:avLst/>
            </a:prstGeom>
          </p:spPr>
          <p:txBody>
            <a:bodyPr lIns="0" tIns="0" rIns="0" bIns="0" rtlCol="0" anchor="t">
              <a:spAutoFit/>
            </a:bodyPr>
            <a:lstStyle/>
            <a:p>
              <a:pPr algn="l">
                <a:lnSpc>
                  <a:spcPts val="2799"/>
                </a:lnSpc>
                <a:spcBef>
                  <a:spcPct val="0"/>
                </a:spcBef>
              </a:pPr>
              <a:r>
                <a:rPr lang="en-US" sz="1999">
                  <a:solidFill>
                    <a:srgbClr val="1F2020"/>
                  </a:solidFill>
                  <a:latin typeface="Open Sans"/>
                  <a:ea typeface="Open Sans"/>
                  <a:cs typeface="Open Sans"/>
                  <a:sym typeface="Open Sans"/>
                </a:rPr>
                <a:t>Logistic regression model’s performance is average</a:t>
              </a:r>
            </a:p>
          </p:txBody>
        </p:sp>
        <p:sp>
          <p:nvSpPr>
            <p:cNvPr id="29" name="TextBox 29"/>
            <p:cNvSpPr txBox="1"/>
            <p:nvPr/>
          </p:nvSpPr>
          <p:spPr>
            <a:xfrm>
              <a:off x="127807" y="463338"/>
              <a:ext cx="698153" cy="386715"/>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02</a:t>
              </a:r>
            </a:p>
          </p:txBody>
        </p:sp>
      </p:grpSp>
      <p:grpSp>
        <p:nvGrpSpPr>
          <p:cNvPr id="30" name="Group 30"/>
          <p:cNvGrpSpPr/>
          <p:nvPr/>
        </p:nvGrpSpPr>
        <p:grpSpPr>
          <a:xfrm>
            <a:off x="11288230" y="2061711"/>
            <a:ext cx="3680895" cy="1006475"/>
            <a:chOff x="0" y="0"/>
            <a:chExt cx="4907860" cy="1341967"/>
          </a:xfrm>
        </p:grpSpPr>
        <p:grpSp>
          <p:nvGrpSpPr>
            <p:cNvPr id="31" name="Group 31"/>
            <p:cNvGrpSpPr/>
            <p:nvPr/>
          </p:nvGrpSpPr>
          <p:grpSpPr>
            <a:xfrm>
              <a:off x="0" y="219150"/>
              <a:ext cx="953767" cy="903667"/>
              <a:chOff x="0" y="0"/>
              <a:chExt cx="857861" cy="812800"/>
            </a:xfrm>
          </p:grpSpPr>
          <p:sp>
            <p:nvSpPr>
              <p:cNvPr id="32" name="Freeform 32"/>
              <p:cNvSpPr/>
              <p:nvPr/>
            </p:nvSpPr>
            <p:spPr>
              <a:xfrm>
                <a:off x="0" y="0"/>
                <a:ext cx="857861" cy="812800"/>
              </a:xfrm>
              <a:custGeom>
                <a:avLst/>
                <a:gdLst/>
                <a:ahLst/>
                <a:cxnLst/>
                <a:rect l="l" t="t" r="r" b="b"/>
                <a:pathLst>
                  <a:path w="857861" h="812800">
                    <a:moveTo>
                      <a:pt x="428931" y="0"/>
                    </a:moveTo>
                    <a:cubicBezTo>
                      <a:pt x="192039" y="0"/>
                      <a:pt x="0" y="181951"/>
                      <a:pt x="0" y="406400"/>
                    </a:cubicBezTo>
                    <a:cubicBezTo>
                      <a:pt x="0" y="630849"/>
                      <a:pt x="192039" y="812800"/>
                      <a:pt x="428931" y="812800"/>
                    </a:cubicBezTo>
                    <a:cubicBezTo>
                      <a:pt x="665823" y="812800"/>
                      <a:pt x="857861" y="630849"/>
                      <a:pt x="857861" y="406400"/>
                    </a:cubicBezTo>
                    <a:cubicBezTo>
                      <a:pt x="857861" y="181951"/>
                      <a:pt x="665823" y="0"/>
                      <a:pt x="428931"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33" name="TextBox 33"/>
              <p:cNvSpPr txBox="1"/>
              <p:nvPr/>
            </p:nvSpPr>
            <p:spPr>
              <a:xfrm>
                <a:off x="80425" y="28575"/>
                <a:ext cx="697012" cy="708025"/>
              </a:xfrm>
              <a:prstGeom prst="rect">
                <a:avLst/>
              </a:prstGeom>
            </p:spPr>
            <p:txBody>
              <a:bodyPr lIns="50800" tIns="50800" rIns="50800" bIns="50800" rtlCol="0" anchor="ctr"/>
              <a:lstStyle/>
              <a:p>
                <a:pPr algn="ctr">
                  <a:lnSpc>
                    <a:spcPts val="2239"/>
                  </a:lnSpc>
                </a:pPr>
                <a:endParaRPr/>
              </a:p>
            </p:txBody>
          </p:sp>
        </p:grpSp>
        <p:sp>
          <p:nvSpPr>
            <p:cNvPr id="34" name="TextBox 34"/>
            <p:cNvSpPr txBox="1"/>
            <p:nvPr/>
          </p:nvSpPr>
          <p:spPr>
            <a:xfrm>
              <a:off x="1423605" y="-47625"/>
              <a:ext cx="3484256" cy="1389592"/>
            </a:xfrm>
            <a:prstGeom prst="rect">
              <a:avLst/>
            </a:prstGeom>
          </p:spPr>
          <p:txBody>
            <a:bodyPr lIns="0" tIns="0" rIns="0" bIns="0" rtlCol="0" anchor="t">
              <a:spAutoFit/>
            </a:bodyPr>
            <a:lstStyle/>
            <a:p>
              <a:pPr algn="l">
                <a:lnSpc>
                  <a:spcPts val="2800"/>
                </a:lnSpc>
                <a:spcBef>
                  <a:spcPct val="0"/>
                </a:spcBef>
              </a:pPr>
              <a:r>
                <a:rPr lang="en-US" sz="2000">
                  <a:solidFill>
                    <a:srgbClr val="1F2020"/>
                  </a:solidFill>
                  <a:latin typeface="Open Sans"/>
                  <a:ea typeface="Open Sans"/>
                  <a:cs typeface="Open Sans"/>
                  <a:sym typeface="Open Sans"/>
                </a:rPr>
                <a:t>KNN classification model’s performance is near perfect </a:t>
              </a:r>
            </a:p>
          </p:txBody>
        </p:sp>
        <p:sp>
          <p:nvSpPr>
            <p:cNvPr id="35" name="TextBox 35"/>
            <p:cNvSpPr txBox="1"/>
            <p:nvPr/>
          </p:nvSpPr>
          <p:spPr>
            <a:xfrm>
              <a:off x="127807" y="463338"/>
              <a:ext cx="698153" cy="386715"/>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03</a:t>
              </a:r>
            </a:p>
          </p:txBody>
        </p:sp>
      </p:grpSp>
      <p:sp>
        <p:nvSpPr>
          <p:cNvPr id="36" name="Freeform 36"/>
          <p:cNvSpPr/>
          <p:nvPr/>
        </p:nvSpPr>
        <p:spPr>
          <a:xfrm>
            <a:off x="1039108" y="3738670"/>
            <a:ext cx="6115407" cy="5936762"/>
          </a:xfrm>
          <a:custGeom>
            <a:avLst/>
            <a:gdLst/>
            <a:ahLst/>
            <a:cxnLst/>
            <a:rect l="l" t="t" r="r" b="b"/>
            <a:pathLst>
              <a:path w="6115407" h="5936762">
                <a:moveTo>
                  <a:pt x="0" y="0"/>
                </a:moveTo>
                <a:lnTo>
                  <a:pt x="6115407" y="0"/>
                </a:lnTo>
                <a:lnTo>
                  <a:pt x="6115407" y="5936762"/>
                </a:lnTo>
                <a:lnTo>
                  <a:pt x="0" y="5936762"/>
                </a:lnTo>
                <a:lnTo>
                  <a:pt x="0" y="0"/>
                </a:lnTo>
                <a:close/>
              </a:path>
            </a:pathLst>
          </a:custGeom>
          <a:blipFill>
            <a:blip r:embed="rId2"/>
            <a:stretch>
              <a:fillRect l="-18224" t="-11295" r="-25833"/>
            </a:stretch>
          </a:blipFill>
          <a:ln w="9525" cap="sq">
            <a:solidFill>
              <a:srgbClr val="000000"/>
            </a:solidFill>
            <a:prstDash val="solid"/>
            <a:miter/>
          </a:ln>
        </p:spPr>
      </p:sp>
      <p:sp>
        <p:nvSpPr>
          <p:cNvPr id="37" name="Freeform 37"/>
          <p:cNvSpPr/>
          <p:nvPr/>
        </p:nvSpPr>
        <p:spPr>
          <a:xfrm>
            <a:off x="8931275" y="3738670"/>
            <a:ext cx="6144560" cy="5936762"/>
          </a:xfrm>
          <a:custGeom>
            <a:avLst/>
            <a:gdLst/>
            <a:ahLst/>
            <a:cxnLst/>
            <a:rect l="l" t="t" r="r" b="b"/>
            <a:pathLst>
              <a:path w="6144560" h="5936762">
                <a:moveTo>
                  <a:pt x="0" y="0"/>
                </a:moveTo>
                <a:lnTo>
                  <a:pt x="6144559" y="0"/>
                </a:lnTo>
                <a:lnTo>
                  <a:pt x="6144559" y="5936762"/>
                </a:lnTo>
                <a:lnTo>
                  <a:pt x="0" y="5936762"/>
                </a:lnTo>
                <a:lnTo>
                  <a:pt x="0" y="0"/>
                </a:lnTo>
                <a:close/>
              </a:path>
            </a:pathLst>
          </a:custGeom>
          <a:blipFill>
            <a:blip r:embed="rId3"/>
            <a:stretch>
              <a:fillRect l="-17813" t="-11152" r="-25377"/>
            </a:stretch>
          </a:blipFill>
          <a:ln w="9525" cap="sq">
            <a:solidFill>
              <a:srgbClr val="000000"/>
            </a:solidFill>
            <a:prstDash val="solid"/>
            <a:miter/>
          </a:ln>
        </p:spPr>
      </p:sp>
      <p:sp>
        <p:nvSpPr>
          <p:cNvPr id="38" name="TextBox 38"/>
          <p:cNvSpPr txBox="1"/>
          <p:nvPr/>
        </p:nvSpPr>
        <p:spPr>
          <a:xfrm>
            <a:off x="1039108" y="595475"/>
            <a:ext cx="3637029" cy="717550"/>
          </a:xfrm>
          <a:prstGeom prst="rect">
            <a:avLst/>
          </a:prstGeom>
        </p:spPr>
        <p:txBody>
          <a:bodyPr lIns="0" tIns="0" rIns="0" bIns="0" rtlCol="0" anchor="t">
            <a:spAutoFit/>
          </a:bodyPr>
          <a:lstStyle/>
          <a:p>
            <a:pPr algn="ctr">
              <a:lnSpc>
                <a:spcPts val="5600"/>
              </a:lnSpc>
            </a:pPr>
            <a:r>
              <a:rPr lang="en-US" sz="5000" b="1">
                <a:solidFill>
                  <a:srgbClr val="1F2020"/>
                </a:solidFill>
                <a:latin typeface="Montserrat Bold"/>
                <a:ea typeface="Montserrat Bold"/>
                <a:cs typeface="Montserrat Bold"/>
                <a:sym typeface="Montserrat Bold"/>
              </a:rPr>
              <a:t>ROC Curve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129723" y="891081"/>
            <a:ext cx="645844" cy="137619"/>
            <a:chOff x="0" y="0"/>
            <a:chExt cx="861125" cy="183492"/>
          </a:xfrm>
        </p:grpSpPr>
        <p:grpSp>
          <p:nvGrpSpPr>
            <p:cNvPr id="6" name="Group 6"/>
            <p:cNvGrpSpPr/>
            <p:nvPr/>
          </p:nvGrpSpPr>
          <p:grpSpPr>
            <a:xfrm>
              <a:off x="0" y="0"/>
              <a:ext cx="183492" cy="18349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9" name="Group 9"/>
            <p:cNvGrpSpPr/>
            <p:nvPr/>
          </p:nvGrpSpPr>
          <p:grpSpPr>
            <a:xfrm>
              <a:off x="341742" y="0"/>
              <a:ext cx="183492" cy="18349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2" name="Group 12"/>
            <p:cNvGrpSpPr/>
            <p:nvPr/>
          </p:nvGrpSpPr>
          <p:grpSpPr>
            <a:xfrm>
              <a:off x="677633" y="0"/>
              <a:ext cx="183492" cy="18349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grpSp>
        <p:nvGrpSpPr>
          <p:cNvPr id="15" name="Group 15"/>
          <p:cNvGrpSpPr/>
          <p:nvPr/>
        </p:nvGrpSpPr>
        <p:grpSpPr>
          <a:xfrm>
            <a:off x="0" y="0"/>
            <a:ext cx="5178827" cy="10287000"/>
            <a:chOff x="0" y="0"/>
            <a:chExt cx="1363971" cy="2709333"/>
          </a:xfrm>
        </p:grpSpPr>
        <p:sp>
          <p:nvSpPr>
            <p:cNvPr id="16" name="Freeform 16"/>
            <p:cNvSpPr/>
            <p:nvPr/>
          </p:nvSpPr>
          <p:spPr>
            <a:xfrm>
              <a:off x="0" y="0"/>
              <a:ext cx="1363971" cy="2709333"/>
            </a:xfrm>
            <a:custGeom>
              <a:avLst/>
              <a:gdLst/>
              <a:ahLst/>
              <a:cxnLst/>
              <a:rect l="l" t="t" r="r" b="b"/>
              <a:pathLst>
                <a:path w="1363971" h="2709333">
                  <a:moveTo>
                    <a:pt x="0" y="0"/>
                  </a:moveTo>
                  <a:lnTo>
                    <a:pt x="1363971" y="0"/>
                  </a:lnTo>
                  <a:lnTo>
                    <a:pt x="1363971"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7" name="TextBox 17"/>
            <p:cNvSpPr txBox="1"/>
            <p:nvPr/>
          </p:nvSpPr>
          <p:spPr>
            <a:xfrm>
              <a:off x="0" y="-47625"/>
              <a:ext cx="1363971" cy="2756958"/>
            </a:xfrm>
            <a:prstGeom prst="rect">
              <a:avLst/>
            </a:prstGeom>
          </p:spPr>
          <p:txBody>
            <a:bodyPr lIns="50800" tIns="50800" rIns="50800" bIns="50800" rtlCol="0" anchor="ctr"/>
            <a:lstStyle/>
            <a:p>
              <a:pPr algn="ctr">
                <a:lnSpc>
                  <a:spcPts val="2239"/>
                </a:lnSpc>
              </a:pPr>
              <a:endParaRPr/>
            </a:p>
          </p:txBody>
        </p:sp>
      </p:grpSp>
      <p:grpSp>
        <p:nvGrpSpPr>
          <p:cNvPr id="18" name="Group 18"/>
          <p:cNvGrpSpPr>
            <a:grpSpLocks noChangeAspect="1"/>
          </p:cNvGrpSpPr>
          <p:nvPr/>
        </p:nvGrpSpPr>
        <p:grpSpPr>
          <a:xfrm>
            <a:off x="1605600" y="1584231"/>
            <a:ext cx="7146454" cy="711853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2"/>
              <a:stretch>
                <a:fillRect l="223" r="223"/>
              </a:stretch>
            </a:blipFill>
          </p:spPr>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FFFFF"/>
            </a:solidFill>
          </p:spPr>
        </p:sp>
      </p:grpSp>
      <p:sp>
        <p:nvSpPr>
          <p:cNvPr id="21" name="TextBox 21"/>
          <p:cNvSpPr txBox="1"/>
          <p:nvPr/>
        </p:nvSpPr>
        <p:spPr>
          <a:xfrm>
            <a:off x="9583623" y="4451350"/>
            <a:ext cx="6858165" cy="1422400"/>
          </a:xfrm>
          <a:prstGeom prst="rect">
            <a:avLst/>
          </a:prstGeom>
        </p:spPr>
        <p:txBody>
          <a:bodyPr lIns="0" tIns="0" rIns="0" bIns="0" rtlCol="0" anchor="t">
            <a:spAutoFit/>
          </a:bodyPr>
          <a:lstStyle/>
          <a:p>
            <a:pPr algn="ctr">
              <a:lnSpc>
                <a:spcPts val="5600"/>
              </a:lnSpc>
            </a:pPr>
            <a:r>
              <a:rPr lang="en-US" sz="5000" b="1">
                <a:solidFill>
                  <a:srgbClr val="1F2020"/>
                </a:solidFill>
                <a:latin typeface="Montserrat Bold"/>
                <a:ea typeface="Montserrat Bold"/>
                <a:cs typeface="Montserrat Bold"/>
                <a:sym typeface="Montserrat Bold"/>
              </a:rPr>
              <a:t>Data Visualization Techniques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18288000" cy="1913536"/>
            <a:chOff x="0" y="0"/>
            <a:chExt cx="4816593" cy="503976"/>
          </a:xfrm>
        </p:grpSpPr>
        <p:sp>
          <p:nvSpPr>
            <p:cNvPr id="6" name="Freeform 6"/>
            <p:cNvSpPr/>
            <p:nvPr/>
          </p:nvSpPr>
          <p:spPr>
            <a:xfrm>
              <a:off x="0" y="0"/>
              <a:ext cx="4816592" cy="503976"/>
            </a:xfrm>
            <a:custGeom>
              <a:avLst/>
              <a:gdLst/>
              <a:ahLst/>
              <a:cxnLst/>
              <a:rect l="l" t="t" r="r" b="b"/>
              <a:pathLst>
                <a:path w="4816592" h="503976">
                  <a:moveTo>
                    <a:pt x="0" y="0"/>
                  </a:moveTo>
                  <a:lnTo>
                    <a:pt x="4816592" y="0"/>
                  </a:lnTo>
                  <a:lnTo>
                    <a:pt x="4816592" y="503976"/>
                  </a:lnTo>
                  <a:lnTo>
                    <a:pt x="0" y="503976"/>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0" y="-47625"/>
              <a:ext cx="4816593" cy="551601"/>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129723" y="887958"/>
            <a:ext cx="645844" cy="137619"/>
            <a:chOff x="0" y="0"/>
            <a:chExt cx="861125" cy="183492"/>
          </a:xfrm>
        </p:grpSpPr>
        <p:grpSp>
          <p:nvGrpSpPr>
            <p:cNvPr id="9" name="Group 9"/>
            <p:cNvGrpSpPr/>
            <p:nvPr/>
          </p:nvGrpSpPr>
          <p:grpSpPr>
            <a:xfrm>
              <a:off x="0" y="0"/>
              <a:ext cx="183492" cy="18349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2" name="Group 12"/>
            <p:cNvGrpSpPr/>
            <p:nvPr/>
          </p:nvGrpSpPr>
          <p:grpSpPr>
            <a:xfrm>
              <a:off x="341742" y="0"/>
              <a:ext cx="183492" cy="18349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5" name="Group 15"/>
            <p:cNvGrpSpPr/>
            <p:nvPr/>
          </p:nvGrpSpPr>
          <p:grpSpPr>
            <a:xfrm>
              <a:off x="677633" y="0"/>
              <a:ext cx="183492" cy="18349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sp>
        <p:nvSpPr>
          <p:cNvPr id="18" name="Freeform 18"/>
          <p:cNvSpPr/>
          <p:nvPr/>
        </p:nvSpPr>
        <p:spPr>
          <a:xfrm>
            <a:off x="0" y="2629775"/>
            <a:ext cx="9144000" cy="5035639"/>
          </a:xfrm>
          <a:custGeom>
            <a:avLst/>
            <a:gdLst/>
            <a:ahLst/>
            <a:cxnLst/>
            <a:rect l="l" t="t" r="r" b="b"/>
            <a:pathLst>
              <a:path w="9144000" h="5035639">
                <a:moveTo>
                  <a:pt x="0" y="0"/>
                </a:moveTo>
                <a:lnTo>
                  <a:pt x="9144000" y="0"/>
                </a:lnTo>
                <a:lnTo>
                  <a:pt x="9144000" y="5035639"/>
                </a:lnTo>
                <a:lnTo>
                  <a:pt x="0" y="5035639"/>
                </a:lnTo>
                <a:lnTo>
                  <a:pt x="0" y="0"/>
                </a:lnTo>
                <a:close/>
              </a:path>
            </a:pathLst>
          </a:custGeom>
          <a:blipFill>
            <a:blip r:embed="rId2"/>
            <a:stretch>
              <a:fillRect l="-8044" t="-7791" r="-10677"/>
            </a:stretch>
          </a:blipFill>
          <a:ln w="9525" cap="sq">
            <a:solidFill>
              <a:srgbClr val="000000"/>
            </a:solidFill>
            <a:prstDash val="solid"/>
            <a:miter/>
          </a:ln>
        </p:spPr>
      </p:sp>
      <p:sp>
        <p:nvSpPr>
          <p:cNvPr id="19" name="Freeform 19"/>
          <p:cNvSpPr/>
          <p:nvPr/>
        </p:nvSpPr>
        <p:spPr>
          <a:xfrm>
            <a:off x="9144000" y="2621586"/>
            <a:ext cx="9144000" cy="5043827"/>
          </a:xfrm>
          <a:custGeom>
            <a:avLst/>
            <a:gdLst/>
            <a:ahLst/>
            <a:cxnLst/>
            <a:rect l="l" t="t" r="r" b="b"/>
            <a:pathLst>
              <a:path w="9144000" h="5043827">
                <a:moveTo>
                  <a:pt x="0" y="0"/>
                </a:moveTo>
                <a:lnTo>
                  <a:pt x="9144000" y="0"/>
                </a:lnTo>
                <a:lnTo>
                  <a:pt x="9144000" y="5043828"/>
                </a:lnTo>
                <a:lnTo>
                  <a:pt x="0" y="5043828"/>
                </a:lnTo>
                <a:lnTo>
                  <a:pt x="0" y="0"/>
                </a:lnTo>
                <a:close/>
              </a:path>
            </a:pathLst>
          </a:custGeom>
          <a:blipFill>
            <a:blip r:embed="rId3"/>
            <a:stretch>
              <a:fillRect l="-8202" t="-7979" r="-10919"/>
            </a:stretch>
          </a:blipFill>
          <a:ln w="9525" cap="sq">
            <a:solidFill>
              <a:srgbClr val="000000"/>
            </a:solidFill>
            <a:prstDash val="solid"/>
            <a:miter/>
          </a:ln>
        </p:spPr>
      </p:sp>
      <p:sp>
        <p:nvSpPr>
          <p:cNvPr id="20" name="TextBox 20"/>
          <p:cNvSpPr txBox="1"/>
          <p:nvPr/>
        </p:nvSpPr>
        <p:spPr>
          <a:xfrm>
            <a:off x="1028700" y="617043"/>
            <a:ext cx="9856104" cy="717550"/>
          </a:xfrm>
          <a:prstGeom prst="rect">
            <a:avLst/>
          </a:prstGeom>
        </p:spPr>
        <p:txBody>
          <a:bodyPr lIns="0" tIns="0" rIns="0" bIns="0" rtlCol="0" anchor="t">
            <a:spAutoFit/>
          </a:bodyPr>
          <a:lstStyle/>
          <a:p>
            <a:pPr algn="l">
              <a:lnSpc>
                <a:spcPts val="5600"/>
              </a:lnSpc>
            </a:pPr>
            <a:r>
              <a:rPr lang="en-US" sz="5000" b="1">
                <a:solidFill>
                  <a:srgbClr val="FFFFFF"/>
                </a:solidFill>
                <a:latin typeface="Montserrat Bold"/>
                <a:ea typeface="Montserrat Bold"/>
                <a:cs typeface="Montserrat Bold"/>
                <a:sym typeface="Montserrat Bold"/>
              </a:rPr>
              <a:t>Top 10 Footballers</a:t>
            </a:r>
          </a:p>
        </p:txBody>
      </p:sp>
      <p:grpSp>
        <p:nvGrpSpPr>
          <p:cNvPr id="21" name="Group 21"/>
          <p:cNvGrpSpPr/>
          <p:nvPr/>
        </p:nvGrpSpPr>
        <p:grpSpPr>
          <a:xfrm>
            <a:off x="1028700" y="8406991"/>
            <a:ext cx="6239220" cy="677751"/>
            <a:chOff x="0" y="0"/>
            <a:chExt cx="8318960" cy="903667"/>
          </a:xfrm>
        </p:grpSpPr>
        <p:grpSp>
          <p:nvGrpSpPr>
            <p:cNvPr id="22" name="Group 22"/>
            <p:cNvGrpSpPr/>
            <p:nvPr/>
          </p:nvGrpSpPr>
          <p:grpSpPr>
            <a:xfrm>
              <a:off x="0" y="0"/>
              <a:ext cx="953767" cy="903667"/>
              <a:chOff x="0" y="0"/>
              <a:chExt cx="857861" cy="812800"/>
            </a:xfrm>
          </p:grpSpPr>
          <p:sp>
            <p:nvSpPr>
              <p:cNvPr id="23" name="Freeform 23"/>
              <p:cNvSpPr/>
              <p:nvPr/>
            </p:nvSpPr>
            <p:spPr>
              <a:xfrm>
                <a:off x="0" y="0"/>
                <a:ext cx="857861" cy="812800"/>
              </a:xfrm>
              <a:custGeom>
                <a:avLst/>
                <a:gdLst/>
                <a:ahLst/>
                <a:cxnLst/>
                <a:rect l="l" t="t" r="r" b="b"/>
                <a:pathLst>
                  <a:path w="857861" h="812800">
                    <a:moveTo>
                      <a:pt x="428931" y="0"/>
                    </a:moveTo>
                    <a:cubicBezTo>
                      <a:pt x="192039" y="0"/>
                      <a:pt x="0" y="181951"/>
                      <a:pt x="0" y="406400"/>
                    </a:cubicBezTo>
                    <a:cubicBezTo>
                      <a:pt x="0" y="630849"/>
                      <a:pt x="192039" y="812800"/>
                      <a:pt x="428931" y="812800"/>
                    </a:cubicBezTo>
                    <a:cubicBezTo>
                      <a:pt x="665823" y="812800"/>
                      <a:pt x="857861" y="630849"/>
                      <a:pt x="857861" y="406400"/>
                    </a:cubicBezTo>
                    <a:cubicBezTo>
                      <a:pt x="857861" y="181951"/>
                      <a:pt x="665823" y="0"/>
                      <a:pt x="428931"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24" name="TextBox 24"/>
              <p:cNvSpPr txBox="1"/>
              <p:nvPr/>
            </p:nvSpPr>
            <p:spPr>
              <a:xfrm>
                <a:off x="80425" y="28575"/>
                <a:ext cx="697012" cy="708025"/>
              </a:xfrm>
              <a:prstGeom prst="rect">
                <a:avLst/>
              </a:prstGeom>
            </p:spPr>
            <p:txBody>
              <a:bodyPr lIns="50800" tIns="50800" rIns="50800" bIns="50800" rtlCol="0" anchor="ctr"/>
              <a:lstStyle/>
              <a:p>
                <a:pPr algn="ctr">
                  <a:lnSpc>
                    <a:spcPts val="2239"/>
                  </a:lnSpc>
                </a:pPr>
                <a:endParaRPr/>
              </a:p>
            </p:txBody>
          </p:sp>
        </p:grpSp>
        <p:sp>
          <p:nvSpPr>
            <p:cNvPr id="25" name="TextBox 25"/>
            <p:cNvSpPr txBox="1"/>
            <p:nvPr/>
          </p:nvSpPr>
          <p:spPr>
            <a:xfrm>
              <a:off x="1424532" y="-22300"/>
              <a:ext cx="6894427" cy="910167"/>
            </a:xfrm>
            <a:prstGeom prst="rect">
              <a:avLst/>
            </a:prstGeom>
          </p:spPr>
          <p:txBody>
            <a:bodyPr lIns="0" tIns="0" rIns="0" bIns="0" rtlCol="0" anchor="t">
              <a:spAutoFit/>
            </a:bodyPr>
            <a:lstStyle/>
            <a:p>
              <a:pPr algn="l">
                <a:lnSpc>
                  <a:spcPts val="2799"/>
                </a:lnSpc>
                <a:spcBef>
                  <a:spcPct val="0"/>
                </a:spcBef>
              </a:pPr>
              <a:r>
                <a:rPr lang="en-US" sz="1999">
                  <a:solidFill>
                    <a:srgbClr val="1F2020"/>
                  </a:solidFill>
                  <a:latin typeface="Open Sans"/>
                  <a:ea typeface="Open Sans"/>
                  <a:cs typeface="Open Sans"/>
                  <a:sym typeface="Open Sans"/>
                </a:rPr>
                <a:t>The best player is Christian Pulistic with highest number of goals and assists scored</a:t>
              </a:r>
            </a:p>
          </p:txBody>
        </p:sp>
        <p:sp>
          <p:nvSpPr>
            <p:cNvPr id="26" name="TextBox 26"/>
            <p:cNvSpPr txBox="1"/>
            <p:nvPr/>
          </p:nvSpPr>
          <p:spPr>
            <a:xfrm>
              <a:off x="127807" y="244189"/>
              <a:ext cx="698153" cy="386715"/>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01</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18288000" cy="1913536"/>
            <a:chOff x="0" y="0"/>
            <a:chExt cx="4816593" cy="503976"/>
          </a:xfrm>
        </p:grpSpPr>
        <p:sp>
          <p:nvSpPr>
            <p:cNvPr id="6" name="Freeform 6"/>
            <p:cNvSpPr/>
            <p:nvPr/>
          </p:nvSpPr>
          <p:spPr>
            <a:xfrm>
              <a:off x="0" y="0"/>
              <a:ext cx="4816592" cy="503976"/>
            </a:xfrm>
            <a:custGeom>
              <a:avLst/>
              <a:gdLst/>
              <a:ahLst/>
              <a:cxnLst/>
              <a:rect l="l" t="t" r="r" b="b"/>
              <a:pathLst>
                <a:path w="4816592" h="503976">
                  <a:moveTo>
                    <a:pt x="0" y="0"/>
                  </a:moveTo>
                  <a:lnTo>
                    <a:pt x="4816592" y="0"/>
                  </a:lnTo>
                  <a:lnTo>
                    <a:pt x="4816592" y="503976"/>
                  </a:lnTo>
                  <a:lnTo>
                    <a:pt x="0" y="503976"/>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0" y="-47625"/>
              <a:ext cx="4816593" cy="551601"/>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129723" y="887958"/>
            <a:ext cx="645844" cy="137619"/>
            <a:chOff x="0" y="0"/>
            <a:chExt cx="861125" cy="183492"/>
          </a:xfrm>
        </p:grpSpPr>
        <p:grpSp>
          <p:nvGrpSpPr>
            <p:cNvPr id="9" name="Group 9"/>
            <p:cNvGrpSpPr/>
            <p:nvPr/>
          </p:nvGrpSpPr>
          <p:grpSpPr>
            <a:xfrm>
              <a:off x="0" y="0"/>
              <a:ext cx="183492" cy="18349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2" name="Group 12"/>
            <p:cNvGrpSpPr/>
            <p:nvPr/>
          </p:nvGrpSpPr>
          <p:grpSpPr>
            <a:xfrm>
              <a:off x="341742" y="0"/>
              <a:ext cx="183492" cy="18349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5" name="Group 15"/>
            <p:cNvGrpSpPr/>
            <p:nvPr/>
          </p:nvGrpSpPr>
          <p:grpSpPr>
            <a:xfrm>
              <a:off x="677633" y="0"/>
              <a:ext cx="183492" cy="18349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grpSp>
        <p:nvGrpSpPr>
          <p:cNvPr id="18" name="Group 18"/>
          <p:cNvGrpSpPr/>
          <p:nvPr/>
        </p:nvGrpSpPr>
        <p:grpSpPr>
          <a:xfrm>
            <a:off x="13665901" y="3784600"/>
            <a:ext cx="3463822" cy="1358900"/>
            <a:chOff x="0" y="0"/>
            <a:chExt cx="4618429" cy="1811867"/>
          </a:xfrm>
        </p:grpSpPr>
        <p:grpSp>
          <p:nvGrpSpPr>
            <p:cNvPr id="19" name="Group 19"/>
            <p:cNvGrpSpPr/>
            <p:nvPr/>
          </p:nvGrpSpPr>
          <p:grpSpPr>
            <a:xfrm>
              <a:off x="0" y="454100"/>
              <a:ext cx="953767" cy="903667"/>
              <a:chOff x="0" y="0"/>
              <a:chExt cx="857861" cy="812800"/>
            </a:xfrm>
          </p:grpSpPr>
          <p:sp>
            <p:nvSpPr>
              <p:cNvPr id="20" name="Freeform 20"/>
              <p:cNvSpPr/>
              <p:nvPr/>
            </p:nvSpPr>
            <p:spPr>
              <a:xfrm>
                <a:off x="0" y="0"/>
                <a:ext cx="857861" cy="812800"/>
              </a:xfrm>
              <a:custGeom>
                <a:avLst/>
                <a:gdLst/>
                <a:ahLst/>
                <a:cxnLst/>
                <a:rect l="l" t="t" r="r" b="b"/>
                <a:pathLst>
                  <a:path w="857861" h="812800">
                    <a:moveTo>
                      <a:pt x="428931" y="0"/>
                    </a:moveTo>
                    <a:cubicBezTo>
                      <a:pt x="192039" y="0"/>
                      <a:pt x="0" y="181951"/>
                      <a:pt x="0" y="406400"/>
                    </a:cubicBezTo>
                    <a:cubicBezTo>
                      <a:pt x="0" y="630849"/>
                      <a:pt x="192039" y="812800"/>
                      <a:pt x="428931" y="812800"/>
                    </a:cubicBezTo>
                    <a:cubicBezTo>
                      <a:pt x="665823" y="812800"/>
                      <a:pt x="857861" y="630849"/>
                      <a:pt x="857861" y="406400"/>
                    </a:cubicBezTo>
                    <a:cubicBezTo>
                      <a:pt x="857861" y="181951"/>
                      <a:pt x="665823" y="0"/>
                      <a:pt x="428931"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21" name="TextBox 21"/>
              <p:cNvSpPr txBox="1"/>
              <p:nvPr/>
            </p:nvSpPr>
            <p:spPr>
              <a:xfrm>
                <a:off x="80425" y="28575"/>
                <a:ext cx="697012" cy="708025"/>
              </a:xfrm>
              <a:prstGeom prst="rect">
                <a:avLst/>
              </a:prstGeom>
            </p:spPr>
            <p:txBody>
              <a:bodyPr lIns="50800" tIns="50800" rIns="50800" bIns="50800" rtlCol="0" anchor="ctr"/>
              <a:lstStyle/>
              <a:p>
                <a:pPr algn="ctr">
                  <a:lnSpc>
                    <a:spcPts val="2239"/>
                  </a:lnSpc>
                </a:pPr>
                <a:endParaRPr/>
              </a:p>
            </p:txBody>
          </p:sp>
        </p:grpSp>
        <p:sp>
          <p:nvSpPr>
            <p:cNvPr id="22" name="TextBox 22"/>
            <p:cNvSpPr txBox="1"/>
            <p:nvPr/>
          </p:nvSpPr>
          <p:spPr>
            <a:xfrm>
              <a:off x="1424532" y="-38100"/>
              <a:ext cx="3193897" cy="1849967"/>
            </a:xfrm>
            <a:prstGeom prst="rect">
              <a:avLst/>
            </a:prstGeom>
          </p:spPr>
          <p:txBody>
            <a:bodyPr lIns="0" tIns="0" rIns="0" bIns="0" rtlCol="0" anchor="t">
              <a:spAutoFit/>
            </a:bodyPr>
            <a:lstStyle/>
            <a:p>
              <a:pPr algn="l">
                <a:lnSpc>
                  <a:spcPts val="2799"/>
                </a:lnSpc>
                <a:spcBef>
                  <a:spcPct val="0"/>
                </a:spcBef>
              </a:pPr>
              <a:r>
                <a:rPr lang="en-US" sz="1999">
                  <a:solidFill>
                    <a:srgbClr val="1F2020"/>
                  </a:solidFill>
                  <a:latin typeface="Open Sans"/>
                  <a:ea typeface="Open Sans"/>
                  <a:cs typeface="Open Sans"/>
                  <a:sym typeface="Open Sans"/>
                </a:rPr>
                <a:t>2019 season had the highest number of yellow cards shown to players</a:t>
              </a:r>
            </a:p>
          </p:txBody>
        </p:sp>
        <p:sp>
          <p:nvSpPr>
            <p:cNvPr id="23" name="TextBox 23"/>
            <p:cNvSpPr txBox="1"/>
            <p:nvPr/>
          </p:nvSpPr>
          <p:spPr>
            <a:xfrm>
              <a:off x="127807" y="698288"/>
              <a:ext cx="698153" cy="386715"/>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01</a:t>
              </a:r>
            </a:p>
          </p:txBody>
        </p:sp>
      </p:grpSp>
      <p:sp>
        <p:nvSpPr>
          <p:cNvPr id="24" name="Freeform 24"/>
          <p:cNvSpPr/>
          <p:nvPr/>
        </p:nvSpPr>
        <p:spPr>
          <a:xfrm>
            <a:off x="0" y="2563943"/>
            <a:ext cx="12405481" cy="6694357"/>
          </a:xfrm>
          <a:custGeom>
            <a:avLst/>
            <a:gdLst/>
            <a:ahLst/>
            <a:cxnLst/>
            <a:rect l="l" t="t" r="r" b="b"/>
            <a:pathLst>
              <a:path w="12405481" h="6694357">
                <a:moveTo>
                  <a:pt x="0" y="0"/>
                </a:moveTo>
                <a:lnTo>
                  <a:pt x="12405481" y="0"/>
                </a:lnTo>
                <a:lnTo>
                  <a:pt x="12405481" y="6694357"/>
                </a:lnTo>
                <a:lnTo>
                  <a:pt x="0" y="6694357"/>
                </a:lnTo>
                <a:lnTo>
                  <a:pt x="0" y="0"/>
                </a:lnTo>
                <a:close/>
              </a:path>
            </a:pathLst>
          </a:custGeom>
          <a:blipFill>
            <a:blip r:embed="rId2"/>
            <a:stretch>
              <a:fillRect l="-8202" t="-8156" r="-10919" b="-2218"/>
            </a:stretch>
          </a:blipFill>
          <a:ln w="9525" cap="sq">
            <a:solidFill>
              <a:srgbClr val="000000"/>
            </a:solidFill>
            <a:prstDash val="solid"/>
            <a:miter/>
          </a:ln>
        </p:spPr>
      </p:sp>
      <p:sp>
        <p:nvSpPr>
          <p:cNvPr id="25" name="TextBox 25"/>
          <p:cNvSpPr txBox="1"/>
          <p:nvPr/>
        </p:nvSpPr>
        <p:spPr>
          <a:xfrm>
            <a:off x="1028700" y="617043"/>
            <a:ext cx="9856104" cy="717550"/>
          </a:xfrm>
          <a:prstGeom prst="rect">
            <a:avLst/>
          </a:prstGeom>
        </p:spPr>
        <p:txBody>
          <a:bodyPr lIns="0" tIns="0" rIns="0" bIns="0" rtlCol="0" anchor="t">
            <a:spAutoFit/>
          </a:bodyPr>
          <a:lstStyle/>
          <a:p>
            <a:pPr algn="l">
              <a:lnSpc>
                <a:spcPts val="5600"/>
              </a:lnSpc>
            </a:pPr>
            <a:r>
              <a:rPr lang="en-US" sz="5000" b="1">
                <a:solidFill>
                  <a:srgbClr val="FFFFFF"/>
                </a:solidFill>
                <a:latin typeface="Montserrat Bold"/>
                <a:ea typeface="Montserrat Bold"/>
                <a:cs typeface="Montserrat Bold"/>
                <a:sym typeface="Montserrat Bold"/>
              </a:rPr>
              <a:t>Season wise Cards Shown</a:t>
            </a:r>
          </a:p>
        </p:txBody>
      </p:sp>
      <p:grpSp>
        <p:nvGrpSpPr>
          <p:cNvPr id="26" name="Group 26"/>
          <p:cNvGrpSpPr/>
          <p:nvPr/>
        </p:nvGrpSpPr>
        <p:grpSpPr>
          <a:xfrm>
            <a:off x="13665901" y="6024562"/>
            <a:ext cx="3463822" cy="1006475"/>
            <a:chOff x="0" y="0"/>
            <a:chExt cx="4618429" cy="1341967"/>
          </a:xfrm>
        </p:grpSpPr>
        <p:grpSp>
          <p:nvGrpSpPr>
            <p:cNvPr id="27" name="Group 27"/>
            <p:cNvGrpSpPr/>
            <p:nvPr/>
          </p:nvGrpSpPr>
          <p:grpSpPr>
            <a:xfrm>
              <a:off x="0" y="219150"/>
              <a:ext cx="953767" cy="903667"/>
              <a:chOff x="0" y="0"/>
              <a:chExt cx="857861" cy="812800"/>
            </a:xfrm>
          </p:grpSpPr>
          <p:sp>
            <p:nvSpPr>
              <p:cNvPr id="28" name="Freeform 28"/>
              <p:cNvSpPr/>
              <p:nvPr/>
            </p:nvSpPr>
            <p:spPr>
              <a:xfrm>
                <a:off x="0" y="0"/>
                <a:ext cx="857861" cy="812800"/>
              </a:xfrm>
              <a:custGeom>
                <a:avLst/>
                <a:gdLst/>
                <a:ahLst/>
                <a:cxnLst/>
                <a:rect l="l" t="t" r="r" b="b"/>
                <a:pathLst>
                  <a:path w="857861" h="812800">
                    <a:moveTo>
                      <a:pt x="428931" y="0"/>
                    </a:moveTo>
                    <a:cubicBezTo>
                      <a:pt x="192039" y="0"/>
                      <a:pt x="0" y="181951"/>
                      <a:pt x="0" y="406400"/>
                    </a:cubicBezTo>
                    <a:cubicBezTo>
                      <a:pt x="0" y="630849"/>
                      <a:pt x="192039" y="812800"/>
                      <a:pt x="428931" y="812800"/>
                    </a:cubicBezTo>
                    <a:cubicBezTo>
                      <a:pt x="665823" y="812800"/>
                      <a:pt x="857861" y="630849"/>
                      <a:pt x="857861" y="406400"/>
                    </a:cubicBezTo>
                    <a:cubicBezTo>
                      <a:pt x="857861" y="181951"/>
                      <a:pt x="665823" y="0"/>
                      <a:pt x="428931"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29" name="TextBox 29"/>
              <p:cNvSpPr txBox="1"/>
              <p:nvPr/>
            </p:nvSpPr>
            <p:spPr>
              <a:xfrm>
                <a:off x="80425" y="28575"/>
                <a:ext cx="697012" cy="708025"/>
              </a:xfrm>
              <a:prstGeom prst="rect">
                <a:avLst/>
              </a:prstGeom>
            </p:spPr>
            <p:txBody>
              <a:bodyPr lIns="50800" tIns="50800" rIns="50800" bIns="50800" rtlCol="0" anchor="ctr"/>
              <a:lstStyle/>
              <a:p>
                <a:pPr algn="ctr">
                  <a:lnSpc>
                    <a:spcPts val="2239"/>
                  </a:lnSpc>
                </a:pPr>
                <a:endParaRPr/>
              </a:p>
            </p:txBody>
          </p:sp>
        </p:grpSp>
        <p:sp>
          <p:nvSpPr>
            <p:cNvPr id="30" name="TextBox 30"/>
            <p:cNvSpPr txBox="1"/>
            <p:nvPr/>
          </p:nvSpPr>
          <p:spPr>
            <a:xfrm>
              <a:off x="1424532" y="-38100"/>
              <a:ext cx="3193897" cy="1380067"/>
            </a:xfrm>
            <a:prstGeom prst="rect">
              <a:avLst/>
            </a:prstGeom>
          </p:spPr>
          <p:txBody>
            <a:bodyPr lIns="0" tIns="0" rIns="0" bIns="0" rtlCol="0" anchor="t">
              <a:spAutoFit/>
            </a:bodyPr>
            <a:lstStyle/>
            <a:p>
              <a:pPr algn="l">
                <a:lnSpc>
                  <a:spcPts val="2799"/>
                </a:lnSpc>
                <a:spcBef>
                  <a:spcPct val="0"/>
                </a:spcBef>
              </a:pPr>
              <a:r>
                <a:rPr lang="en-US" sz="1999">
                  <a:solidFill>
                    <a:srgbClr val="1F2020"/>
                  </a:solidFill>
                  <a:latin typeface="Open Sans"/>
                  <a:ea typeface="Open Sans"/>
                  <a:cs typeface="Open Sans"/>
                  <a:sym typeface="Open Sans"/>
                </a:rPr>
                <a:t>No red cards were shown to any player in all the seasons</a:t>
              </a:r>
            </a:p>
          </p:txBody>
        </p:sp>
        <p:sp>
          <p:nvSpPr>
            <p:cNvPr id="31" name="TextBox 31"/>
            <p:cNvSpPr txBox="1"/>
            <p:nvPr/>
          </p:nvSpPr>
          <p:spPr>
            <a:xfrm>
              <a:off x="127807" y="463338"/>
              <a:ext cx="698153" cy="386715"/>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02</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18288000" cy="1913536"/>
            <a:chOff x="0" y="0"/>
            <a:chExt cx="4816593" cy="503976"/>
          </a:xfrm>
        </p:grpSpPr>
        <p:sp>
          <p:nvSpPr>
            <p:cNvPr id="6" name="Freeform 6"/>
            <p:cNvSpPr/>
            <p:nvPr/>
          </p:nvSpPr>
          <p:spPr>
            <a:xfrm>
              <a:off x="0" y="0"/>
              <a:ext cx="4816592" cy="503976"/>
            </a:xfrm>
            <a:custGeom>
              <a:avLst/>
              <a:gdLst/>
              <a:ahLst/>
              <a:cxnLst/>
              <a:rect l="l" t="t" r="r" b="b"/>
              <a:pathLst>
                <a:path w="4816592" h="503976">
                  <a:moveTo>
                    <a:pt x="0" y="0"/>
                  </a:moveTo>
                  <a:lnTo>
                    <a:pt x="4816592" y="0"/>
                  </a:lnTo>
                  <a:lnTo>
                    <a:pt x="4816592" y="503976"/>
                  </a:lnTo>
                  <a:lnTo>
                    <a:pt x="0" y="503976"/>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0" y="-47625"/>
              <a:ext cx="4816593" cy="551601"/>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129723" y="887958"/>
            <a:ext cx="645844" cy="137619"/>
            <a:chOff x="0" y="0"/>
            <a:chExt cx="861125" cy="183492"/>
          </a:xfrm>
        </p:grpSpPr>
        <p:grpSp>
          <p:nvGrpSpPr>
            <p:cNvPr id="9" name="Group 9"/>
            <p:cNvGrpSpPr/>
            <p:nvPr/>
          </p:nvGrpSpPr>
          <p:grpSpPr>
            <a:xfrm>
              <a:off x="0" y="0"/>
              <a:ext cx="183492" cy="18349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2" name="Group 12"/>
            <p:cNvGrpSpPr/>
            <p:nvPr/>
          </p:nvGrpSpPr>
          <p:grpSpPr>
            <a:xfrm>
              <a:off x="341742" y="0"/>
              <a:ext cx="183492" cy="18349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5" name="Group 15"/>
            <p:cNvGrpSpPr/>
            <p:nvPr/>
          </p:nvGrpSpPr>
          <p:grpSpPr>
            <a:xfrm>
              <a:off x="677633" y="0"/>
              <a:ext cx="183492" cy="18349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sp>
        <p:nvSpPr>
          <p:cNvPr id="18" name="Freeform 18"/>
          <p:cNvSpPr/>
          <p:nvPr/>
        </p:nvSpPr>
        <p:spPr>
          <a:xfrm>
            <a:off x="1028700" y="1913536"/>
            <a:ext cx="15492677" cy="8269216"/>
          </a:xfrm>
          <a:custGeom>
            <a:avLst/>
            <a:gdLst/>
            <a:ahLst/>
            <a:cxnLst/>
            <a:rect l="l" t="t" r="r" b="b"/>
            <a:pathLst>
              <a:path w="15492677" h="8269216">
                <a:moveTo>
                  <a:pt x="0" y="0"/>
                </a:moveTo>
                <a:lnTo>
                  <a:pt x="15492677" y="0"/>
                </a:lnTo>
                <a:lnTo>
                  <a:pt x="15492677" y="8269216"/>
                </a:lnTo>
                <a:lnTo>
                  <a:pt x="0" y="8269216"/>
                </a:lnTo>
                <a:lnTo>
                  <a:pt x="0" y="0"/>
                </a:lnTo>
                <a:close/>
              </a:path>
            </a:pathLst>
          </a:custGeom>
          <a:blipFill>
            <a:blip r:embed="rId2"/>
            <a:stretch>
              <a:fillRect/>
            </a:stretch>
          </a:blipFill>
        </p:spPr>
      </p:sp>
      <p:sp>
        <p:nvSpPr>
          <p:cNvPr id="19" name="TextBox 19"/>
          <p:cNvSpPr txBox="1"/>
          <p:nvPr/>
        </p:nvSpPr>
        <p:spPr>
          <a:xfrm>
            <a:off x="1028700" y="617043"/>
            <a:ext cx="9856104" cy="717550"/>
          </a:xfrm>
          <a:prstGeom prst="rect">
            <a:avLst/>
          </a:prstGeom>
        </p:spPr>
        <p:txBody>
          <a:bodyPr lIns="0" tIns="0" rIns="0" bIns="0" rtlCol="0" anchor="t">
            <a:spAutoFit/>
          </a:bodyPr>
          <a:lstStyle/>
          <a:p>
            <a:pPr algn="l">
              <a:lnSpc>
                <a:spcPts val="5600"/>
              </a:lnSpc>
            </a:pPr>
            <a:r>
              <a:rPr lang="en-US" sz="5000" b="1">
                <a:solidFill>
                  <a:srgbClr val="FFFFFF"/>
                </a:solidFill>
                <a:latin typeface="Montserrat Bold"/>
                <a:ea typeface="Montserrat Bold"/>
                <a:cs typeface="Montserrat Bold"/>
                <a:sym typeface="Montserrat Bold"/>
              </a:rPr>
              <a:t>Dashboard 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18288000" cy="1913536"/>
            <a:chOff x="0" y="0"/>
            <a:chExt cx="4816593" cy="503976"/>
          </a:xfrm>
        </p:grpSpPr>
        <p:sp>
          <p:nvSpPr>
            <p:cNvPr id="6" name="Freeform 6"/>
            <p:cNvSpPr/>
            <p:nvPr/>
          </p:nvSpPr>
          <p:spPr>
            <a:xfrm>
              <a:off x="0" y="0"/>
              <a:ext cx="4816592" cy="503976"/>
            </a:xfrm>
            <a:custGeom>
              <a:avLst/>
              <a:gdLst/>
              <a:ahLst/>
              <a:cxnLst/>
              <a:rect l="l" t="t" r="r" b="b"/>
              <a:pathLst>
                <a:path w="4816592" h="503976">
                  <a:moveTo>
                    <a:pt x="0" y="0"/>
                  </a:moveTo>
                  <a:lnTo>
                    <a:pt x="4816592" y="0"/>
                  </a:lnTo>
                  <a:lnTo>
                    <a:pt x="4816592" y="503976"/>
                  </a:lnTo>
                  <a:lnTo>
                    <a:pt x="0" y="503976"/>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0" y="-47625"/>
              <a:ext cx="4816593" cy="551601"/>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129723" y="887958"/>
            <a:ext cx="645844" cy="137619"/>
            <a:chOff x="0" y="0"/>
            <a:chExt cx="861125" cy="183492"/>
          </a:xfrm>
        </p:grpSpPr>
        <p:grpSp>
          <p:nvGrpSpPr>
            <p:cNvPr id="9" name="Group 9"/>
            <p:cNvGrpSpPr/>
            <p:nvPr/>
          </p:nvGrpSpPr>
          <p:grpSpPr>
            <a:xfrm>
              <a:off x="0" y="0"/>
              <a:ext cx="183492" cy="18349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2" name="Group 12"/>
            <p:cNvGrpSpPr/>
            <p:nvPr/>
          </p:nvGrpSpPr>
          <p:grpSpPr>
            <a:xfrm>
              <a:off x="341742" y="0"/>
              <a:ext cx="183492" cy="18349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5" name="Group 15"/>
            <p:cNvGrpSpPr/>
            <p:nvPr/>
          </p:nvGrpSpPr>
          <p:grpSpPr>
            <a:xfrm>
              <a:off x="677633" y="0"/>
              <a:ext cx="183492" cy="18349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sp>
        <p:nvSpPr>
          <p:cNvPr id="18" name="Freeform 18"/>
          <p:cNvSpPr/>
          <p:nvPr/>
        </p:nvSpPr>
        <p:spPr>
          <a:xfrm>
            <a:off x="983198" y="1913536"/>
            <a:ext cx="16321603" cy="8222008"/>
          </a:xfrm>
          <a:custGeom>
            <a:avLst/>
            <a:gdLst/>
            <a:ahLst/>
            <a:cxnLst/>
            <a:rect l="l" t="t" r="r" b="b"/>
            <a:pathLst>
              <a:path w="16321603" h="8222008">
                <a:moveTo>
                  <a:pt x="0" y="0"/>
                </a:moveTo>
                <a:lnTo>
                  <a:pt x="16321604" y="0"/>
                </a:lnTo>
                <a:lnTo>
                  <a:pt x="16321604" y="8222007"/>
                </a:lnTo>
                <a:lnTo>
                  <a:pt x="0" y="8222007"/>
                </a:lnTo>
                <a:lnTo>
                  <a:pt x="0" y="0"/>
                </a:lnTo>
                <a:close/>
              </a:path>
            </a:pathLst>
          </a:custGeom>
          <a:blipFill>
            <a:blip r:embed="rId2"/>
            <a:stretch>
              <a:fillRect/>
            </a:stretch>
          </a:blipFill>
        </p:spPr>
      </p:sp>
      <p:sp>
        <p:nvSpPr>
          <p:cNvPr id="19" name="TextBox 19"/>
          <p:cNvSpPr txBox="1"/>
          <p:nvPr/>
        </p:nvSpPr>
        <p:spPr>
          <a:xfrm>
            <a:off x="1028700" y="617043"/>
            <a:ext cx="9856104" cy="717550"/>
          </a:xfrm>
          <a:prstGeom prst="rect">
            <a:avLst/>
          </a:prstGeom>
        </p:spPr>
        <p:txBody>
          <a:bodyPr lIns="0" tIns="0" rIns="0" bIns="0" rtlCol="0" anchor="t">
            <a:spAutoFit/>
          </a:bodyPr>
          <a:lstStyle/>
          <a:p>
            <a:pPr algn="l">
              <a:lnSpc>
                <a:spcPts val="5600"/>
              </a:lnSpc>
            </a:pPr>
            <a:r>
              <a:rPr lang="en-US" sz="5000" b="1">
                <a:solidFill>
                  <a:srgbClr val="FFFFFF"/>
                </a:solidFill>
                <a:latin typeface="Montserrat Bold"/>
                <a:ea typeface="Montserrat Bold"/>
                <a:cs typeface="Montserrat Bold"/>
                <a:sym typeface="Montserrat Bold"/>
              </a:rPr>
              <a:t>Dashboard 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18288000" cy="1913536"/>
            <a:chOff x="0" y="0"/>
            <a:chExt cx="4816593" cy="503976"/>
          </a:xfrm>
        </p:grpSpPr>
        <p:sp>
          <p:nvSpPr>
            <p:cNvPr id="6" name="Freeform 6"/>
            <p:cNvSpPr/>
            <p:nvPr/>
          </p:nvSpPr>
          <p:spPr>
            <a:xfrm>
              <a:off x="0" y="0"/>
              <a:ext cx="4816592" cy="503976"/>
            </a:xfrm>
            <a:custGeom>
              <a:avLst/>
              <a:gdLst/>
              <a:ahLst/>
              <a:cxnLst/>
              <a:rect l="l" t="t" r="r" b="b"/>
              <a:pathLst>
                <a:path w="4816592" h="503976">
                  <a:moveTo>
                    <a:pt x="0" y="0"/>
                  </a:moveTo>
                  <a:lnTo>
                    <a:pt x="4816592" y="0"/>
                  </a:lnTo>
                  <a:lnTo>
                    <a:pt x="4816592" y="503976"/>
                  </a:lnTo>
                  <a:lnTo>
                    <a:pt x="0" y="503976"/>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0" y="-47625"/>
              <a:ext cx="4816593" cy="551601"/>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129723" y="887958"/>
            <a:ext cx="645844" cy="137619"/>
            <a:chOff x="0" y="0"/>
            <a:chExt cx="861125" cy="183492"/>
          </a:xfrm>
        </p:grpSpPr>
        <p:grpSp>
          <p:nvGrpSpPr>
            <p:cNvPr id="9" name="Group 9"/>
            <p:cNvGrpSpPr/>
            <p:nvPr/>
          </p:nvGrpSpPr>
          <p:grpSpPr>
            <a:xfrm>
              <a:off x="0" y="0"/>
              <a:ext cx="183492" cy="18349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2" name="Group 12"/>
            <p:cNvGrpSpPr/>
            <p:nvPr/>
          </p:nvGrpSpPr>
          <p:grpSpPr>
            <a:xfrm>
              <a:off x="341742" y="0"/>
              <a:ext cx="183492" cy="18349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5" name="Group 15"/>
            <p:cNvGrpSpPr/>
            <p:nvPr/>
          </p:nvGrpSpPr>
          <p:grpSpPr>
            <a:xfrm>
              <a:off x="677633" y="0"/>
              <a:ext cx="183492" cy="18349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sp>
        <p:nvSpPr>
          <p:cNvPr id="18" name="Freeform 18"/>
          <p:cNvSpPr/>
          <p:nvPr/>
        </p:nvSpPr>
        <p:spPr>
          <a:xfrm>
            <a:off x="1028700" y="1913536"/>
            <a:ext cx="16230600" cy="8155876"/>
          </a:xfrm>
          <a:custGeom>
            <a:avLst/>
            <a:gdLst/>
            <a:ahLst/>
            <a:cxnLst/>
            <a:rect l="l" t="t" r="r" b="b"/>
            <a:pathLst>
              <a:path w="16230600" h="8155876">
                <a:moveTo>
                  <a:pt x="0" y="0"/>
                </a:moveTo>
                <a:lnTo>
                  <a:pt x="16230600" y="0"/>
                </a:lnTo>
                <a:lnTo>
                  <a:pt x="16230600" y="8155876"/>
                </a:lnTo>
                <a:lnTo>
                  <a:pt x="0" y="8155876"/>
                </a:lnTo>
                <a:lnTo>
                  <a:pt x="0" y="0"/>
                </a:lnTo>
                <a:close/>
              </a:path>
            </a:pathLst>
          </a:custGeom>
          <a:blipFill>
            <a:blip r:embed="rId2"/>
            <a:stretch>
              <a:fillRect/>
            </a:stretch>
          </a:blipFill>
        </p:spPr>
      </p:sp>
      <p:sp>
        <p:nvSpPr>
          <p:cNvPr id="19" name="TextBox 19"/>
          <p:cNvSpPr txBox="1"/>
          <p:nvPr/>
        </p:nvSpPr>
        <p:spPr>
          <a:xfrm>
            <a:off x="1028700" y="617043"/>
            <a:ext cx="9856104" cy="717550"/>
          </a:xfrm>
          <a:prstGeom prst="rect">
            <a:avLst/>
          </a:prstGeom>
        </p:spPr>
        <p:txBody>
          <a:bodyPr lIns="0" tIns="0" rIns="0" bIns="0" rtlCol="0" anchor="t">
            <a:spAutoFit/>
          </a:bodyPr>
          <a:lstStyle/>
          <a:p>
            <a:pPr algn="l">
              <a:lnSpc>
                <a:spcPts val="5600"/>
              </a:lnSpc>
            </a:pPr>
            <a:r>
              <a:rPr lang="en-US" sz="5000" b="1">
                <a:solidFill>
                  <a:srgbClr val="FFFFFF"/>
                </a:solidFill>
                <a:latin typeface="Montserrat Bold"/>
                <a:ea typeface="Montserrat Bold"/>
                <a:cs typeface="Montserrat Bold"/>
                <a:sym typeface="Montserrat Bold"/>
              </a:rPr>
              <a:t>Dashboard 3</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18288000" cy="1913536"/>
            <a:chOff x="0" y="0"/>
            <a:chExt cx="4816593" cy="503976"/>
          </a:xfrm>
        </p:grpSpPr>
        <p:sp>
          <p:nvSpPr>
            <p:cNvPr id="6" name="Freeform 6"/>
            <p:cNvSpPr/>
            <p:nvPr/>
          </p:nvSpPr>
          <p:spPr>
            <a:xfrm>
              <a:off x="0" y="0"/>
              <a:ext cx="4816592" cy="503976"/>
            </a:xfrm>
            <a:custGeom>
              <a:avLst/>
              <a:gdLst/>
              <a:ahLst/>
              <a:cxnLst/>
              <a:rect l="l" t="t" r="r" b="b"/>
              <a:pathLst>
                <a:path w="4816592" h="503976">
                  <a:moveTo>
                    <a:pt x="0" y="0"/>
                  </a:moveTo>
                  <a:lnTo>
                    <a:pt x="4816592" y="0"/>
                  </a:lnTo>
                  <a:lnTo>
                    <a:pt x="4816592" y="503976"/>
                  </a:lnTo>
                  <a:lnTo>
                    <a:pt x="0" y="503976"/>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0" y="-47625"/>
              <a:ext cx="4816593" cy="551601"/>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129723" y="887958"/>
            <a:ext cx="645844" cy="137619"/>
            <a:chOff x="0" y="0"/>
            <a:chExt cx="861125" cy="183492"/>
          </a:xfrm>
        </p:grpSpPr>
        <p:grpSp>
          <p:nvGrpSpPr>
            <p:cNvPr id="9" name="Group 9"/>
            <p:cNvGrpSpPr/>
            <p:nvPr/>
          </p:nvGrpSpPr>
          <p:grpSpPr>
            <a:xfrm>
              <a:off x="0" y="0"/>
              <a:ext cx="183492" cy="18349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2" name="Group 12"/>
            <p:cNvGrpSpPr/>
            <p:nvPr/>
          </p:nvGrpSpPr>
          <p:grpSpPr>
            <a:xfrm>
              <a:off x="341742" y="0"/>
              <a:ext cx="183492" cy="18349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5" name="Group 15"/>
            <p:cNvGrpSpPr/>
            <p:nvPr/>
          </p:nvGrpSpPr>
          <p:grpSpPr>
            <a:xfrm>
              <a:off x="677633" y="0"/>
              <a:ext cx="183492" cy="18349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sp>
        <p:nvSpPr>
          <p:cNvPr id="18" name="Freeform 18"/>
          <p:cNvSpPr/>
          <p:nvPr/>
        </p:nvSpPr>
        <p:spPr>
          <a:xfrm>
            <a:off x="1028700" y="1913536"/>
            <a:ext cx="16230600" cy="8155876"/>
          </a:xfrm>
          <a:custGeom>
            <a:avLst/>
            <a:gdLst/>
            <a:ahLst/>
            <a:cxnLst/>
            <a:rect l="l" t="t" r="r" b="b"/>
            <a:pathLst>
              <a:path w="16230600" h="8155876">
                <a:moveTo>
                  <a:pt x="0" y="0"/>
                </a:moveTo>
                <a:lnTo>
                  <a:pt x="16230600" y="0"/>
                </a:lnTo>
                <a:lnTo>
                  <a:pt x="16230600" y="8155876"/>
                </a:lnTo>
                <a:lnTo>
                  <a:pt x="0" y="8155876"/>
                </a:lnTo>
                <a:lnTo>
                  <a:pt x="0" y="0"/>
                </a:lnTo>
                <a:close/>
              </a:path>
            </a:pathLst>
          </a:custGeom>
          <a:blipFill>
            <a:blip r:embed="rId2"/>
            <a:stretch>
              <a:fillRect/>
            </a:stretch>
          </a:blipFill>
        </p:spPr>
      </p:sp>
      <p:sp>
        <p:nvSpPr>
          <p:cNvPr id="19" name="TextBox 19"/>
          <p:cNvSpPr txBox="1"/>
          <p:nvPr/>
        </p:nvSpPr>
        <p:spPr>
          <a:xfrm>
            <a:off x="1028700" y="617043"/>
            <a:ext cx="9856104" cy="717550"/>
          </a:xfrm>
          <a:prstGeom prst="rect">
            <a:avLst/>
          </a:prstGeom>
        </p:spPr>
        <p:txBody>
          <a:bodyPr lIns="0" tIns="0" rIns="0" bIns="0" rtlCol="0" anchor="t">
            <a:spAutoFit/>
          </a:bodyPr>
          <a:lstStyle/>
          <a:p>
            <a:pPr algn="l">
              <a:lnSpc>
                <a:spcPts val="5600"/>
              </a:lnSpc>
            </a:pPr>
            <a:r>
              <a:rPr lang="en-US" sz="5000" b="1">
                <a:solidFill>
                  <a:srgbClr val="FFFFFF"/>
                </a:solidFill>
                <a:latin typeface="Montserrat Bold"/>
                <a:ea typeface="Montserrat Bold"/>
                <a:cs typeface="Montserrat Bold"/>
                <a:sym typeface="Montserrat Bold"/>
              </a:rPr>
              <a:t>Dashboard 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18288000" cy="1913536"/>
            <a:chOff x="0" y="0"/>
            <a:chExt cx="4816593" cy="503976"/>
          </a:xfrm>
        </p:grpSpPr>
        <p:sp>
          <p:nvSpPr>
            <p:cNvPr id="6" name="Freeform 6"/>
            <p:cNvSpPr/>
            <p:nvPr/>
          </p:nvSpPr>
          <p:spPr>
            <a:xfrm>
              <a:off x="0" y="0"/>
              <a:ext cx="4816592" cy="503976"/>
            </a:xfrm>
            <a:custGeom>
              <a:avLst/>
              <a:gdLst/>
              <a:ahLst/>
              <a:cxnLst/>
              <a:rect l="l" t="t" r="r" b="b"/>
              <a:pathLst>
                <a:path w="4816592" h="503976">
                  <a:moveTo>
                    <a:pt x="0" y="0"/>
                  </a:moveTo>
                  <a:lnTo>
                    <a:pt x="4816592" y="0"/>
                  </a:lnTo>
                  <a:lnTo>
                    <a:pt x="4816592" y="503976"/>
                  </a:lnTo>
                  <a:lnTo>
                    <a:pt x="0" y="503976"/>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0" y="-47625"/>
              <a:ext cx="4816593" cy="551601"/>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129723" y="887958"/>
            <a:ext cx="645844" cy="137619"/>
            <a:chOff x="0" y="0"/>
            <a:chExt cx="861125" cy="183492"/>
          </a:xfrm>
        </p:grpSpPr>
        <p:grpSp>
          <p:nvGrpSpPr>
            <p:cNvPr id="9" name="Group 9"/>
            <p:cNvGrpSpPr/>
            <p:nvPr/>
          </p:nvGrpSpPr>
          <p:grpSpPr>
            <a:xfrm>
              <a:off x="0" y="0"/>
              <a:ext cx="183492" cy="18349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2" name="Group 12"/>
            <p:cNvGrpSpPr/>
            <p:nvPr/>
          </p:nvGrpSpPr>
          <p:grpSpPr>
            <a:xfrm>
              <a:off x="341742" y="0"/>
              <a:ext cx="183492" cy="18349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5" name="Group 15"/>
            <p:cNvGrpSpPr/>
            <p:nvPr/>
          </p:nvGrpSpPr>
          <p:grpSpPr>
            <a:xfrm>
              <a:off x="677633" y="0"/>
              <a:ext cx="183492" cy="18349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sp>
        <p:nvSpPr>
          <p:cNvPr id="18" name="TextBox 18"/>
          <p:cNvSpPr txBox="1"/>
          <p:nvPr/>
        </p:nvSpPr>
        <p:spPr>
          <a:xfrm>
            <a:off x="1028700" y="617043"/>
            <a:ext cx="9856104" cy="717550"/>
          </a:xfrm>
          <a:prstGeom prst="rect">
            <a:avLst/>
          </a:prstGeom>
        </p:spPr>
        <p:txBody>
          <a:bodyPr lIns="0" tIns="0" rIns="0" bIns="0" rtlCol="0" anchor="t">
            <a:spAutoFit/>
          </a:bodyPr>
          <a:lstStyle/>
          <a:p>
            <a:pPr algn="l">
              <a:lnSpc>
                <a:spcPts val="5600"/>
              </a:lnSpc>
            </a:pPr>
            <a:r>
              <a:rPr lang="en-US" sz="5000" b="1">
                <a:solidFill>
                  <a:srgbClr val="FFFFFF"/>
                </a:solidFill>
                <a:latin typeface="Montserrat Bold"/>
                <a:ea typeface="Montserrat Bold"/>
                <a:cs typeface="Montserrat Bold"/>
                <a:sym typeface="Montserrat Bold"/>
              </a:rPr>
              <a:t>Summary</a:t>
            </a:r>
          </a:p>
        </p:txBody>
      </p:sp>
      <p:sp>
        <p:nvSpPr>
          <p:cNvPr id="19" name="TextBox 19"/>
          <p:cNvSpPr txBox="1"/>
          <p:nvPr/>
        </p:nvSpPr>
        <p:spPr>
          <a:xfrm>
            <a:off x="1028700" y="2585491"/>
            <a:ext cx="16230600" cy="4277995"/>
          </a:xfrm>
          <a:prstGeom prst="rect">
            <a:avLst/>
          </a:prstGeom>
        </p:spPr>
        <p:txBody>
          <a:bodyPr lIns="0" tIns="0" rIns="0" bIns="0" rtlCol="0" anchor="t">
            <a:spAutoFit/>
          </a:bodyPr>
          <a:lstStyle/>
          <a:p>
            <a:pPr algn="l">
              <a:lnSpc>
                <a:spcPts val="3079"/>
              </a:lnSpc>
            </a:pPr>
            <a:r>
              <a:rPr lang="en-US" sz="2199">
                <a:solidFill>
                  <a:srgbClr val="1F2020"/>
                </a:solidFill>
                <a:latin typeface="Open Sans"/>
                <a:ea typeface="Open Sans"/>
                <a:cs typeface="Open Sans"/>
                <a:sym typeface="Open Sans"/>
              </a:rPr>
              <a:t>1. Christian Pulisic is the best scorer with 658 goals and 266 assists.</a:t>
            </a:r>
          </a:p>
          <a:p>
            <a:pPr algn="l">
              <a:lnSpc>
                <a:spcPts val="3079"/>
              </a:lnSpc>
            </a:pPr>
            <a:r>
              <a:rPr lang="en-US" sz="2199">
                <a:solidFill>
                  <a:srgbClr val="1F2020"/>
                </a:solidFill>
                <a:latin typeface="Open Sans"/>
                <a:ea typeface="Open Sans"/>
                <a:cs typeface="Open Sans"/>
                <a:sym typeface="Open Sans"/>
              </a:rPr>
              <a:t>2. Number of minutes_played and assists have very high correlation with goals scored.</a:t>
            </a:r>
          </a:p>
          <a:p>
            <a:pPr algn="l">
              <a:lnSpc>
                <a:spcPts val="3079"/>
              </a:lnSpc>
            </a:pPr>
            <a:r>
              <a:rPr lang="en-US" sz="2199">
                <a:solidFill>
                  <a:srgbClr val="1F2020"/>
                </a:solidFill>
                <a:latin typeface="Open Sans"/>
                <a:ea typeface="Open Sans"/>
                <a:cs typeface="Open Sans"/>
                <a:sym typeface="Open Sans"/>
              </a:rPr>
              <a:t>3. Top team in home performance is Borussia Dortmund. Top team in away performance is Royal Standard de Liege.</a:t>
            </a:r>
          </a:p>
          <a:p>
            <a:pPr algn="l">
              <a:lnSpc>
                <a:spcPts val="3079"/>
              </a:lnSpc>
            </a:pPr>
            <a:r>
              <a:rPr lang="en-US" sz="2199">
                <a:solidFill>
                  <a:srgbClr val="1F2020"/>
                </a:solidFill>
                <a:latin typeface="Open Sans"/>
                <a:ea typeface="Open Sans"/>
                <a:cs typeface="Open Sans"/>
                <a:sym typeface="Open Sans"/>
              </a:rPr>
              <a:t>4. Probability that a player scores a goal given that they played at least 60 minutes= 0.41.</a:t>
            </a:r>
          </a:p>
          <a:p>
            <a:pPr algn="l">
              <a:lnSpc>
                <a:spcPts val="3079"/>
              </a:lnSpc>
            </a:pPr>
            <a:r>
              <a:rPr lang="en-US" sz="2199">
                <a:solidFill>
                  <a:srgbClr val="1F2020"/>
                </a:solidFill>
                <a:latin typeface="Open Sans"/>
                <a:ea typeface="Open Sans"/>
                <a:cs typeface="Open Sans"/>
                <a:sym typeface="Open Sans"/>
              </a:rPr>
              <a:t>5. Joint probability of a player providing an assist and scoring a goal= 0.00.</a:t>
            </a:r>
          </a:p>
          <a:p>
            <a:pPr algn="l">
              <a:lnSpc>
                <a:spcPts val="3079"/>
              </a:lnSpc>
            </a:pPr>
            <a:r>
              <a:rPr lang="en-US" sz="2199">
                <a:solidFill>
                  <a:srgbClr val="1F2020"/>
                </a:solidFill>
                <a:latin typeface="Open Sans"/>
                <a:ea typeface="Open Sans"/>
                <a:cs typeface="Open Sans"/>
                <a:sym typeface="Open Sans"/>
              </a:rPr>
              <a:t>6. the higher the total number of goals scored per season, the better the final finishing position of the club.</a:t>
            </a:r>
          </a:p>
          <a:p>
            <a:pPr algn="l">
              <a:lnSpc>
                <a:spcPts val="3079"/>
              </a:lnSpc>
            </a:pPr>
            <a:r>
              <a:rPr lang="en-US" sz="2199">
                <a:solidFill>
                  <a:srgbClr val="1F2020"/>
                </a:solidFill>
                <a:latin typeface="Open Sans"/>
                <a:ea typeface="Open Sans"/>
                <a:cs typeface="Open Sans"/>
                <a:sym typeface="Open Sans"/>
              </a:rPr>
              <a:t>7. Number of goals scored by players peaked at 26 years of age and decreased as per increasing age.</a:t>
            </a:r>
          </a:p>
          <a:p>
            <a:pPr algn="l">
              <a:lnSpc>
                <a:spcPts val="3079"/>
              </a:lnSpc>
            </a:pPr>
            <a:r>
              <a:rPr lang="en-US" sz="2199">
                <a:solidFill>
                  <a:srgbClr val="1F2020"/>
                </a:solidFill>
                <a:latin typeface="Open Sans"/>
                <a:ea typeface="Open Sans"/>
                <a:cs typeface="Open Sans"/>
                <a:sym typeface="Open Sans"/>
              </a:rPr>
              <a:t>8. Features with the highest correlation values with market_value_in_eur are- away_club_goals, goals, minutes_played, home_club_goals.</a:t>
            </a:r>
          </a:p>
          <a:p>
            <a:pPr algn="l">
              <a:lnSpc>
                <a:spcPts val="3079"/>
              </a:lnSpc>
            </a:pPr>
            <a:r>
              <a:rPr lang="en-US" sz="2199">
                <a:solidFill>
                  <a:srgbClr val="1F2020"/>
                </a:solidFill>
                <a:latin typeface="Open Sans"/>
                <a:ea typeface="Open Sans"/>
                <a:cs typeface="Open Sans"/>
                <a:sym typeface="Open Sans"/>
              </a:rPr>
              <a:t>9. There is no significant difference in the average home_club_goals and away_club_goals scored.</a:t>
            </a:r>
          </a:p>
          <a:p>
            <a:pPr algn="l">
              <a:lnSpc>
                <a:spcPts val="3079"/>
              </a:lnSpc>
              <a:spcBef>
                <a:spcPct val="0"/>
              </a:spcBef>
            </a:pPr>
            <a:r>
              <a:rPr lang="en-US" sz="2199">
                <a:solidFill>
                  <a:srgbClr val="1F2020"/>
                </a:solidFill>
                <a:latin typeface="Open Sans"/>
                <a:ea typeface="Open Sans"/>
                <a:cs typeface="Open Sans"/>
                <a:sym typeface="Open Sans"/>
              </a:rPr>
              <a:t>10. There is significant difference in the average number of goals scored by right foot and left foot.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129723" y="891081"/>
            <a:ext cx="645844" cy="137619"/>
            <a:chOff x="0" y="0"/>
            <a:chExt cx="861125" cy="183492"/>
          </a:xfrm>
        </p:grpSpPr>
        <p:grpSp>
          <p:nvGrpSpPr>
            <p:cNvPr id="6" name="Group 6"/>
            <p:cNvGrpSpPr/>
            <p:nvPr/>
          </p:nvGrpSpPr>
          <p:grpSpPr>
            <a:xfrm>
              <a:off x="0" y="0"/>
              <a:ext cx="183492" cy="18349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9" name="Group 9"/>
            <p:cNvGrpSpPr/>
            <p:nvPr/>
          </p:nvGrpSpPr>
          <p:grpSpPr>
            <a:xfrm>
              <a:off x="341742" y="0"/>
              <a:ext cx="183492" cy="18349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2" name="Group 12"/>
            <p:cNvGrpSpPr/>
            <p:nvPr/>
          </p:nvGrpSpPr>
          <p:grpSpPr>
            <a:xfrm>
              <a:off x="677633" y="0"/>
              <a:ext cx="183492" cy="18349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grpSp>
        <p:nvGrpSpPr>
          <p:cNvPr id="15" name="Group 15"/>
          <p:cNvGrpSpPr/>
          <p:nvPr/>
        </p:nvGrpSpPr>
        <p:grpSpPr>
          <a:xfrm>
            <a:off x="0" y="0"/>
            <a:ext cx="5178827" cy="10287000"/>
            <a:chOff x="0" y="0"/>
            <a:chExt cx="1363971" cy="2709333"/>
          </a:xfrm>
        </p:grpSpPr>
        <p:sp>
          <p:nvSpPr>
            <p:cNvPr id="16" name="Freeform 16"/>
            <p:cNvSpPr/>
            <p:nvPr/>
          </p:nvSpPr>
          <p:spPr>
            <a:xfrm>
              <a:off x="0" y="0"/>
              <a:ext cx="1363971" cy="2709333"/>
            </a:xfrm>
            <a:custGeom>
              <a:avLst/>
              <a:gdLst/>
              <a:ahLst/>
              <a:cxnLst/>
              <a:rect l="l" t="t" r="r" b="b"/>
              <a:pathLst>
                <a:path w="1363971" h="2709333">
                  <a:moveTo>
                    <a:pt x="0" y="0"/>
                  </a:moveTo>
                  <a:lnTo>
                    <a:pt x="1363971" y="0"/>
                  </a:lnTo>
                  <a:lnTo>
                    <a:pt x="1363971"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7" name="TextBox 17"/>
            <p:cNvSpPr txBox="1"/>
            <p:nvPr/>
          </p:nvSpPr>
          <p:spPr>
            <a:xfrm>
              <a:off x="0" y="-47625"/>
              <a:ext cx="1363971" cy="2756958"/>
            </a:xfrm>
            <a:prstGeom prst="rect">
              <a:avLst/>
            </a:prstGeom>
          </p:spPr>
          <p:txBody>
            <a:bodyPr lIns="50800" tIns="50800" rIns="50800" bIns="50800" rtlCol="0" anchor="ctr"/>
            <a:lstStyle/>
            <a:p>
              <a:pPr algn="ctr">
                <a:lnSpc>
                  <a:spcPts val="2239"/>
                </a:lnSpc>
              </a:pPr>
              <a:endParaRPr/>
            </a:p>
          </p:txBody>
        </p:sp>
      </p:grpSp>
      <p:grpSp>
        <p:nvGrpSpPr>
          <p:cNvPr id="18" name="Group 18"/>
          <p:cNvGrpSpPr>
            <a:grpSpLocks noChangeAspect="1"/>
          </p:cNvGrpSpPr>
          <p:nvPr/>
        </p:nvGrpSpPr>
        <p:grpSpPr>
          <a:xfrm>
            <a:off x="1605600" y="1584231"/>
            <a:ext cx="7146454" cy="711853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2"/>
              <a:stretch>
                <a:fillRect l="223" r="223"/>
              </a:stretch>
            </a:blipFill>
          </p:spPr>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FFFFF"/>
            </a:solidFill>
          </p:spPr>
        </p:sp>
      </p:grpSp>
      <p:sp>
        <p:nvSpPr>
          <p:cNvPr id="21" name="TextBox 21"/>
          <p:cNvSpPr txBox="1"/>
          <p:nvPr/>
        </p:nvSpPr>
        <p:spPr>
          <a:xfrm>
            <a:off x="10175567" y="1945727"/>
            <a:ext cx="5693101" cy="717550"/>
          </a:xfrm>
          <a:prstGeom prst="rect">
            <a:avLst/>
          </a:prstGeom>
        </p:spPr>
        <p:txBody>
          <a:bodyPr lIns="0" tIns="0" rIns="0" bIns="0" rtlCol="0" anchor="t">
            <a:spAutoFit/>
          </a:bodyPr>
          <a:lstStyle/>
          <a:p>
            <a:pPr algn="ctr">
              <a:lnSpc>
                <a:spcPts val="5600"/>
              </a:lnSpc>
            </a:pPr>
            <a:r>
              <a:rPr lang="en-US" sz="5000" b="1">
                <a:solidFill>
                  <a:srgbClr val="1F2020"/>
                </a:solidFill>
                <a:latin typeface="Montserrat Bold"/>
                <a:ea typeface="Montserrat Bold"/>
                <a:cs typeface="Montserrat Bold"/>
                <a:sym typeface="Montserrat Bold"/>
              </a:rPr>
              <a:t>Introduction</a:t>
            </a:r>
          </a:p>
        </p:txBody>
      </p:sp>
      <p:sp>
        <p:nvSpPr>
          <p:cNvPr id="22" name="TextBox 22"/>
          <p:cNvSpPr txBox="1"/>
          <p:nvPr/>
        </p:nvSpPr>
        <p:spPr>
          <a:xfrm>
            <a:off x="9298520" y="3031057"/>
            <a:ext cx="7447195" cy="5059045"/>
          </a:xfrm>
          <a:prstGeom prst="rect">
            <a:avLst/>
          </a:prstGeom>
        </p:spPr>
        <p:txBody>
          <a:bodyPr lIns="0" tIns="0" rIns="0" bIns="0" rtlCol="0" anchor="t">
            <a:spAutoFit/>
          </a:bodyPr>
          <a:lstStyle/>
          <a:p>
            <a:pPr algn="just">
              <a:lnSpc>
                <a:spcPts val="3079"/>
              </a:lnSpc>
            </a:pPr>
            <a:r>
              <a:rPr lang="en-US" sz="2199">
                <a:solidFill>
                  <a:srgbClr val="1F2020"/>
                </a:solidFill>
                <a:latin typeface="Open Sans"/>
                <a:ea typeface="Open Sans"/>
                <a:cs typeface="Open Sans"/>
                <a:sym typeface="Open Sans"/>
              </a:rPr>
              <a:t>Football data analysis is the process of collecting, cleaning, and analyzing data to extract meaningful insights which is used to improve player performance, team tactics, fan engagement, and overall decision-making. </a:t>
            </a:r>
          </a:p>
          <a:p>
            <a:pPr algn="just">
              <a:lnSpc>
                <a:spcPts val="3079"/>
              </a:lnSpc>
            </a:pPr>
            <a:endParaRPr lang="en-US" sz="2199">
              <a:solidFill>
                <a:srgbClr val="1F2020"/>
              </a:solidFill>
              <a:latin typeface="Open Sans"/>
              <a:ea typeface="Open Sans"/>
              <a:cs typeface="Open Sans"/>
              <a:sym typeface="Open Sans"/>
            </a:endParaRPr>
          </a:p>
          <a:p>
            <a:pPr algn="just">
              <a:lnSpc>
                <a:spcPts val="3079"/>
              </a:lnSpc>
              <a:spcBef>
                <a:spcPct val="0"/>
              </a:spcBef>
            </a:pPr>
            <a:r>
              <a:rPr lang="en-US" sz="2199">
                <a:solidFill>
                  <a:srgbClr val="1F2020"/>
                </a:solidFill>
                <a:latin typeface="Open Sans"/>
                <a:ea typeface="Open Sans"/>
                <a:cs typeface="Open Sans"/>
                <a:sym typeface="Open Sans"/>
              </a:rPr>
              <a:t>Various data analysis techniques, like Exploratory Data Analysis (EDA) and correlation, prediction using ML models using tools like Python, MySQL, Excel, and Tableau are employed to extract meaningful insights. These insights aim to enhance decision-making, improve team performance, and provide a competitive edge in the sport.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18288000" cy="1913536"/>
            <a:chOff x="0" y="0"/>
            <a:chExt cx="4816593" cy="503976"/>
          </a:xfrm>
        </p:grpSpPr>
        <p:sp>
          <p:nvSpPr>
            <p:cNvPr id="6" name="Freeform 6"/>
            <p:cNvSpPr/>
            <p:nvPr/>
          </p:nvSpPr>
          <p:spPr>
            <a:xfrm>
              <a:off x="0" y="0"/>
              <a:ext cx="4816592" cy="503976"/>
            </a:xfrm>
            <a:custGeom>
              <a:avLst/>
              <a:gdLst/>
              <a:ahLst/>
              <a:cxnLst/>
              <a:rect l="l" t="t" r="r" b="b"/>
              <a:pathLst>
                <a:path w="4816592" h="503976">
                  <a:moveTo>
                    <a:pt x="0" y="0"/>
                  </a:moveTo>
                  <a:lnTo>
                    <a:pt x="4816592" y="0"/>
                  </a:lnTo>
                  <a:lnTo>
                    <a:pt x="4816592" y="503976"/>
                  </a:lnTo>
                  <a:lnTo>
                    <a:pt x="0" y="503976"/>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0" y="-47625"/>
              <a:ext cx="4816593" cy="551601"/>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129723" y="887958"/>
            <a:ext cx="645844" cy="137619"/>
            <a:chOff x="0" y="0"/>
            <a:chExt cx="861125" cy="183492"/>
          </a:xfrm>
        </p:grpSpPr>
        <p:grpSp>
          <p:nvGrpSpPr>
            <p:cNvPr id="9" name="Group 9"/>
            <p:cNvGrpSpPr/>
            <p:nvPr/>
          </p:nvGrpSpPr>
          <p:grpSpPr>
            <a:xfrm>
              <a:off x="0" y="0"/>
              <a:ext cx="183492" cy="18349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2" name="Group 12"/>
            <p:cNvGrpSpPr/>
            <p:nvPr/>
          </p:nvGrpSpPr>
          <p:grpSpPr>
            <a:xfrm>
              <a:off x="341742" y="0"/>
              <a:ext cx="183492" cy="18349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5" name="Group 15"/>
            <p:cNvGrpSpPr/>
            <p:nvPr/>
          </p:nvGrpSpPr>
          <p:grpSpPr>
            <a:xfrm>
              <a:off x="677633" y="0"/>
              <a:ext cx="183492" cy="18349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sp>
        <p:nvSpPr>
          <p:cNvPr id="18" name="TextBox 18"/>
          <p:cNvSpPr txBox="1"/>
          <p:nvPr/>
        </p:nvSpPr>
        <p:spPr>
          <a:xfrm>
            <a:off x="1028700" y="617043"/>
            <a:ext cx="9856104" cy="717550"/>
          </a:xfrm>
          <a:prstGeom prst="rect">
            <a:avLst/>
          </a:prstGeom>
        </p:spPr>
        <p:txBody>
          <a:bodyPr lIns="0" tIns="0" rIns="0" bIns="0" rtlCol="0" anchor="t">
            <a:spAutoFit/>
          </a:bodyPr>
          <a:lstStyle/>
          <a:p>
            <a:pPr algn="l">
              <a:lnSpc>
                <a:spcPts val="5600"/>
              </a:lnSpc>
            </a:pPr>
            <a:r>
              <a:rPr lang="en-US" sz="5000" b="1">
                <a:solidFill>
                  <a:srgbClr val="FFFFFF"/>
                </a:solidFill>
                <a:latin typeface="Montserrat Bold"/>
                <a:ea typeface="Montserrat Bold"/>
                <a:cs typeface="Montserrat Bold"/>
                <a:sym typeface="Montserrat Bold"/>
              </a:rPr>
              <a:t>Business Conclusions</a:t>
            </a:r>
          </a:p>
        </p:txBody>
      </p:sp>
      <p:sp>
        <p:nvSpPr>
          <p:cNvPr id="19" name="TextBox 19"/>
          <p:cNvSpPr txBox="1"/>
          <p:nvPr/>
        </p:nvSpPr>
        <p:spPr>
          <a:xfrm>
            <a:off x="1028700" y="2582210"/>
            <a:ext cx="16230600" cy="4668520"/>
          </a:xfrm>
          <a:prstGeom prst="rect">
            <a:avLst/>
          </a:prstGeom>
        </p:spPr>
        <p:txBody>
          <a:bodyPr lIns="0" tIns="0" rIns="0" bIns="0" rtlCol="0" anchor="t">
            <a:spAutoFit/>
          </a:bodyPr>
          <a:lstStyle/>
          <a:p>
            <a:pPr algn="l">
              <a:lnSpc>
                <a:spcPts val="3079"/>
              </a:lnSpc>
            </a:pPr>
            <a:r>
              <a:rPr lang="en-US" sz="2199">
                <a:solidFill>
                  <a:srgbClr val="1F2020"/>
                </a:solidFill>
                <a:latin typeface="Open Sans"/>
                <a:ea typeface="Open Sans"/>
                <a:cs typeface="Open Sans"/>
                <a:sym typeface="Open Sans"/>
              </a:rPr>
              <a:t>1. The higher the total number of goals scored per season, the better the final finishing position of the club.</a:t>
            </a:r>
          </a:p>
          <a:p>
            <a:pPr algn="l">
              <a:lnSpc>
                <a:spcPts val="3079"/>
              </a:lnSpc>
            </a:pPr>
            <a:r>
              <a:rPr lang="en-US" sz="2199">
                <a:solidFill>
                  <a:srgbClr val="1F2020"/>
                </a:solidFill>
                <a:latin typeface="Open Sans"/>
                <a:ea typeface="Open Sans"/>
                <a:cs typeface="Open Sans"/>
                <a:sym typeface="Open Sans"/>
              </a:rPr>
              <a:t>2. The higher the number of goals scored, the higher is the player's market value.</a:t>
            </a:r>
          </a:p>
          <a:p>
            <a:pPr algn="l">
              <a:lnSpc>
                <a:spcPts val="3079"/>
              </a:lnSpc>
            </a:pPr>
            <a:r>
              <a:rPr lang="en-US" sz="2199">
                <a:solidFill>
                  <a:srgbClr val="1F2020"/>
                </a:solidFill>
                <a:latin typeface="Open Sans"/>
                <a:ea typeface="Open Sans"/>
                <a:cs typeface="Open Sans"/>
                <a:sym typeface="Open Sans"/>
              </a:rPr>
              <a:t>3. Logistic regression model for classifying high and low attendance shows average performance.</a:t>
            </a:r>
          </a:p>
          <a:p>
            <a:pPr algn="l">
              <a:lnSpc>
                <a:spcPts val="3079"/>
              </a:lnSpc>
            </a:pPr>
            <a:r>
              <a:rPr lang="en-US" sz="2199">
                <a:solidFill>
                  <a:srgbClr val="1F2020"/>
                </a:solidFill>
                <a:latin typeface="Open Sans"/>
                <a:ea typeface="Open Sans"/>
                <a:cs typeface="Open Sans"/>
                <a:sym typeface="Open Sans"/>
              </a:rPr>
              <a:t>4. Logistic regression model for predicting goals scoring shows moderate performance.</a:t>
            </a:r>
          </a:p>
          <a:p>
            <a:pPr algn="l">
              <a:lnSpc>
                <a:spcPts val="3079"/>
              </a:lnSpc>
            </a:pPr>
            <a:r>
              <a:rPr lang="en-US" sz="2199">
                <a:solidFill>
                  <a:srgbClr val="1F2020"/>
                </a:solidFill>
                <a:latin typeface="Open Sans"/>
                <a:ea typeface="Open Sans"/>
                <a:cs typeface="Open Sans"/>
                <a:sym typeface="Open Sans"/>
              </a:rPr>
              <a:t>5. Young players performed the best meaning player performance decreases significantly with age.</a:t>
            </a:r>
          </a:p>
          <a:p>
            <a:pPr algn="l">
              <a:lnSpc>
                <a:spcPts val="3079"/>
              </a:lnSpc>
            </a:pPr>
            <a:r>
              <a:rPr lang="en-US" sz="2199">
                <a:solidFill>
                  <a:srgbClr val="1F2020"/>
                </a:solidFill>
                <a:latin typeface="Open Sans"/>
                <a:ea typeface="Open Sans"/>
                <a:cs typeface="Open Sans"/>
                <a:sym typeface="Open Sans"/>
              </a:rPr>
              <a:t>6. Simple linear regression model shows very poor performance in predicting market_value_in_eur based on away_club_goals.</a:t>
            </a:r>
          </a:p>
          <a:p>
            <a:pPr algn="l">
              <a:lnSpc>
                <a:spcPts val="3079"/>
              </a:lnSpc>
            </a:pPr>
            <a:r>
              <a:rPr lang="en-US" sz="2199">
                <a:solidFill>
                  <a:srgbClr val="1F2020"/>
                </a:solidFill>
                <a:latin typeface="Open Sans"/>
                <a:ea typeface="Open Sans"/>
                <a:cs typeface="Open Sans"/>
                <a:sym typeface="Open Sans"/>
              </a:rPr>
              <a:t>7. Multiple linear regression model demonstrates a clear improvement in market_value_in_eur prediction accuracy but it is still extremely poor model to use for market_value_in_eur prediction.</a:t>
            </a:r>
          </a:p>
          <a:p>
            <a:pPr algn="l">
              <a:lnSpc>
                <a:spcPts val="3079"/>
              </a:lnSpc>
            </a:pPr>
            <a:r>
              <a:rPr lang="en-US" sz="2199">
                <a:solidFill>
                  <a:srgbClr val="1F2020"/>
                </a:solidFill>
                <a:latin typeface="Open Sans"/>
                <a:ea typeface="Open Sans"/>
                <a:cs typeface="Open Sans"/>
                <a:sym typeface="Open Sans"/>
              </a:rPr>
              <a:t>8. KNN classification model's performance is excellent for attendance assessment in comparison to the logistic regression model.</a:t>
            </a:r>
          </a:p>
          <a:p>
            <a:pPr algn="l">
              <a:lnSpc>
                <a:spcPts val="3079"/>
              </a:lnSpc>
              <a:spcBef>
                <a:spcPct val="0"/>
              </a:spcBef>
            </a:pPr>
            <a:r>
              <a:rPr lang="en-US" sz="2199">
                <a:solidFill>
                  <a:srgbClr val="1F2020"/>
                </a:solidFill>
                <a:latin typeface="Open Sans"/>
                <a:ea typeface="Open Sans"/>
                <a:cs typeface="Open Sans"/>
                <a:sym typeface="Open Sans"/>
              </a:rPr>
              <a:t>9. K-Means Clustering classification model shows good performance for predicting dominant foot of players.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TextBox 3"/>
          <p:cNvSpPr txBox="1"/>
          <p:nvPr/>
        </p:nvSpPr>
        <p:spPr>
          <a:xfrm>
            <a:off x="2764038" y="4166788"/>
            <a:ext cx="12759923" cy="1893078"/>
          </a:xfrm>
          <a:prstGeom prst="rect">
            <a:avLst/>
          </a:prstGeom>
        </p:spPr>
        <p:txBody>
          <a:bodyPr lIns="0" tIns="0" rIns="0" bIns="0" rtlCol="0" anchor="t">
            <a:spAutoFit/>
          </a:bodyPr>
          <a:lstStyle/>
          <a:p>
            <a:pPr algn="ctr">
              <a:lnSpc>
                <a:spcPts val="14346"/>
              </a:lnSpc>
            </a:pPr>
            <a:r>
              <a:rPr lang="en-US" sz="14065">
                <a:solidFill>
                  <a:srgbClr val="FFFFFF"/>
                </a:solidFill>
                <a:latin typeface="Montserrat"/>
                <a:ea typeface="Montserrat"/>
                <a:cs typeface="Montserrat"/>
                <a:sym typeface="Montserrat"/>
              </a:rPr>
              <a:t>THANK YOU</a:t>
            </a:r>
          </a:p>
        </p:txBody>
      </p:sp>
      <p:sp>
        <p:nvSpPr>
          <p:cNvPr id="4" name="AutoShape 4"/>
          <p:cNvSpPr/>
          <p:nvPr/>
        </p:nvSpPr>
        <p:spPr>
          <a:xfrm>
            <a:off x="7669737" y="6411719"/>
            <a:ext cx="2948526" cy="0"/>
          </a:xfrm>
          <a:prstGeom prst="line">
            <a:avLst/>
          </a:prstGeom>
          <a:ln w="19050" cap="flat">
            <a:solidFill>
              <a:srgbClr val="FFFFFF"/>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18288000" cy="1913536"/>
            <a:chOff x="0" y="0"/>
            <a:chExt cx="4816593" cy="503976"/>
          </a:xfrm>
        </p:grpSpPr>
        <p:sp>
          <p:nvSpPr>
            <p:cNvPr id="6" name="Freeform 6"/>
            <p:cNvSpPr/>
            <p:nvPr/>
          </p:nvSpPr>
          <p:spPr>
            <a:xfrm>
              <a:off x="0" y="0"/>
              <a:ext cx="4816592" cy="503976"/>
            </a:xfrm>
            <a:custGeom>
              <a:avLst/>
              <a:gdLst/>
              <a:ahLst/>
              <a:cxnLst/>
              <a:rect l="l" t="t" r="r" b="b"/>
              <a:pathLst>
                <a:path w="4816592" h="503976">
                  <a:moveTo>
                    <a:pt x="0" y="0"/>
                  </a:moveTo>
                  <a:lnTo>
                    <a:pt x="4816592" y="0"/>
                  </a:lnTo>
                  <a:lnTo>
                    <a:pt x="4816592" y="503976"/>
                  </a:lnTo>
                  <a:lnTo>
                    <a:pt x="0" y="503976"/>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0" y="-47625"/>
              <a:ext cx="4816593" cy="551601"/>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129723" y="887958"/>
            <a:ext cx="645844" cy="137619"/>
            <a:chOff x="0" y="0"/>
            <a:chExt cx="861125" cy="183492"/>
          </a:xfrm>
        </p:grpSpPr>
        <p:grpSp>
          <p:nvGrpSpPr>
            <p:cNvPr id="9" name="Group 9"/>
            <p:cNvGrpSpPr/>
            <p:nvPr/>
          </p:nvGrpSpPr>
          <p:grpSpPr>
            <a:xfrm>
              <a:off x="0" y="0"/>
              <a:ext cx="183492" cy="18349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2" name="Group 12"/>
            <p:cNvGrpSpPr/>
            <p:nvPr/>
          </p:nvGrpSpPr>
          <p:grpSpPr>
            <a:xfrm>
              <a:off x="341742" y="0"/>
              <a:ext cx="183492" cy="18349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5" name="Group 15"/>
            <p:cNvGrpSpPr/>
            <p:nvPr/>
          </p:nvGrpSpPr>
          <p:grpSpPr>
            <a:xfrm>
              <a:off x="677633" y="0"/>
              <a:ext cx="183492" cy="18349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sp>
        <p:nvSpPr>
          <p:cNvPr id="18" name="TextBox 18"/>
          <p:cNvSpPr txBox="1"/>
          <p:nvPr/>
        </p:nvSpPr>
        <p:spPr>
          <a:xfrm>
            <a:off x="1028700" y="617043"/>
            <a:ext cx="9856104" cy="717550"/>
          </a:xfrm>
          <a:prstGeom prst="rect">
            <a:avLst/>
          </a:prstGeom>
        </p:spPr>
        <p:txBody>
          <a:bodyPr lIns="0" tIns="0" rIns="0" bIns="0" rtlCol="0" anchor="t">
            <a:spAutoFit/>
          </a:bodyPr>
          <a:lstStyle/>
          <a:p>
            <a:pPr algn="l">
              <a:lnSpc>
                <a:spcPts val="5600"/>
              </a:lnSpc>
            </a:pPr>
            <a:r>
              <a:rPr lang="en-US" sz="5000" b="1">
                <a:solidFill>
                  <a:srgbClr val="FFFFFF"/>
                </a:solidFill>
                <a:latin typeface="Montserrat Bold"/>
                <a:ea typeface="Montserrat Bold"/>
                <a:cs typeface="Montserrat Bold"/>
                <a:sym typeface="Montserrat Bold"/>
              </a:rPr>
              <a:t>Business Objectives</a:t>
            </a:r>
          </a:p>
        </p:txBody>
      </p:sp>
      <p:sp>
        <p:nvSpPr>
          <p:cNvPr id="19" name="TextBox 19"/>
          <p:cNvSpPr txBox="1"/>
          <p:nvPr/>
        </p:nvSpPr>
        <p:spPr>
          <a:xfrm>
            <a:off x="1028700" y="2574925"/>
            <a:ext cx="16230600" cy="6683375"/>
          </a:xfrm>
          <a:prstGeom prst="rect">
            <a:avLst/>
          </a:prstGeom>
        </p:spPr>
        <p:txBody>
          <a:bodyPr lIns="0" tIns="0" rIns="0" bIns="0" rtlCol="0" anchor="t">
            <a:spAutoFit/>
          </a:bodyPr>
          <a:lstStyle/>
          <a:p>
            <a:pPr algn="just">
              <a:lnSpc>
                <a:spcPts val="2799"/>
              </a:lnSpc>
            </a:pPr>
            <a:r>
              <a:rPr lang="en-US" sz="1999" b="1">
                <a:solidFill>
                  <a:srgbClr val="1F2020"/>
                </a:solidFill>
                <a:latin typeface="Open Sans Bold"/>
                <a:ea typeface="Open Sans Bold"/>
                <a:cs typeface="Open Sans Bold"/>
                <a:sym typeface="Open Sans Bold"/>
              </a:rPr>
              <a:t>1. Performance Analysis-</a:t>
            </a:r>
          </a:p>
          <a:p>
            <a:pPr marL="863595" lvl="2" indent="-287865" algn="just">
              <a:lnSpc>
                <a:spcPts val="2799"/>
              </a:lnSpc>
              <a:buAutoNum type="alphaLcPeriod"/>
            </a:pPr>
            <a:r>
              <a:rPr lang="en-US" sz="1999">
                <a:solidFill>
                  <a:srgbClr val="1F2020"/>
                </a:solidFill>
                <a:latin typeface="Open Sans"/>
                <a:ea typeface="Open Sans"/>
                <a:cs typeface="Open Sans"/>
                <a:sym typeface="Open Sans"/>
              </a:rPr>
              <a:t> Evaluate and analyze player performance based on metrics such as goals, assists, yellow cards, red cards, and minutes played.</a:t>
            </a:r>
          </a:p>
          <a:p>
            <a:pPr marL="863595" lvl="2" indent="-287865" algn="just">
              <a:lnSpc>
                <a:spcPts val="2799"/>
              </a:lnSpc>
              <a:buAutoNum type="alphaLcPeriod"/>
            </a:pPr>
            <a:r>
              <a:rPr lang="en-US" sz="1999">
                <a:solidFill>
                  <a:srgbClr val="1F2020"/>
                </a:solidFill>
                <a:latin typeface="Open Sans"/>
                <a:ea typeface="Open Sans"/>
                <a:cs typeface="Open Sans"/>
                <a:sym typeface="Open Sans"/>
              </a:rPr>
              <a:t> Assess team performance in terms of home and away goals, club positions, and manager influence.</a:t>
            </a:r>
          </a:p>
          <a:p>
            <a:pPr algn="just">
              <a:lnSpc>
                <a:spcPts val="2799"/>
              </a:lnSpc>
            </a:pPr>
            <a:endParaRPr lang="en-US" sz="1999">
              <a:solidFill>
                <a:srgbClr val="1F2020"/>
              </a:solidFill>
              <a:latin typeface="Open Sans"/>
              <a:ea typeface="Open Sans"/>
              <a:cs typeface="Open Sans"/>
              <a:sym typeface="Open Sans"/>
            </a:endParaRPr>
          </a:p>
          <a:p>
            <a:pPr algn="just">
              <a:lnSpc>
                <a:spcPts val="2799"/>
              </a:lnSpc>
            </a:pPr>
            <a:r>
              <a:rPr lang="en-US" sz="1999" b="1">
                <a:solidFill>
                  <a:srgbClr val="1F2020"/>
                </a:solidFill>
                <a:latin typeface="Open Sans Bold"/>
                <a:ea typeface="Open Sans Bold"/>
                <a:cs typeface="Open Sans Bold"/>
                <a:sym typeface="Open Sans Bold"/>
              </a:rPr>
              <a:t>2. Player Profile and Market Value-</a:t>
            </a:r>
          </a:p>
          <a:p>
            <a:pPr marL="863595" lvl="2" indent="-287865" algn="just">
              <a:lnSpc>
                <a:spcPts val="2799"/>
              </a:lnSpc>
              <a:buAutoNum type="alphaLcPeriod"/>
            </a:pPr>
            <a:r>
              <a:rPr lang="en-US" sz="1999">
                <a:solidFill>
                  <a:srgbClr val="1F2020"/>
                </a:solidFill>
                <a:latin typeface="Open Sans"/>
                <a:ea typeface="Open Sans"/>
                <a:cs typeface="Open Sans"/>
                <a:sym typeface="Open Sans"/>
              </a:rPr>
              <a:t> Identify key factors influencing player market value, such as performance, position, and age.</a:t>
            </a:r>
          </a:p>
          <a:p>
            <a:pPr marL="863595" lvl="2" indent="-287865" algn="just">
              <a:lnSpc>
                <a:spcPts val="2799"/>
              </a:lnSpc>
              <a:buAutoNum type="alphaLcPeriod"/>
            </a:pPr>
            <a:r>
              <a:rPr lang="en-US" sz="1999">
                <a:solidFill>
                  <a:srgbClr val="1F2020"/>
                </a:solidFill>
                <a:latin typeface="Open Sans"/>
                <a:ea typeface="Open Sans"/>
                <a:cs typeface="Open Sans"/>
                <a:sym typeface="Open Sans"/>
              </a:rPr>
              <a:t> Track player development trends to predict future market values.</a:t>
            </a:r>
          </a:p>
          <a:p>
            <a:pPr algn="just">
              <a:lnSpc>
                <a:spcPts val="2799"/>
              </a:lnSpc>
            </a:pPr>
            <a:endParaRPr lang="en-US" sz="1999">
              <a:solidFill>
                <a:srgbClr val="1F2020"/>
              </a:solidFill>
              <a:latin typeface="Open Sans"/>
              <a:ea typeface="Open Sans"/>
              <a:cs typeface="Open Sans"/>
              <a:sym typeface="Open Sans"/>
            </a:endParaRPr>
          </a:p>
          <a:p>
            <a:pPr algn="just">
              <a:lnSpc>
                <a:spcPts val="2799"/>
              </a:lnSpc>
            </a:pPr>
            <a:r>
              <a:rPr lang="en-US" sz="1999" b="1">
                <a:solidFill>
                  <a:srgbClr val="1F2020"/>
                </a:solidFill>
                <a:latin typeface="Open Sans Bold"/>
                <a:ea typeface="Open Sans Bold"/>
                <a:cs typeface="Open Sans Bold"/>
                <a:sym typeface="Open Sans Bold"/>
              </a:rPr>
              <a:t>3. Team Comparison-</a:t>
            </a:r>
          </a:p>
          <a:p>
            <a:pPr marL="863595" lvl="2" indent="-287865" algn="just">
              <a:lnSpc>
                <a:spcPts val="2799"/>
              </a:lnSpc>
              <a:buAutoNum type="alphaLcPeriod"/>
            </a:pPr>
            <a:r>
              <a:rPr lang="en-US" sz="1999">
                <a:solidFill>
                  <a:srgbClr val="1F2020"/>
                </a:solidFill>
                <a:latin typeface="Open Sans"/>
                <a:ea typeface="Open Sans"/>
                <a:cs typeface="Open Sans"/>
                <a:sym typeface="Open Sans"/>
              </a:rPr>
              <a:t> Compare team performance across various competitions and seasons.</a:t>
            </a:r>
          </a:p>
          <a:p>
            <a:pPr marL="863595" lvl="2" indent="-287865" algn="just">
              <a:lnSpc>
                <a:spcPts val="2799"/>
              </a:lnSpc>
              <a:buAutoNum type="alphaLcPeriod"/>
            </a:pPr>
            <a:r>
              <a:rPr lang="en-US" sz="1999">
                <a:solidFill>
                  <a:srgbClr val="1F2020"/>
                </a:solidFill>
                <a:latin typeface="Open Sans"/>
                <a:ea typeface="Open Sans"/>
                <a:cs typeface="Open Sans"/>
                <a:sym typeface="Open Sans"/>
              </a:rPr>
              <a:t> Identify strengths and weaknesses of teams relative to competitors.</a:t>
            </a:r>
          </a:p>
          <a:p>
            <a:pPr algn="just">
              <a:lnSpc>
                <a:spcPts val="2799"/>
              </a:lnSpc>
            </a:pPr>
            <a:endParaRPr lang="en-US" sz="1999">
              <a:solidFill>
                <a:srgbClr val="1F2020"/>
              </a:solidFill>
              <a:latin typeface="Open Sans"/>
              <a:ea typeface="Open Sans"/>
              <a:cs typeface="Open Sans"/>
              <a:sym typeface="Open Sans"/>
            </a:endParaRPr>
          </a:p>
          <a:p>
            <a:pPr algn="just">
              <a:lnSpc>
                <a:spcPts val="2799"/>
              </a:lnSpc>
            </a:pPr>
            <a:r>
              <a:rPr lang="en-US" sz="1999" b="1">
                <a:solidFill>
                  <a:srgbClr val="1F2020"/>
                </a:solidFill>
                <a:latin typeface="Open Sans Bold"/>
                <a:ea typeface="Open Sans Bold"/>
                <a:cs typeface="Open Sans Bold"/>
                <a:sym typeface="Open Sans Bold"/>
              </a:rPr>
              <a:t>4. Attendance and Stadium Analysis-</a:t>
            </a:r>
          </a:p>
          <a:p>
            <a:pPr marL="863595" lvl="2" indent="-287865" algn="just">
              <a:lnSpc>
                <a:spcPts val="2799"/>
              </a:lnSpc>
              <a:buAutoNum type="alphaLcPeriod"/>
            </a:pPr>
            <a:r>
              <a:rPr lang="en-US" sz="1999">
                <a:solidFill>
                  <a:srgbClr val="1F2020"/>
                </a:solidFill>
                <a:latin typeface="Open Sans"/>
                <a:ea typeface="Open Sans"/>
                <a:cs typeface="Open Sans"/>
                <a:sym typeface="Open Sans"/>
              </a:rPr>
              <a:t> Analyze factors influencing game attendance, such as stadium location, team performance, and competition type.</a:t>
            </a:r>
          </a:p>
          <a:p>
            <a:pPr marL="863595" lvl="2" indent="-287865" algn="just">
              <a:lnSpc>
                <a:spcPts val="2799"/>
              </a:lnSpc>
              <a:buAutoNum type="alphaLcPeriod"/>
            </a:pPr>
            <a:r>
              <a:rPr lang="en-US" sz="1999">
                <a:solidFill>
                  <a:srgbClr val="1F2020"/>
                </a:solidFill>
                <a:latin typeface="Open Sans"/>
                <a:ea typeface="Open Sans"/>
                <a:cs typeface="Open Sans"/>
                <a:sym typeface="Open Sans"/>
              </a:rPr>
              <a:t> Assess the impact of attendance on club revenue and fan engagement.</a:t>
            </a:r>
          </a:p>
          <a:p>
            <a:pPr algn="just">
              <a:lnSpc>
                <a:spcPts val="2799"/>
              </a:lnSpc>
            </a:pPr>
            <a:endParaRPr lang="en-US" sz="1999">
              <a:solidFill>
                <a:srgbClr val="1F2020"/>
              </a:solidFill>
              <a:latin typeface="Open Sans"/>
              <a:ea typeface="Open Sans"/>
              <a:cs typeface="Open Sans"/>
              <a:sym typeface="Open Sans"/>
            </a:endParaRPr>
          </a:p>
          <a:p>
            <a:pPr algn="just">
              <a:lnSpc>
                <a:spcPts val="2799"/>
              </a:lnSpc>
            </a:pPr>
            <a:r>
              <a:rPr lang="en-US" sz="1999" b="1">
                <a:solidFill>
                  <a:srgbClr val="1F2020"/>
                </a:solidFill>
                <a:latin typeface="Open Sans Bold"/>
                <a:ea typeface="Open Sans Bold"/>
                <a:cs typeface="Open Sans Bold"/>
                <a:sym typeface="Open Sans Bold"/>
              </a:rPr>
              <a:t>5. Referee Analysis-</a:t>
            </a:r>
          </a:p>
          <a:p>
            <a:pPr marL="863595" lvl="2" indent="-287865" algn="just">
              <a:lnSpc>
                <a:spcPts val="2799"/>
              </a:lnSpc>
              <a:buAutoNum type="alphaLcPeriod"/>
            </a:pPr>
            <a:r>
              <a:rPr lang="en-US" sz="1999">
                <a:solidFill>
                  <a:srgbClr val="1F2020"/>
                </a:solidFill>
                <a:latin typeface="Open Sans"/>
                <a:ea typeface="Open Sans"/>
                <a:cs typeface="Open Sans"/>
                <a:sym typeface="Open Sans"/>
              </a:rPr>
              <a:t> Evaluate referee performance based on decisions such as fouls, cards, and penalties awarded.</a:t>
            </a:r>
          </a:p>
          <a:p>
            <a:pPr marL="863595" lvl="2" indent="-287865" algn="just">
              <a:lnSpc>
                <a:spcPts val="2799"/>
              </a:lnSpc>
              <a:buAutoNum type="alphaLcPeriod"/>
            </a:pPr>
            <a:r>
              <a:rPr lang="en-US" sz="1999">
                <a:solidFill>
                  <a:srgbClr val="1F2020"/>
                </a:solidFill>
                <a:latin typeface="Open Sans"/>
                <a:ea typeface="Open Sans"/>
                <a:cs typeface="Open Sans"/>
                <a:sym typeface="Open Sans"/>
              </a:rPr>
              <a:t> Assess the impact of referee decisions on game outcomes.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18288000" cy="1913536"/>
            <a:chOff x="0" y="0"/>
            <a:chExt cx="4816593" cy="503976"/>
          </a:xfrm>
        </p:grpSpPr>
        <p:sp>
          <p:nvSpPr>
            <p:cNvPr id="6" name="Freeform 6"/>
            <p:cNvSpPr/>
            <p:nvPr/>
          </p:nvSpPr>
          <p:spPr>
            <a:xfrm>
              <a:off x="0" y="0"/>
              <a:ext cx="4816592" cy="503976"/>
            </a:xfrm>
            <a:custGeom>
              <a:avLst/>
              <a:gdLst/>
              <a:ahLst/>
              <a:cxnLst/>
              <a:rect l="l" t="t" r="r" b="b"/>
              <a:pathLst>
                <a:path w="4816592" h="503976">
                  <a:moveTo>
                    <a:pt x="0" y="0"/>
                  </a:moveTo>
                  <a:lnTo>
                    <a:pt x="4816592" y="0"/>
                  </a:lnTo>
                  <a:lnTo>
                    <a:pt x="4816592" y="503976"/>
                  </a:lnTo>
                  <a:lnTo>
                    <a:pt x="0" y="503976"/>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0" y="-47625"/>
              <a:ext cx="4816593" cy="551601"/>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129723" y="887958"/>
            <a:ext cx="645844" cy="137619"/>
            <a:chOff x="0" y="0"/>
            <a:chExt cx="861125" cy="183492"/>
          </a:xfrm>
        </p:grpSpPr>
        <p:grpSp>
          <p:nvGrpSpPr>
            <p:cNvPr id="9" name="Group 9"/>
            <p:cNvGrpSpPr/>
            <p:nvPr/>
          </p:nvGrpSpPr>
          <p:grpSpPr>
            <a:xfrm>
              <a:off x="0" y="0"/>
              <a:ext cx="183492" cy="18349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2" name="Group 12"/>
            <p:cNvGrpSpPr/>
            <p:nvPr/>
          </p:nvGrpSpPr>
          <p:grpSpPr>
            <a:xfrm>
              <a:off x="341742" y="0"/>
              <a:ext cx="183492" cy="18349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5" name="Group 15"/>
            <p:cNvGrpSpPr/>
            <p:nvPr/>
          </p:nvGrpSpPr>
          <p:grpSpPr>
            <a:xfrm>
              <a:off x="677633" y="0"/>
              <a:ext cx="183492" cy="18349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sp>
        <p:nvSpPr>
          <p:cNvPr id="18" name="TextBox 18"/>
          <p:cNvSpPr txBox="1"/>
          <p:nvPr/>
        </p:nvSpPr>
        <p:spPr>
          <a:xfrm>
            <a:off x="1028700" y="617043"/>
            <a:ext cx="9856104" cy="717550"/>
          </a:xfrm>
          <a:prstGeom prst="rect">
            <a:avLst/>
          </a:prstGeom>
        </p:spPr>
        <p:txBody>
          <a:bodyPr lIns="0" tIns="0" rIns="0" bIns="0" rtlCol="0" anchor="t">
            <a:spAutoFit/>
          </a:bodyPr>
          <a:lstStyle/>
          <a:p>
            <a:pPr algn="l">
              <a:lnSpc>
                <a:spcPts val="5600"/>
              </a:lnSpc>
            </a:pPr>
            <a:r>
              <a:rPr lang="en-US" sz="5000" b="1">
                <a:solidFill>
                  <a:srgbClr val="FFFFFF"/>
                </a:solidFill>
                <a:latin typeface="Montserrat Bold"/>
                <a:ea typeface="Montserrat Bold"/>
                <a:cs typeface="Montserrat Bold"/>
                <a:sym typeface="Montserrat Bold"/>
              </a:rPr>
              <a:t>Business Objectives</a:t>
            </a:r>
          </a:p>
        </p:txBody>
      </p:sp>
      <p:sp>
        <p:nvSpPr>
          <p:cNvPr id="19" name="TextBox 19"/>
          <p:cNvSpPr txBox="1"/>
          <p:nvPr/>
        </p:nvSpPr>
        <p:spPr>
          <a:xfrm>
            <a:off x="1028700" y="2574925"/>
            <a:ext cx="16230600" cy="6683375"/>
          </a:xfrm>
          <a:prstGeom prst="rect">
            <a:avLst/>
          </a:prstGeom>
        </p:spPr>
        <p:txBody>
          <a:bodyPr lIns="0" tIns="0" rIns="0" bIns="0" rtlCol="0" anchor="t">
            <a:spAutoFit/>
          </a:bodyPr>
          <a:lstStyle/>
          <a:p>
            <a:pPr algn="just">
              <a:lnSpc>
                <a:spcPts val="2799"/>
              </a:lnSpc>
            </a:pPr>
            <a:r>
              <a:rPr lang="en-US" sz="1999" b="1">
                <a:solidFill>
                  <a:srgbClr val="1F2020"/>
                </a:solidFill>
                <a:latin typeface="Open Sans Bold"/>
                <a:ea typeface="Open Sans Bold"/>
                <a:cs typeface="Open Sans Bold"/>
                <a:sym typeface="Open Sans Bold"/>
              </a:rPr>
              <a:t>6. Substitution Patterns-</a:t>
            </a:r>
          </a:p>
          <a:p>
            <a:pPr marL="863595" lvl="2" indent="-287865" algn="just">
              <a:lnSpc>
                <a:spcPts val="2799"/>
              </a:lnSpc>
              <a:buAutoNum type="alphaLcPeriod"/>
            </a:pPr>
            <a:r>
              <a:rPr lang="en-US" sz="1999">
                <a:solidFill>
                  <a:srgbClr val="1F2020"/>
                </a:solidFill>
                <a:latin typeface="Open Sans"/>
                <a:ea typeface="Open Sans"/>
                <a:cs typeface="Open Sans"/>
                <a:sym typeface="Open Sans"/>
              </a:rPr>
              <a:t> Analyze substitution patterns to understand tactical decision-making.</a:t>
            </a:r>
          </a:p>
          <a:p>
            <a:pPr marL="863595" lvl="2" indent="-287865" algn="just">
              <a:lnSpc>
                <a:spcPts val="2799"/>
              </a:lnSpc>
              <a:buAutoNum type="alphaLcPeriod"/>
            </a:pPr>
            <a:r>
              <a:rPr lang="en-US" sz="1999">
                <a:solidFill>
                  <a:srgbClr val="1F2020"/>
                </a:solidFill>
                <a:latin typeface="Open Sans"/>
                <a:ea typeface="Open Sans"/>
                <a:cs typeface="Open Sans"/>
                <a:sym typeface="Open Sans"/>
              </a:rPr>
              <a:t> Evaluate the impact of substitutions on game outcomes and player performance.</a:t>
            </a:r>
          </a:p>
          <a:p>
            <a:pPr algn="just">
              <a:lnSpc>
                <a:spcPts val="2799"/>
              </a:lnSpc>
            </a:pPr>
            <a:endParaRPr lang="en-US" sz="1999">
              <a:solidFill>
                <a:srgbClr val="1F2020"/>
              </a:solidFill>
              <a:latin typeface="Open Sans"/>
              <a:ea typeface="Open Sans"/>
              <a:cs typeface="Open Sans"/>
              <a:sym typeface="Open Sans"/>
            </a:endParaRPr>
          </a:p>
          <a:p>
            <a:pPr algn="just">
              <a:lnSpc>
                <a:spcPts val="2799"/>
              </a:lnSpc>
            </a:pPr>
            <a:r>
              <a:rPr lang="en-US" sz="1999" b="1">
                <a:solidFill>
                  <a:srgbClr val="1F2020"/>
                </a:solidFill>
                <a:latin typeface="Open Sans Bold"/>
                <a:ea typeface="Open Sans Bold"/>
                <a:cs typeface="Open Sans Bold"/>
                <a:sym typeface="Open Sans Bold"/>
              </a:rPr>
              <a:t>7. Event Analysis-</a:t>
            </a:r>
          </a:p>
          <a:p>
            <a:pPr marL="863595" lvl="2" indent="-287865" algn="just">
              <a:lnSpc>
                <a:spcPts val="2799"/>
              </a:lnSpc>
              <a:buAutoNum type="alphaLcPeriod"/>
            </a:pPr>
            <a:r>
              <a:rPr lang="en-US" sz="1999">
                <a:solidFill>
                  <a:srgbClr val="1F2020"/>
                </a:solidFill>
                <a:latin typeface="Open Sans"/>
                <a:ea typeface="Open Sans"/>
                <a:cs typeface="Open Sans"/>
                <a:sym typeface="Open Sans"/>
              </a:rPr>
              <a:t> Analyze key game events such as goals, cards, and substitutions to identify patterns.</a:t>
            </a:r>
          </a:p>
          <a:p>
            <a:pPr marL="863595" lvl="2" indent="-287865" algn="just">
              <a:lnSpc>
                <a:spcPts val="2799"/>
              </a:lnSpc>
              <a:buAutoNum type="alphaLcPeriod"/>
            </a:pPr>
            <a:r>
              <a:rPr lang="en-US" sz="1999">
                <a:solidFill>
                  <a:srgbClr val="1F2020"/>
                </a:solidFill>
                <a:latin typeface="Open Sans"/>
                <a:ea typeface="Open Sans"/>
                <a:cs typeface="Open Sans"/>
                <a:sym typeface="Open Sans"/>
              </a:rPr>
              <a:t> Assess the timing and frequency of critical events in games.</a:t>
            </a:r>
          </a:p>
          <a:p>
            <a:pPr algn="just">
              <a:lnSpc>
                <a:spcPts val="2799"/>
              </a:lnSpc>
            </a:pPr>
            <a:endParaRPr lang="en-US" sz="1999">
              <a:solidFill>
                <a:srgbClr val="1F2020"/>
              </a:solidFill>
              <a:latin typeface="Open Sans"/>
              <a:ea typeface="Open Sans"/>
              <a:cs typeface="Open Sans"/>
              <a:sym typeface="Open Sans"/>
            </a:endParaRPr>
          </a:p>
          <a:p>
            <a:pPr algn="just">
              <a:lnSpc>
                <a:spcPts val="2799"/>
              </a:lnSpc>
            </a:pPr>
            <a:r>
              <a:rPr lang="en-US" sz="1999" b="1">
                <a:solidFill>
                  <a:srgbClr val="1F2020"/>
                </a:solidFill>
                <a:latin typeface="Open Sans Bold"/>
                <a:ea typeface="Open Sans Bold"/>
                <a:cs typeface="Open Sans Bold"/>
                <a:sym typeface="Open Sans Bold"/>
              </a:rPr>
              <a:t>8. Competition Analysis-</a:t>
            </a:r>
          </a:p>
          <a:p>
            <a:pPr marL="863595" lvl="2" indent="-287865" algn="just">
              <a:lnSpc>
                <a:spcPts val="2799"/>
              </a:lnSpc>
              <a:buAutoNum type="alphaLcPeriod"/>
            </a:pPr>
            <a:r>
              <a:rPr lang="en-US" sz="1999">
                <a:solidFill>
                  <a:srgbClr val="1F2020"/>
                </a:solidFill>
                <a:latin typeface="Open Sans"/>
                <a:ea typeface="Open Sans"/>
                <a:cs typeface="Open Sans"/>
                <a:sym typeface="Open Sans"/>
              </a:rPr>
              <a:t> Compare competition formats and their impact on team and player performance.</a:t>
            </a:r>
          </a:p>
          <a:p>
            <a:pPr marL="863595" lvl="2" indent="-287865" algn="just">
              <a:lnSpc>
                <a:spcPts val="2799"/>
              </a:lnSpc>
              <a:buAutoNum type="alphaLcPeriod"/>
            </a:pPr>
            <a:r>
              <a:rPr lang="en-US" sz="1999">
                <a:solidFill>
                  <a:srgbClr val="1F2020"/>
                </a:solidFill>
                <a:latin typeface="Open Sans"/>
                <a:ea typeface="Open Sans"/>
                <a:cs typeface="Open Sans"/>
                <a:sym typeface="Open Sans"/>
              </a:rPr>
              <a:t> Identify trends in competition outcomes over multiple seasons.</a:t>
            </a:r>
          </a:p>
          <a:p>
            <a:pPr algn="just">
              <a:lnSpc>
                <a:spcPts val="2799"/>
              </a:lnSpc>
            </a:pPr>
            <a:endParaRPr lang="en-US" sz="1999">
              <a:solidFill>
                <a:srgbClr val="1F2020"/>
              </a:solidFill>
              <a:latin typeface="Open Sans"/>
              <a:ea typeface="Open Sans"/>
              <a:cs typeface="Open Sans"/>
              <a:sym typeface="Open Sans"/>
            </a:endParaRPr>
          </a:p>
          <a:p>
            <a:pPr algn="just">
              <a:lnSpc>
                <a:spcPts val="2799"/>
              </a:lnSpc>
            </a:pPr>
            <a:r>
              <a:rPr lang="en-US" sz="1999" b="1">
                <a:solidFill>
                  <a:srgbClr val="1F2020"/>
                </a:solidFill>
                <a:latin typeface="Open Sans Bold"/>
                <a:ea typeface="Open Sans Bold"/>
                <a:cs typeface="Open Sans Bold"/>
                <a:sym typeface="Open Sans Bold"/>
              </a:rPr>
              <a:t>9. Player Attributes and Demographics-</a:t>
            </a:r>
          </a:p>
          <a:p>
            <a:pPr marL="863595" lvl="2" indent="-287865" algn="just">
              <a:lnSpc>
                <a:spcPts val="2799"/>
              </a:lnSpc>
              <a:buAutoNum type="alphaLcPeriod"/>
            </a:pPr>
            <a:r>
              <a:rPr lang="en-US" sz="1999">
                <a:solidFill>
                  <a:srgbClr val="1F2020"/>
                </a:solidFill>
                <a:latin typeface="Open Sans"/>
                <a:ea typeface="Open Sans"/>
                <a:cs typeface="Open Sans"/>
                <a:sym typeface="Open Sans"/>
              </a:rPr>
              <a:t> Examine the role of player demographics (age, nationality, height, etc.) in performance and market value.</a:t>
            </a:r>
          </a:p>
          <a:p>
            <a:pPr marL="863595" lvl="2" indent="-287865" algn="just">
              <a:lnSpc>
                <a:spcPts val="2799"/>
              </a:lnSpc>
              <a:buAutoNum type="alphaLcPeriod"/>
            </a:pPr>
            <a:r>
              <a:rPr lang="en-US" sz="1999">
                <a:solidFill>
                  <a:srgbClr val="1F2020"/>
                </a:solidFill>
                <a:latin typeface="Open Sans"/>
                <a:ea typeface="Open Sans"/>
                <a:cs typeface="Open Sans"/>
                <a:sym typeface="Open Sans"/>
              </a:rPr>
              <a:t> Identify trends in player development and positional attributes.</a:t>
            </a:r>
          </a:p>
          <a:p>
            <a:pPr algn="just">
              <a:lnSpc>
                <a:spcPts val="2799"/>
              </a:lnSpc>
            </a:pPr>
            <a:endParaRPr lang="en-US" sz="1999">
              <a:solidFill>
                <a:srgbClr val="1F2020"/>
              </a:solidFill>
              <a:latin typeface="Open Sans"/>
              <a:ea typeface="Open Sans"/>
              <a:cs typeface="Open Sans"/>
              <a:sym typeface="Open Sans"/>
            </a:endParaRPr>
          </a:p>
          <a:p>
            <a:pPr algn="just">
              <a:lnSpc>
                <a:spcPts val="2799"/>
              </a:lnSpc>
            </a:pPr>
            <a:r>
              <a:rPr lang="en-US" sz="1999" b="1">
                <a:solidFill>
                  <a:srgbClr val="1F2020"/>
                </a:solidFill>
                <a:latin typeface="Open Sans Bold"/>
                <a:ea typeface="Open Sans Bold"/>
                <a:cs typeface="Open Sans Bold"/>
                <a:sym typeface="Open Sans Bold"/>
              </a:rPr>
              <a:t>10. Contract Management-</a:t>
            </a:r>
          </a:p>
          <a:p>
            <a:pPr marL="863595" lvl="2" indent="-287865" algn="just">
              <a:lnSpc>
                <a:spcPts val="2799"/>
              </a:lnSpc>
              <a:buAutoNum type="alphaLcPeriod"/>
            </a:pPr>
            <a:r>
              <a:rPr lang="en-US" sz="1999">
                <a:solidFill>
                  <a:srgbClr val="1F2020"/>
                </a:solidFill>
                <a:latin typeface="Open Sans"/>
                <a:ea typeface="Open Sans"/>
                <a:cs typeface="Open Sans"/>
                <a:sym typeface="Open Sans"/>
              </a:rPr>
              <a:t> Analyze the impact of contract length and expiration on player performance and transfer activity.</a:t>
            </a:r>
          </a:p>
          <a:p>
            <a:pPr marL="863595" lvl="2" indent="-287865" algn="just">
              <a:lnSpc>
                <a:spcPts val="2799"/>
              </a:lnSpc>
              <a:buAutoNum type="alphaLcPeriod"/>
            </a:pPr>
            <a:r>
              <a:rPr lang="en-US" sz="1999">
                <a:solidFill>
                  <a:srgbClr val="1F2020"/>
                </a:solidFill>
                <a:latin typeface="Open Sans"/>
                <a:ea typeface="Open Sans"/>
                <a:cs typeface="Open Sans"/>
                <a:sym typeface="Open Sans"/>
              </a:rPr>
              <a:t> Assess trends in contract renewals and terminations.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129723" y="891081"/>
            <a:ext cx="645844" cy="137619"/>
            <a:chOff x="0" y="0"/>
            <a:chExt cx="861125" cy="183492"/>
          </a:xfrm>
        </p:grpSpPr>
        <p:grpSp>
          <p:nvGrpSpPr>
            <p:cNvPr id="6" name="Group 6"/>
            <p:cNvGrpSpPr/>
            <p:nvPr/>
          </p:nvGrpSpPr>
          <p:grpSpPr>
            <a:xfrm>
              <a:off x="0" y="0"/>
              <a:ext cx="183492" cy="18349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9" name="Group 9"/>
            <p:cNvGrpSpPr/>
            <p:nvPr/>
          </p:nvGrpSpPr>
          <p:grpSpPr>
            <a:xfrm>
              <a:off x="341742" y="0"/>
              <a:ext cx="183492" cy="18349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2" name="Group 12"/>
            <p:cNvGrpSpPr/>
            <p:nvPr/>
          </p:nvGrpSpPr>
          <p:grpSpPr>
            <a:xfrm>
              <a:off x="677633" y="0"/>
              <a:ext cx="183492" cy="18349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grpSp>
        <p:nvGrpSpPr>
          <p:cNvPr id="15" name="Group 15"/>
          <p:cNvGrpSpPr/>
          <p:nvPr/>
        </p:nvGrpSpPr>
        <p:grpSpPr>
          <a:xfrm>
            <a:off x="0" y="0"/>
            <a:ext cx="5178827" cy="10287000"/>
            <a:chOff x="0" y="0"/>
            <a:chExt cx="1363971" cy="2709333"/>
          </a:xfrm>
        </p:grpSpPr>
        <p:sp>
          <p:nvSpPr>
            <p:cNvPr id="16" name="Freeform 16"/>
            <p:cNvSpPr/>
            <p:nvPr/>
          </p:nvSpPr>
          <p:spPr>
            <a:xfrm>
              <a:off x="0" y="0"/>
              <a:ext cx="1363971" cy="2709333"/>
            </a:xfrm>
            <a:custGeom>
              <a:avLst/>
              <a:gdLst/>
              <a:ahLst/>
              <a:cxnLst/>
              <a:rect l="l" t="t" r="r" b="b"/>
              <a:pathLst>
                <a:path w="1363971" h="2709333">
                  <a:moveTo>
                    <a:pt x="0" y="0"/>
                  </a:moveTo>
                  <a:lnTo>
                    <a:pt x="1363971" y="0"/>
                  </a:lnTo>
                  <a:lnTo>
                    <a:pt x="1363971"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7" name="TextBox 17"/>
            <p:cNvSpPr txBox="1"/>
            <p:nvPr/>
          </p:nvSpPr>
          <p:spPr>
            <a:xfrm>
              <a:off x="0" y="-47625"/>
              <a:ext cx="1363971" cy="2756958"/>
            </a:xfrm>
            <a:prstGeom prst="rect">
              <a:avLst/>
            </a:prstGeom>
          </p:spPr>
          <p:txBody>
            <a:bodyPr lIns="50800" tIns="50800" rIns="50800" bIns="50800" rtlCol="0" anchor="ctr"/>
            <a:lstStyle/>
            <a:p>
              <a:pPr algn="ctr">
                <a:lnSpc>
                  <a:spcPts val="2239"/>
                </a:lnSpc>
              </a:pPr>
              <a:endParaRPr/>
            </a:p>
          </p:txBody>
        </p:sp>
      </p:grpSp>
      <p:grpSp>
        <p:nvGrpSpPr>
          <p:cNvPr id="18" name="Group 18"/>
          <p:cNvGrpSpPr>
            <a:grpSpLocks noChangeAspect="1"/>
          </p:cNvGrpSpPr>
          <p:nvPr/>
        </p:nvGrpSpPr>
        <p:grpSpPr>
          <a:xfrm>
            <a:off x="1605600" y="1584231"/>
            <a:ext cx="7146454" cy="711853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2"/>
              <a:stretch>
                <a:fillRect l="223" r="223"/>
              </a:stretch>
            </a:blipFill>
          </p:spPr>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FFFFF"/>
            </a:solidFill>
          </p:spPr>
        </p:sp>
      </p:grpSp>
      <p:sp>
        <p:nvSpPr>
          <p:cNvPr id="21" name="TextBox 21"/>
          <p:cNvSpPr txBox="1"/>
          <p:nvPr/>
        </p:nvSpPr>
        <p:spPr>
          <a:xfrm>
            <a:off x="9583623" y="4451350"/>
            <a:ext cx="6858165" cy="1422400"/>
          </a:xfrm>
          <a:prstGeom prst="rect">
            <a:avLst/>
          </a:prstGeom>
        </p:spPr>
        <p:txBody>
          <a:bodyPr lIns="0" tIns="0" rIns="0" bIns="0" rtlCol="0" anchor="t">
            <a:spAutoFit/>
          </a:bodyPr>
          <a:lstStyle/>
          <a:p>
            <a:pPr algn="ctr">
              <a:lnSpc>
                <a:spcPts val="5600"/>
              </a:lnSpc>
            </a:pPr>
            <a:r>
              <a:rPr lang="en-US" sz="5000" b="1">
                <a:solidFill>
                  <a:srgbClr val="1F2020"/>
                </a:solidFill>
                <a:latin typeface="Montserrat Bold"/>
                <a:ea typeface="Montserrat Bold"/>
                <a:cs typeface="Montserrat Bold"/>
                <a:sym typeface="Montserrat Bold"/>
              </a:rPr>
              <a:t>Data Preprocessing Techniques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18288000" cy="1913536"/>
            <a:chOff x="0" y="0"/>
            <a:chExt cx="4816593" cy="503976"/>
          </a:xfrm>
        </p:grpSpPr>
        <p:sp>
          <p:nvSpPr>
            <p:cNvPr id="6" name="Freeform 6"/>
            <p:cNvSpPr/>
            <p:nvPr/>
          </p:nvSpPr>
          <p:spPr>
            <a:xfrm>
              <a:off x="0" y="0"/>
              <a:ext cx="4816592" cy="503976"/>
            </a:xfrm>
            <a:custGeom>
              <a:avLst/>
              <a:gdLst/>
              <a:ahLst/>
              <a:cxnLst/>
              <a:rect l="l" t="t" r="r" b="b"/>
              <a:pathLst>
                <a:path w="4816592" h="503976">
                  <a:moveTo>
                    <a:pt x="0" y="0"/>
                  </a:moveTo>
                  <a:lnTo>
                    <a:pt x="4816592" y="0"/>
                  </a:lnTo>
                  <a:lnTo>
                    <a:pt x="4816592" y="503976"/>
                  </a:lnTo>
                  <a:lnTo>
                    <a:pt x="0" y="503976"/>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0" y="-47625"/>
              <a:ext cx="4816593" cy="551601"/>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129723" y="887958"/>
            <a:ext cx="645844" cy="137619"/>
            <a:chOff x="0" y="0"/>
            <a:chExt cx="861125" cy="183492"/>
          </a:xfrm>
        </p:grpSpPr>
        <p:grpSp>
          <p:nvGrpSpPr>
            <p:cNvPr id="9" name="Group 9"/>
            <p:cNvGrpSpPr/>
            <p:nvPr/>
          </p:nvGrpSpPr>
          <p:grpSpPr>
            <a:xfrm>
              <a:off x="0" y="0"/>
              <a:ext cx="183492" cy="18349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2" name="Group 12"/>
            <p:cNvGrpSpPr/>
            <p:nvPr/>
          </p:nvGrpSpPr>
          <p:grpSpPr>
            <a:xfrm>
              <a:off x="341742" y="0"/>
              <a:ext cx="183492" cy="18349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5" name="Group 15"/>
            <p:cNvGrpSpPr/>
            <p:nvPr/>
          </p:nvGrpSpPr>
          <p:grpSpPr>
            <a:xfrm>
              <a:off x="677633" y="0"/>
              <a:ext cx="183492" cy="18349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grpSp>
        <p:nvGrpSpPr>
          <p:cNvPr id="18" name="Group 18"/>
          <p:cNvGrpSpPr/>
          <p:nvPr/>
        </p:nvGrpSpPr>
        <p:grpSpPr>
          <a:xfrm>
            <a:off x="436757" y="2991517"/>
            <a:ext cx="16230600" cy="1669985"/>
            <a:chOff x="0" y="0"/>
            <a:chExt cx="21640800" cy="2226647"/>
          </a:xfrm>
        </p:grpSpPr>
        <p:sp>
          <p:nvSpPr>
            <p:cNvPr id="19" name="Freeform 19"/>
            <p:cNvSpPr/>
            <p:nvPr/>
          </p:nvSpPr>
          <p:spPr>
            <a:xfrm>
              <a:off x="0" y="0"/>
              <a:ext cx="21640800" cy="2226647"/>
            </a:xfrm>
            <a:custGeom>
              <a:avLst/>
              <a:gdLst/>
              <a:ahLst/>
              <a:cxnLst/>
              <a:rect l="l" t="t" r="r" b="b"/>
              <a:pathLst>
                <a:path w="21640800" h="2226647">
                  <a:moveTo>
                    <a:pt x="0" y="0"/>
                  </a:moveTo>
                  <a:lnTo>
                    <a:pt x="21640800" y="0"/>
                  </a:lnTo>
                  <a:lnTo>
                    <a:pt x="21640800" y="2226647"/>
                  </a:lnTo>
                  <a:lnTo>
                    <a:pt x="0" y="222664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0" name="TextBox 20"/>
            <p:cNvSpPr txBox="1"/>
            <p:nvPr/>
          </p:nvSpPr>
          <p:spPr>
            <a:xfrm>
              <a:off x="1160838" y="844083"/>
              <a:ext cx="2954588" cy="459317"/>
            </a:xfrm>
            <a:prstGeom prst="rect">
              <a:avLst/>
            </a:prstGeom>
          </p:spPr>
          <p:txBody>
            <a:bodyPr lIns="0" tIns="0" rIns="0" bIns="0" rtlCol="0" anchor="t">
              <a:spAutoFit/>
            </a:bodyPr>
            <a:lstStyle/>
            <a:p>
              <a:pPr algn="ctr">
                <a:lnSpc>
                  <a:spcPts val="2799"/>
                </a:lnSpc>
                <a:spcBef>
                  <a:spcPct val="0"/>
                </a:spcBef>
              </a:pPr>
              <a:r>
                <a:rPr lang="en-US" sz="1999">
                  <a:solidFill>
                    <a:srgbClr val="FFFFFF"/>
                  </a:solidFill>
                  <a:latin typeface="Poppins"/>
                  <a:ea typeface="Poppins"/>
                  <a:cs typeface="Poppins"/>
                  <a:sym typeface="Poppins"/>
                </a:rPr>
                <a:t>Import datasets</a:t>
              </a:r>
            </a:p>
          </p:txBody>
        </p:sp>
        <p:sp>
          <p:nvSpPr>
            <p:cNvPr id="21" name="TextBox 21"/>
            <p:cNvSpPr txBox="1"/>
            <p:nvPr/>
          </p:nvSpPr>
          <p:spPr>
            <a:xfrm>
              <a:off x="5321927" y="844083"/>
              <a:ext cx="3021368" cy="459317"/>
            </a:xfrm>
            <a:prstGeom prst="rect">
              <a:avLst/>
            </a:prstGeom>
          </p:spPr>
          <p:txBody>
            <a:bodyPr lIns="0" tIns="0" rIns="0" bIns="0" rtlCol="0" anchor="t">
              <a:spAutoFit/>
            </a:bodyPr>
            <a:lstStyle/>
            <a:p>
              <a:pPr algn="ctr">
                <a:lnSpc>
                  <a:spcPts val="2799"/>
                </a:lnSpc>
                <a:spcBef>
                  <a:spcPct val="0"/>
                </a:spcBef>
              </a:pPr>
              <a:r>
                <a:rPr lang="en-US" sz="1999">
                  <a:solidFill>
                    <a:srgbClr val="FFFFFF"/>
                  </a:solidFill>
                  <a:latin typeface="Poppins"/>
                  <a:ea typeface="Poppins"/>
                  <a:cs typeface="Poppins"/>
                  <a:sym typeface="Poppins"/>
                </a:rPr>
                <a:t>Merge datasets</a:t>
              </a:r>
            </a:p>
          </p:txBody>
        </p:sp>
        <p:sp>
          <p:nvSpPr>
            <p:cNvPr id="22" name="TextBox 22"/>
            <p:cNvSpPr txBox="1"/>
            <p:nvPr/>
          </p:nvSpPr>
          <p:spPr>
            <a:xfrm>
              <a:off x="9153231" y="620140"/>
              <a:ext cx="3615858" cy="929217"/>
            </a:xfrm>
            <a:prstGeom prst="rect">
              <a:avLst/>
            </a:prstGeom>
          </p:spPr>
          <p:txBody>
            <a:bodyPr lIns="0" tIns="0" rIns="0" bIns="0" rtlCol="0" anchor="t">
              <a:spAutoFit/>
            </a:bodyPr>
            <a:lstStyle/>
            <a:p>
              <a:pPr algn="ctr">
                <a:lnSpc>
                  <a:spcPts val="2799"/>
                </a:lnSpc>
                <a:spcBef>
                  <a:spcPct val="0"/>
                </a:spcBef>
              </a:pPr>
              <a:r>
                <a:rPr lang="en-US" sz="1999">
                  <a:solidFill>
                    <a:srgbClr val="FFFFFF"/>
                  </a:solidFill>
                  <a:latin typeface="Poppins"/>
                  <a:ea typeface="Poppins"/>
                  <a:cs typeface="Poppins"/>
                  <a:sym typeface="Poppins"/>
                </a:rPr>
                <a:t>Remove redundant columns</a:t>
              </a:r>
            </a:p>
          </p:txBody>
        </p:sp>
        <p:sp>
          <p:nvSpPr>
            <p:cNvPr id="23" name="TextBox 23"/>
            <p:cNvSpPr txBox="1"/>
            <p:nvPr/>
          </p:nvSpPr>
          <p:spPr>
            <a:xfrm>
              <a:off x="13970462" y="620140"/>
              <a:ext cx="2911926" cy="929217"/>
            </a:xfrm>
            <a:prstGeom prst="rect">
              <a:avLst/>
            </a:prstGeom>
          </p:spPr>
          <p:txBody>
            <a:bodyPr lIns="0" tIns="0" rIns="0" bIns="0" rtlCol="0" anchor="t">
              <a:spAutoFit/>
            </a:bodyPr>
            <a:lstStyle/>
            <a:p>
              <a:pPr algn="ctr">
                <a:lnSpc>
                  <a:spcPts val="2799"/>
                </a:lnSpc>
                <a:spcBef>
                  <a:spcPct val="0"/>
                </a:spcBef>
              </a:pPr>
              <a:r>
                <a:rPr lang="en-US" sz="1999">
                  <a:solidFill>
                    <a:srgbClr val="FFFFFF"/>
                  </a:solidFill>
                  <a:latin typeface="Poppins"/>
                  <a:ea typeface="Poppins"/>
                  <a:cs typeface="Poppins"/>
                  <a:sym typeface="Poppins"/>
                </a:rPr>
                <a:t>Missing value treatment</a:t>
              </a:r>
            </a:p>
          </p:txBody>
        </p:sp>
        <p:sp>
          <p:nvSpPr>
            <p:cNvPr id="24" name="TextBox 24"/>
            <p:cNvSpPr txBox="1"/>
            <p:nvPr/>
          </p:nvSpPr>
          <p:spPr>
            <a:xfrm>
              <a:off x="18083760" y="844083"/>
              <a:ext cx="3167901" cy="459317"/>
            </a:xfrm>
            <a:prstGeom prst="rect">
              <a:avLst/>
            </a:prstGeom>
          </p:spPr>
          <p:txBody>
            <a:bodyPr lIns="0" tIns="0" rIns="0" bIns="0" rtlCol="0" anchor="t">
              <a:spAutoFit/>
            </a:bodyPr>
            <a:lstStyle/>
            <a:p>
              <a:pPr algn="ctr">
                <a:lnSpc>
                  <a:spcPts val="2799"/>
                </a:lnSpc>
                <a:spcBef>
                  <a:spcPct val="0"/>
                </a:spcBef>
              </a:pPr>
              <a:r>
                <a:rPr lang="en-US" sz="1999">
                  <a:solidFill>
                    <a:srgbClr val="FFFFFF"/>
                  </a:solidFill>
                  <a:latin typeface="Poppins"/>
                  <a:ea typeface="Poppins"/>
                  <a:cs typeface="Poppins"/>
                  <a:sym typeface="Poppins"/>
                </a:rPr>
                <a:t>Save cleaned file</a:t>
              </a:r>
            </a:p>
          </p:txBody>
        </p:sp>
      </p:grpSp>
      <p:grpSp>
        <p:nvGrpSpPr>
          <p:cNvPr id="25" name="Group 25"/>
          <p:cNvGrpSpPr/>
          <p:nvPr/>
        </p:nvGrpSpPr>
        <p:grpSpPr>
          <a:xfrm>
            <a:off x="436757" y="6318852"/>
            <a:ext cx="16230600" cy="1669985"/>
            <a:chOff x="0" y="0"/>
            <a:chExt cx="21640800" cy="2226647"/>
          </a:xfrm>
        </p:grpSpPr>
        <p:sp>
          <p:nvSpPr>
            <p:cNvPr id="26" name="Freeform 26"/>
            <p:cNvSpPr/>
            <p:nvPr/>
          </p:nvSpPr>
          <p:spPr>
            <a:xfrm rot="10800000">
              <a:off x="0" y="0"/>
              <a:ext cx="21640800" cy="2226647"/>
            </a:xfrm>
            <a:custGeom>
              <a:avLst/>
              <a:gdLst/>
              <a:ahLst/>
              <a:cxnLst/>
              <a:rect l="l" t="t" r="r" b="b"/>
              <a:pathLst>
                <a:path w="21640800" h="2226647">
                  <a:moveTo>
                    <a:pt x="0" y="0"/>
                  </a:moveTo>
                  <a:lnTo>
                    <a:pt x="21640800" y="0"/>
                  </a:lnTo>
                  <a:lnTo>
                    <a:pt x="21640800" y="2226647"/>
                  </a:lnTo>
                  <a:lnTo>
                    <a:pt x="0" y="222664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7" name="TextBox 27"/>
            <p:cNvSpPr txBox="1"/>
            <p:nvPr/>
          </p:nvSpPr>
          <p:spPr>
            <a:xfrm>
              <a:off x="17767802" y="620140"/>
              <a:ext cx="2954588" cy="929217"/>
            </a:xfrm>
            <a:prstGeom prst="rect">
              <a:avLst/>
            </a:prstGeom>
          </p:spPr>
          <p:txBody>
            <a:bodyPr lIns="0" tIns="0" rIns="0" bIns="0" rtlCol="0" anchor="t">
              <a:spAutoFit/>
            </a:bodyPr>
            <a:lstStyle/>
            <a:p>
              <a:pPr algn="ctr">
                <a:lnSpc>
                  <a:spcPts val="2799"/>
                </a:lnSpc>
                <a:spcBef>
                  <a:spcPct val="0"/>
                </a:spcBef>
              </a:pPr>
              <a:r>
                <a:rPr lang="en-US" sz="1999">
                  <a:solidFill>
                    <a:srgbClr val="FFFFFF"/>
                  </a:solidFill>
                  <a:latin typeface="Poppins"/>
                  <a:ea typeface="Poppins"/>
                  <a:cs typeface="Poppins"/>
                  <a:sym typeface="Poppins"/>
                </a:rPr>
                <a:t>Create data dictionary</a:t>
              </a:r>
            </a:p>
          </p:txBody>
        </p:sp>
        <p:sp>
          <p:nvSpPr>
            <p:cNvPr id="28" name="TextBox 28"/>
            <p:cNvSpPr txBox="1"/>
            <p:nvPr/>
          </p:nvSpPr>
          <p:spPr>
            <a:xfrm>
              <a:off x="729455" y="855090"/>
              <a:ext cx="2954588" cy="459317"/>
            </a:xfrm>
            <a:prstGeom prst="rect">
              <a:avLst/>
            </a:prstGeom>
          </p:spPr>
          <p:txBody>
            <a:bodyPr lIns="0" tIns="0" rIns="0" bIns="0" rtlCol="0" anchor="t">
              <a:spAutoFit/>
            </a:bodyPr>
            <a:lstStyle/>
            <a:p>
              <a:pPr algn="ctr">
                <a:lnSpc>
                  <a:spcPts val="2799"/>
                </a:lnSpc>
                <a:spcBef>
                  <a:spcPct val="0"/>
                </a:spcBef>
              </a:pPr>
              <a:r>
                <a:rPr lang="en-US" sz="1999">
                  <a:solidFill>
                    <a:srgbClr val="FFFFFF"/>
                  </a:solidFill>
                  <a:latin typeface="Poppins"/>
                  <a:ea typeface="Poppins"/>
                  <a:cs typeface="Poppins"/>
                  <a:sym typeface="Poppins"/>
                </a:rPr>
                <a:t>Feature scaling</a:t>
              </a:r>
            </a:p>
          </p:txBody>
        </p:sp>
        <p:sp>
          <p:nvSpPr>
            <p:cNvPr id="29" name="TextBox 29"/>
            <p:cNvSpPr txBox="1"/>
            <p:nvPr/>
          </p:nvSpPr>
          <p:spPr>
            <a:xfrm>
              <a:off x="4750896" y="873941"/>
              <a:ext cx="3186037" cy="478764"/>
            </a:xfrm>
            <a:prstGeom prst="rect">
              <a:avLst/>
            </a:prstGeom>
          </p:spPr>
          <p:txBody>
            <a:bodyPr wrap="square" lIns="0" tIns="0" rIns="0" bIns="0" rtlCol="0" anchor="t">
              <a:spAutoFit/>
            </a:bodyPr>
            <a:lstStyle/>
            <a:p>
              <a:pPr algn="ctr">
                <a:lnSpc>
                  <a:spcPts val="2799"/>
                </a:lnSpc>
                <a:spcBef>
                  <a:spcPct val="0"/>
                </a:spcBef>
              </a:pPr>
              <a:r>
                <a:rPr lang="en-US" sz="1999" dirty="0" smtClean="0">
                  <a:solidFill>
                    <a:srgbClr val="FFFFFF"/>
                  </a:solidFill>
                  <a:latin typeface="Poppins"/>
                  <a:ea typeface="Poppins"/>
                  <a:cs typeface="Poppins"/>
                  <a:sym typeface="Poppins"/>
                </a:rPr>
                <a:t>Feature reduction</a:t>
              </a:r>
              <a:endParaRPr lang="en-US" sz="1999" dirty="0">
                <a:solidFill>
                  <a:srgbClr val="FFFFFF"/>
                </a:solidFill>
                <a:latin typeface="Poppins"/>
                <a:ea typeface="Poppins"/>
                <a:cs typeface="Poppins"/>
                <a:sym typeface="Poppins"/>
              </a:endParaRPr>
            </a:p>
          </p:txBody>
        </p:sp>
        <p:sp>
          <p:nvSpPr>
            <p:cNvPr id="30" name="TextBox 30"/>
            <p:cNvSpPr txBox="1"/>
            <p:nvPr/>
          </p:nvSpPr>
          <p:spPr>
            <a:xfrm>
              <a:off x="9343106" y="385190"/>
              <a:ext cx="2954588" cy="1399117"/>
            </a:xfrm>
            <a:prstGeom prst="rect">
              <a:avLst/>
            </a:prstGeom>
          </p:spPr>
          <p:txBody>
            <a:bodyPr lIns="0" tIns="0" rIns="0" bIns="0" rtlCol="0" anchor="t">
              <a:spAutoFit/>
            </a:bodyPr>
            <a:lstStyle/>
            <a:p>
              <a:pPr algn="ctr">
                <a:lnSpc>
                  <a:spcPts val="2799"/>
                </a:lnSpc>
                <a:spcBef>
                  <a:spcPct val="0"/>
                </a:spcBef>
              </a:pPr>
              <a:r>
                <a:rPr lang="en-US" sz="1999">
                  <a:solidFill>
                    <a:srgbClr val="FFFFFF"/>
                  </a:solidFill>
                  <a:latin typeface="Poppins"/>
                  <a:ea typeface="Poppins"/>
                  <a:cs typeface="Poppins"/>
                  <a:sym typeface="Poppins"/>
                </a:rPr>
                <a:t>Outlier assessment &amp; treatment</a:t>
              </a:r>
            </a:p>
          </p:txBody>
        </p:sp>
        <p:sp>
          <p:nvSpPr>
            <p:cNvPr id="31" name="TextBox 31"/>
            <p:cNvSpPr txBox="1"/>
            <p:nvPr/>
          </p:nvSpPr>
          <p:spPr>
            <a:xfrm>
              <a:off x="13364548" y="855090"/>
              <a:ext cx="2954588" cy="459317"/>
            </a:xfrm>
            <a:prstGeom prst="rect">
              <a:avLst/>
            </a:prstGeom>
          </p:spPr>
          <p:txBody>
            <a:bodyPr lIns="0" tIns="0" rIns="0" bIns="0" rtlCol="0" anchor="t">
              <a:spAutoFit/>
            </a:bodyPr>
            <a:lstStyle/>
            <a:p>
              <a:pPr algn="ctr">
                <a:lnSpc>
                  <a:spcPts val="2799"/>
                </a:lnSpc>
                <a:spcBef>
                  <a:spcPct val="0"/>
                </a:spcBef>
              </a:pPr>
              <a:r>
                <a:rPr lang="en-US" sz="1999">
                  <a:solidFill>
                    <a:srgbClr val="FFFFFF"/>
                  </a:solidFill>
                  <a:latin typeface="Poppins"/>
                  <a:ea typeface="Poppins"/>
                  <a:cs typeface="Poppins"/>
                  <a:sym typeface="Poppins"/>
                </a:rPr>
                <a:t>Label encoding</a:t>
              </a:r>
            </a:p>
          </p:txBody>
        </p:sp>
      </p:grpSp>
      <p:sp>
        <p:nvSpPr>
          <p:cNvPr id="32" name="Freeform 32"/>
          <p:cNvSpPr/>
          <p:nvPr/>
        </p:nvSpPr>
        <p:spPr>
          <a:xfrm rot="-6441390">
            <a:off x="15873378" y="4729923"/>
            <a:ext cx="2771845" cy="1874888"/>
          </a:xfrm>
          <a:custGeom>
            <a:avLst/>
            <a:gdLst/>
            <a:ahLst/>
            <a:cxnLst/>
            <a:rect l="l" t="t" r="r" b="b"/>
            <a:pathLst>
              <a:path w="2771845" h="1874888">
                <a:moveTo>
                  <a:pt x="0" y="0"/>
                </a:moveTo>
                <a:lnTo>
                  <a:pt x="2771844" y="0"/>
                </a:lnTo>
                <a:lnTo>
                  <a:pt x="2771844" y="1874889"/>
                </a:lnTo>
                <a:lnTo>
                  <a:pt x="0" y="187488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33" name="TextBox 33"/>
          <p:cNvSpPr txBox="1"/>
          <p:nvPr/>
        </p:nvSpPr>
        <p:spPr>
          <a:xfrm>
            <a:off x="1028700" y="617043"/>
            <a:ext cx="9856104" cy="717550"/>
          </a:xfrm>
          <a:prstGeom prst="rect">
            <a:avLst/>
          </a:prstGeom>
        </p:spPr>
        <p:txBody>
          <a:bodyPr lIns="0" tIns="0" rIns="0" bIns="0" rtlCol="0" anchor="t">
            <a:spAutoFit/>
          </a:bodyPr>
          <a:lstStyle/>
          <a:p>
            <a:pPr algn="l">
              <a:lnSpc>
                <a:spcPts val="5600"/>
              </a:lnSpc>
            </a:pPr>
            <a:r>
              <a:rPr lang="en-US" sz="5000" b="1">
                <a:solidFill>
                  <a:srgbClr val="FFFFFF"/>
                </a:solidFill>
                <a:latin typeface="Montserrat Bold"/>
                <a:ea typeface="Montserrat Bold"/>
                <a:cs typeface="Montserrat Bold"/>
                <a:sym typeface="Montserrat Bold"/>
              </a:rPr>
              <a:t>Data Preprocessing Flow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129723" y="891081"/>
            <a:ext cx="645844" cy="137619"/>
            <a:chOff x="0" y="0"/>
            <a:chExt cx="861125" cy="183492"/>
          </a:xfrm>
        </p:grpSpPr>
        <p:grpSp>
          <p:nvGrpSpPr>
            <p:cNvPr id="6" name="Group 6"/>
            <p:cNvGrpSpPr/>
            <p:nvPr/>
          </p:nvGrpSpPr>
          <p:grpSpPr>
            <a:xfrm>
              <a:off x="0" y="0"/>
              <a:ext cx="183492" cy="18349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9" name="Group 9"/>
            <p:cNvGrpSpPr/>
            <p:nvPr/>
          </p:nvGrpSpPr>
          <p:grpSpPr>
            <a:xfrm>
              <a:off x="341742" y="0"/>
              <a:ext cx="183492" cy="18349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2" name="Group 12"/>
            <p:cNvGrpSpPr/>
            <p:nvPr/>
          </p:nvGrpSpPr>
          <p:grpSpPr>
            <a:xfrm>
              <a:off x="677633" y="0"/>
              <a:ext cx="183492" cy="18349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grpSp>
        <p:nvGrpSpPr>
          <p:cNvPr id="15" name="Group 15"/>
          <p:cNvGrpSpPr/>
          <p:nvPr/>
        </p:nvGrpSpPr>
        <p:grpSpPr>
          <a:xfrm>
            <a:off x="0" y="0"/>
            <a:ext cx="5178827" cy="10287000"/>
            <a:chOff x="0" y="0"/>
            <a:chExt cx="1363971" cy="2709333"/>
          </a:xfrm>
        </p:grpSpPr>
        <p:sp>
          <p:nvSpPr>
            <p:cNvPr id="16" name="Freeform 16"/>
            <p:cNvSpPr/>
            <p:nvPr/>
          </p:nvSpPr>
          <p:spPr>
            <a:xfrm>
              <a:off x="0" y="0"/>
              <a:ext cx="1363971" cy="2709333"/>
            </a:xfrm>
            <a:custGeom>
              <a:avLst/>
              <a:gdLst/>
              <a:ahLst/>
              <a:cxnLst/>
              <a:rect l="l" t="t" r="r" b="b"/>
              <a:pathLst>
                <a:path w="1363971" h="2709333">
                  <a:moveTo>
                    <a:pt x="0" y="0"/>
                  </a:moveTo>
                  <a:lnTo>
                    <a:pt x="1363971" y="0"/>
                  </a:lnTo>
                  <a:lnTo>
                    <a:pt x="1363971"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7" name="TextBox 17"/>
            <p:cNvSpPr txBox="1"/>
            <p:nvPr/>
          </p:nvSpPr>
          <p:spPr>
            <a:xfrm>
              <a:off x="0" y="-47625"/>
              <a:ext cx="1363971" cy="2756958"/>
            </a:xfrm>
            <a:prstGeom prst="rect">
              <a:avLst/>
            </a:prstGeom>
          </p:spPr>
          <p:txBody>
            <a:bodyPr lIns="50800" tIns="50800" rIns="50800" bIns="50800" rtlCol="0" anchor="ctr"/>
            <a:lstStyle/>
            <a:p>
              <a:pPr algn="ctr">
                <a:lnSpc>
                  <a:spcPts val="2239"/>
                </a:lnSpc>
              </a:pPr>
              <a:endParaRPr/>
            </a:p>
          </p:txBody>
        </p:sp>
      </p:grpSp>
      <p:grpSp>
        <p:nvGrpSpPr>
          <p:cNvPr id="18" name="Group 18"/>
          <p:cNvGrpSpPr>
            <a:grpSpLocks noChangeAspect="1"/>
          </p:cNvGrpSpPr>
          <p:nvPr/>
        </p:nvGrpSpPr>
        <p:grpSpPr>
          <a:xfrm>
            <a:off x="1605600" y="1584231"/>
            <a:ext cx="7146454" cy="711853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2"/>
              <a:stretch>
                <a:fillRect l="223" r="223"/>
              </a:stretch>
            </a:blipFill>
          </p:spPr>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FFFFF"/>
            </a:solidFill>
          </p:spPr>
        </p:sp>
      </p:grpSp>
      <p:sp>
        <p:nvSpPr>
          <p:cNvPr id="21" name="TextBox 21"/>
          <p:cNvSpPr txBox="1"/>
          <p:nvPr/>
        </p:nvSpPr>
        <p:spPr>
          <a:xfrm>
            <a:off x="9583623" y="4451350"/>
            <a:ext cx="6858165" cy="1422400"/>
          </a:xfrm>
          <a:prstGeom prst="rect">
            <a:avLst/>
          </a:prstGeom>
        </p:spPr>
        <p:txBody>
          <a:bodyPr lIns="0" tIns="0" rIns="0" bIns="0" rtlCol="0" anchor="t">
            <a:spAutoFit/>
          </a:bodyPr>
          <a:lstStyle/>
          <a:p>
            <a:pPr algn="ctr">
              <a:lnSpc>
                <a:spcPts val="5600"/>
              </a:lnSpc>
            </a:pPr>
            <a:r>
              <a:rPr lang="en-US" sz="5000" b="1">
                <a:solidFill>
                  <a:srgbClr val="1F2020"/>
                </a:solidFill>
                <a:latin typeface="Montserrat Bold"/>
                <a:ea typeface="Montserrat Bold"/>
                <a:cs typeface="Montserrat Bold"/>
                <a:sym typeface="Montserrat Bold"/>
              </a:rPr>
              <a:t>Application of Data Analysis Techniques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7405068"/>
            <a:ext cx="18288000" cy="2881932"/>
            <a:chOff x="0" y="0"/>
            <a:chExt cx="4816593" cy="759027"/>
          </a:xfrm>
        </p:grpSpPr>
        <p:sp>
          <p:nvSpPr>
            <p:cNvPr id="3" name="Freeform 3"/>
            <p:cNvSpPr/>
            <p:nvPr/>
          </p:nvSpPr>
          <p:spPr>
            <a:xfrm>
              <a:off x="0" y="0"/>
              <a:ext cx="4816592" cy="759027"/>
            </a:xfrm>
            <a:custGeom>
              <a:avLst/>
              <a:gdLst/>
              <a:ahLst/>
              <a:cxnLst/>
              <a:rect l="l" t="t" r="r" b="b"/>
              <a:pathLst>
                <a:path w="4816592" h="759027">
                  <a:moveTo>
                    <a:pt x="0" y="0"/>
                  </a:moveTo>
                  <a:lnTo>
                    <a:pt x="4816592" y="0"/>
                  </a:lnTo>
                  <a:lnTo>
                    <a:pt x="4816592" y="759027"/>
                  </a:lnTo>
                  <a:lnTo>
                    <a:pt x="0" y="759027"/>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0" y="-47625"/>
              <a:ext cx="4816593" cy="806652"/>
            </a:xfrm>
            <a:prstGeom prst="rect">
              <a:avLst/>
            </a:prstGeom>
          </p:spPr>
          <p:txBody>
            <a:bodyPr lIns="50800" tIns="50800" rIns="50800" bIns="50800" rtlCol="0" anchor="ctr"/>
            <a:lstStyle/>
            <a:p>
              <a:pPr algn="ctr">
                <a:lnSpc>
                  <a:spcPts val="2239"/>
                </a:lnSpc>
              </a:pPr>
              <a:endParaRPr/>
            </a:p>
          </p:txBody>
        </p:sp>
      </p:grpSp>
      <p:grpSp>
        <p:nvGrpSpPr>
          <p:cNvPr id="5" name="Group 5"/>
          <p:cNvGrpSpPr/>
          <p:nvPr/>
        </p:nvGrpSpPr>
        <p:grpSpPr>
          <a:xfrm>
            <a:off x="17775566" y="8233433"/>
            <a:ext cx="1024867" cy="102486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7129723" y="866390"/>
            <a:ext cx="645844" cy="137619"/>
            <a:chOff x="0" y="0"/>
            <a:chExt cx="861125" cy="183492"/>
          </a:xfrm>
        </p:grpSpPr>
        <p:grpSp>
          <p:nvGrpSpPr>
            <p:cNvPr id="9" name="Group 9"/>
            <p:cNvGrpSpPr/>
            <p:nvPr/>
          </p:nvGrpSpPr>
          <p:grpSpPr>
            <a:xfrm>
              <a:off x="0" y="0"/>
              <a:ext cx="183492" cy="18349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2" name="Group 12"/>
            <p:cNvGrpSpPr/>
            <p:nvPr/>
          </p:nvGrpSpPr>
          <p:grpSpPr>
            <a:xfrm>
              <a:off x="341742" y="0"/>
              <a:ext cx="183492" cy="18349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5" name="Group 15"/>
            <p:cNvGrpSpPr/>
            <p:nvPr/>
          </p:nvGrpSpPr>
          <p:grpSpPr>
            <a:xfrm>
              <a:off x="677633" y="0"/>
              <a:ext cx="183492" cy="18349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sp>
        <p:nvSpPr>
          <p:cNvPr id="18" name="TextBox 18"/>
          <p:cNvSpPr txBox="1"/>
          <p:nvPr/>
        </p:nvSpPr>
        <p:spPr>
          <a:xfrm>
            <a:off x="1039108" y="595475"/>
            <a:ext cx="6724734" cy="717550"/>
          </a:xfrm>
          <a:prstGeom prst="rect">
            <a:avLst/>
          </a:prstGeom>
        </p:spPr>
        <p:txBody>
          <a:bodyPr lIns="0" tIns="0" rIns="0" bIns="0" rtlCol="0" anchor="t">
            <a:spAutoFit/>
          </a:bodyPr>
          <a:lstStyle/>
          <a:p>
            <a:pPr algn="ctr">
              <a:lnSpc>
                <a:spcPts val="5600"/>
              </a:lnSpc>
            </a:pPr>
            <a:r>
              <a:rPr lang="en-US" sz="5000" b="1">
                <a:solidFill>
                  <a:srgbClr val="1F2020"/>
                </a:solidFill>
                <a:latin typeface="Montserrat Bold"/>
                <a:ea typeface="Montserrat Bold"/>
                <a:cs typeface="Montserrat Bold"/>
                <a:sym typeface="Montserrat Bold"/>
              </a:rPr>
              <a:t>Outlier Assessment</a:t>
            </a:r>
          </a:p>
        </p:txBody>
      </p:sp>
      <p:grpSp>
        <p:nvGrpSpPr>
          <p:cNvPr id="19" name="Group 19"/>
          <p:cNvGrpSpPr/>
          <p:nvPr/>
        </p:nvGrpSpPr>
        <p:grpSpPr>
          <a:xfrm>
            <a:off x="1028700" y="2061712"/>
            <a:ext cx="4063428" cy="1006475"/>
            <a:chOff x="0" y="0"/>
            <a:chExt cx="5417904" cy="1341967"/>
          </a:xfrm>
        </p:grpSpPr>
        <p:grpSp>
          <p:nvGrpSpPr>
            <p:cNvPr id="20" name="Group 20"/>
            <p:cNvGrpSpPr/>
            <p:nvPr/>
          </p:nvGrpSpPr>
          <p:grpSpPr>
            <a:xfrm>
              <a:off x="0" y="219150"/>
              <a:ext cx="953767" cy="903667"/>
              <a:chOff x="0" y="0"/>
              <a:chExt cx="857861" cy="812800"/>
            </a:xfrm>
          </p:grpSpPr>
          <p:sp>
            <p:nvSpPr>
              <p:cNvPr id="21" name="Freeform 21"/>
              <p:cNvSpPr/>
              <p:nvPr/>
            </p:nvSpPr>
            <p:spPr>
              <a:xfrm>
                <a:off x="0" y="0"/>
                <a:ext cx="857861" cy="812800"/>
              </a:xfrm>
              <a:custGeom>
                <a:avLst/>
                <a:gdLst/>
                <a:ahLst/>
                <a:cxnLst/>
                <a:rect l="l" t="t" r="r" b="b"/>
                <a:pathLst>
                  <a:path w="857861" h="812800">
                    <a:moveTo>
                      <a:pt x="428931" y="0"/>
                    </a:moveTo>
                    <a:cubicBezTo>
                      <a:pt x="192039" y="0"/>
                      <a:pt x="0" y="181951"/>
                      <a:pt x="0" y="406400"/>
                    </a:cubicBezTo>
                    <a:cubicBezTo>
                      <a:pt x="0" y="630849"/>
                      <a:pt x="192039" y="812800"/>
                      <a:pt x="428931" y="812800"/>
                    </a:cubicBezTo>
                    <a:cubicBezTo>
                      <a:pt x="665823" y="812800"/>
                      <a:pt x="857861" y="630849"/>
                      <a:pt x="857861" y="406400"/>
                    </a:cubicBezTo>
                    <a:cubicBezTo>
                      <a:pt x="857861" y="181951"/>
                      <a:pt x="665823" y="0"/>
                      <a:pt x="428931"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22" name="TextBox 22"/>
              <p:cNvSpPr txBox="1"/>
              <p:nvPr/>
            </p:nvSpPr>
            <p:spPr>
              <a:xfrm>
                <a:off x="80425" y="28575"/>
                <a:ext cx="697012" cy="708025"/>
              </a:xfrm>
              <a:prstGeom prst="rect">
                <a:avLst/>
              </a:prstGeom>
            </p:spPr>
            <p:txBody>
              <a:bodyPr lIns="50800" tIns="50800" rIns="50800" bIns="50800" rtlCol="0" anchor="ctr"/>
              <a:lstStyle/>
              <a:p>
                <a:pPr algn="ctr">
                  <a:lnSpc>
                    <a:spcPts val="2239"/>
                  </a:lnSpc>
                </a:pPr>
                <a:endParaRPr/>
              </a:p>
            </p:txBody>
          </p:sp>
        </p:grpSp>
        <p:sp>
          <p:nvSpPr>
            <p:cNvPr id="23" name="TextBox 23"/>
            <p:cNvSpPr txBox="1"/>
            <p:nvPr/>
          </p:nvSpPr>
          <p:spPr>
            <a:xfrm>
              <a:off x="1403201" y="-38100"/>
              <a:ext cx="4014703" cy="1380067"/>
            </a:xfrm>
            <a:prstGeom prst="rect">
              <a:avLst/>
            </a:prstGeom>
          </p:spPr>
          <p:txBody>
            <a:bodyPr lIns="0" tIns="0" rIns="0" bIns="0" rtlCol="0" anchor="t">
              <a:spAutoFit/>
            </a:bodyPr>
            <a:lstStyle/>
            <a:p>
              <a:pPr algn="l">
                <a:lnSpc>
                  <a:spcPts val="2799"/>
                </a:lnSpc>
                <a:spcBef>
                  <a:spcPct val="0"/>
                </a:spcBef>
              </a:pPr>
              <a:r>
                <a:rPr lang="en-US" sz="1999">
                  <a:solidFill>
                    <a:srgbClr val="1F2020"/>
                  </a:solidFill>
                  <a:latin typeface="Open Sans"/>
                  <a:ea typeface="Open Sans"/>
                  <a:cs typeface="Open Sans"/>
                  <a:sym typeface="Open Sans"/>
                </a:rPr>
                <a:t>Outliers were present in the merged data file (indicated by dots below)</a:t>
              </a:r>
            </a:p>
          </p:txBody>
        </p:sp>
        <p:sp>
          <p:nvSpPr>
            <p:cNvPr id="24" name="TextBox 24"/>
            <p:cNvSpPr txBox="1"/>
            <p:nvPr/>
          </p:nvSpPr>
          <p:spPr>
            <a:xfrm>
              <a:off x="127807" y="463338"/>
              <a:ext cx="698153" cy="386715"/>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01</a:t>
              </a:r>
            </a:p>
          </p:txBody>
        </p:sp>
      </p:grpSp>
      <p:grpSp>
        <p:nvGrpSpPr>
          <p:cNvPr id="25" name="Group 25"/>
          <p:cNvGrpSpPr/>
          <p:nvPr/>
        </p:nvGrpSpPr>
        <p:grpSpPr>
          <a:xfrm>
            <a:off x="6834941" y="2061712"/>
            <a:ext cx="3861520" cy="1006475"/>
            <a:chOff x="0" y="0"/>
            <a:chExt cx="5148693" cy="1341967"/>
          </a:xfrm>
        </p:grpSpPr>
        <p:grpSp>
          <p:nvGrpSpPr>
            <p:cNvPr id="26" name="Group 26"/>
            <p:cNvGrpSpPr/>
            <p:nvPr/>
          </p:nvGrpSpPr>
          <p:grpSpPr>
            <a:xfrm>
              <a:off x="0" y="219150"/>
              <a:ext cx="953767" cy="903667"/>
              <a:chOff x="0" y="0"/>
              <a:chExt cx="857861" cy="812800"/>
            </a:xfrm>
          </p:grpSpPr>
          <p:sp>
            <p:nvSpPr>
              <p:cNvPr id="27" name="Freeform 27"/>
              <p:cNvSpPr/>
              <p:nvPr/>
            </p:nvSpPr>
            <p:spPr>
              <a:xfrm>
                <a:off x="0" y="0"/>
                <a:ext cx="857861" cy="812800"/>
              </a:xfrm>
              <a:custGeom>
                <a:avLst/>
                <a:gdLst/>
                <a:ahLst/>
                <a:cxnLst/>
                <a:rect l="l" t="t" r="r" b="b"/>
                <a:pathLst>
                  <a:path w="857861" h="812800">
                    <a:moveTo>
                      <a:pt x="428931" y="0"/>
                    </a:moveTo>
                    <a:cubicBezTo>
                      <a:pt x="192039" y="0"/>
                      <a:pt x="0" y="181951"/>
                      <a:pt x="0" y="406400"/>
                    </a:cubicBezTo>
                    <a:cubicBezTo>
                      <a:pt x="0" y="630849"/>
                      <a:pt x="192039" y="812800"/>
                      <a:pt x="428931" y="812800"/>
                    </a:cubicBezTo>
                    <a:cubicBezTo>
                      <a:pt x="665823" y="812800"/>
                      <a:pt x="857861" y="630849"/>
                      <a:pt x="857861" y="406400"/>
                    </a:cubicBezTo>
                    <a:cubicBezTo>
                      <a:pt x="857861" y="181951"/>
                      <a:pt x="665823" y="0"/>
                      <a:pt x="428931"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28" name="TextBox 28"/>
              <p:cNvSpPr txBox="1"/>
              <p:nvPr/>
            </p:nvSpPr>
            <p:spPr>
              <a:xfrm>
                <a:off x="80425" y="28575"/>
                <a:ext cx="697012" cy="708025"/>
              </a:xfrm>
              <a:prstGeom prst="rect">
                <a:avLst/>
              </a:prstGeom>
            </p:spPr>
            <p:txBody>
              <a:bodyPr lIns="50800" tIns="50800" rIns="50800" bIns="50800" rtlCol="0" anchor="ctr"/>
              <a:lstStyle/>
              <a:p>
                <a:pPr algn="ctr">
                  <a:lnSpc>
                    <a:spcPts val="2239"/>
                  </a:lnSpc>
                </a:pPr>
                <a:endParaRPr/>
              </a:p>
            </p:txBody>
          </p:sp>
        </p:grpSp>
        <p:sp>
          <p:nvSpPr>
            <p:cNvPr id="29" name="TextBox 29"/>
            <p:cNvSpPr txBox="1"/>
            <p:nvPr/>
          </p:nvSpPr>
          <p:spPr>
            <a:xfrm>
              <a:off x="1421454" y="-38100"/>
              <a:ext cx="3727240" cy="1380067"/>
            </a:xfrm>
            <a:prstGeom prst="rect">
              <a:avLst/>
            </a:prstGeom>
          </p:spPr>
          <p:txBody>
            <a:bodyPr lIns="0" tIns="0" rIns="0" bIns="0" rtlCol="0" anchor="t">
              <a:spAutoFit/>
            </a:bodyPr>
            <a:lstStyle/>
            <a:p>
              <a:pPr algn="l">
                <a:lnSpc>
                  <a:spcPts val="2799"/>
                </a:lnSpc>
                <a:spcBef>
                  <a:spcPct val="0"/>
                </a:spcBef>
              </a:pPr>
              <a:r>
                <a:rPr lang="en-US" sz="1999">
                  <a:solidFill>
                    <a:srgbClr val="1F2020"/>
                  </a:solidFill>
                  <a:latin typeface="Open Sans"/>
                  <a:ea typeface="Open Sans"/>
                  <a:cs typeface="Open Sans"/>
                  <a:sym typeface="Open Sans"/>
                </a:rPr>
                <a:t>Outliers were treated using iqr_winsorization technique</a:t>
              </a:r>
            </a:p>
          </p:txBody>
        </p:sp>
        <p:sp>
          <p:nvSpPr>
            <p:cNvPr id="30" name="TextBox 30"/>
            <p:cNvSpPr txBox="1"/>
            <p:nvPr/>
          </p:nvSpPr>
          <p:spPr>
            <a:xfrm>
              <a:off x="127807" y="463338"/>
              <a:ext cx="698153" cy="386715"/>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02</a:t>
              </a:r>
            </a:p>
          </p:txBody>
        </p:sp>
      </p:grpSp>
      <p:grpSp>
        <p:nvGrpSpPr>
          <p:cNvPr id="31" name="Group 31"/>
          <p:cNvGrpSpPr/>
          <p:nvPr/>
        </p:nvGrpSpPr>
        <p:grpSpPr>
          <a:xfrm>
            <a:off x="12439274" y="2061712"/>
            <a:ext cx="3200941" cy="1006475"/>
            <a:chOff x="0" y="0"/>
            <a:chExt cx="4267922" cy="1341967"/>
          </a:xfrm>
        </p:grpSpPr>
        <p:grpSp>
          <p:nvGrpSpPr>
            <p:cNvPr id="32" name="Group 32"/>
            <p:cNvGrpSpPr/>
            <p:nvPr/>
          </p:nvGrpSpPr>
          <p:grpSpPr>
            <a:xfrm>
              <a:off x="0" y="219150"/>
              <a:ext cx="953767" cy="903667"/>
              <a:chOff x="0" y="0"/>
              <a:chExt cx="857861" cy="812800"/>
            </a:xfrm>
          </p:grpSpPr>
          <p:sp>
            <p:nvSpPr>
              <p:cNvPr id="33" name="Freeform 33"/>
              <p:cNvSpPr/>
              <p:nvPr/>
            </p:nvSpPr>
            <p:spPr>
              <a:xfrm>
                <a:off x="0" y="0"/>
                <a:ext cx="857861" cy="812800"/>
              </a:xfrm>
              <a:custGeom>
                <a:avLst/>
                <a:gdLst/>
                <a:ahLst/>
                <a:cxnLst/>
                <a:rect l="l" t="t" r="r" b="b"/>
                <a:pathLst>
                  <a:path w="857861" h="812800">
                    <a:moveTo>
                      <a:pt x="428931" y="0"/>
                    </a:moveTo>
                    <a:cubicBezTo>
                      <a:pt x="192039" y="0"/>
                      <a:pt x="0" y="181951"/>
                      <a:pt x="0" y="406400"/>
                    </a:cubicBezTo>
                    <a:cubicBezTo>
                      <a:pt x="0" y="630849"/>
                      <a:pt x="192039" y="812800"/>
                      <a:pt x="428931" y="812800"/>
                    </a:cubicBezTo>
                    <a:cubicBezTo>
                      <a:pt x="665823" y="812800"/>
                      <a:pt x="857861" y="630849"/>
                      <a:pt x="857861" y="406400"/>
                    </a:cubicBezTo>
                    <a:cubicBezTo>
                      <a:pt x="857861" y="181951"/>
                      <a:pt x="665823" y="0"/>
                      <a:pt x="428931"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34" name="TextBox 34"/>
              <p:cNvSpPr txBox="1"/>
              <p:nvPr/>
            </p:nvSpPr>
            <p:spPr>
              <a:xfrm>
                <a:off x="80425" y="28575"/>
                <a:ext cx="697012" cy="708025"/>
              </a:xfrm>
              <a:prstGeom prst="rect">
                <a:avLst/>
              </a:prstGeom>
            </p:spPr>
            <p:txBody>
              <a:bodyPr lIns="50800" tIns="50800" rIns="50800" bIns="50800" rtlCol="0" anchor="ctr"/>
              <a:lstStyle/>
              <a:p>
                <a:pPr algn="ctr">
                  <a:lnSpc>
                    <a:spcPts val="2239"/>
                  </a:lnSpc>
                </a:pPr>
                <a:endParaRPr/>
              </a:p>
            </p:txBody>
          </p:sp>
        </p:grpSp>
        <p:sp>
          <p:nvSpPr>
            <p:cNvPr id="35" name="TextBox 35"/>
            <p:cNvSpPr txBox="1"/>
            <p:nvPr/>
          </p:nvSpPr>
          <p:spPr>
            <a:xfrm>
              <a:off x="1423605" y="-47625"/>
              <a:ext cx="2844317" cy="1389592"/>
            </a:xfrm>
            <a:prstGeom prst="rect">
              <a:avLst/>
            </a:prstGeom>
          </p:spPr>
          <p:txBody>
            <a:bodyPr lIns="0" tIns="0" rIns="0" bIns="0" rtlCol="0" anchor="t">
              <a:spAutoFit/>
            </a:bodyPr>
            <a:lstStyle/>
            <a:p>
              <a:pPr algn="l">
                <a:lnSpc>
                  <a:spcPts val="2800"/>
                </a:lnSpc>
                <a:spcBef>
                  <a:spcPct val="0"/>
                </a:spcBef>
              </a:pPr>
              <a:r>
                <a:rPr lang="en-US" sz="2000">
                  <a:solidFill>
                    <a:srgbClr val="1F2020"/>
                  </a:solidFill>
                  <a:latin typeface="Open Sans"/>
                  <a:ea typeface="Open Sans"/>
                  <a:cs typeface="Open Sans"/>
                  <a:sym typeface="Open Sans"/>
                </a:rPr>
                <a:t>No outliers were found post outlier treatment</a:t>
              </a:r>
            </a:p>
          </p:txBody>
        </p:sp>
        <p:sp>
          <p:nvSpPr>
            <p:cNvPr id="36" name="TextBox 36"/>
            <p:cNvSpPr txBox="1"/>
            <p:nvPr/>
          </p:nvSpPr>
          <p:spPr>
            <a:xfrm>
              <a:off x="127807" y="463338"/>
              <a:ext cx="698153" cy="386715"/>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03</a:t>
              </a:r>
            </a:p>
          </p:txBody>
        </p:sp>
      </p:grpSp>
      <p:sp>
        <p:nvSpPr>
          <p:cNvPr id="37" name="Freeform 37"/>
          <p:cNvSpPr/>
          <p:nvPr/>
        </p:nvSpPr>
        <p:spPr>
          <a:xfrm rot="6000">
            <a:off x="1023847" y="3668591"/>
            <a:ext cx="16240306" cy="5603869"/>
          </a:xfrm>
          <a:custGeom>
            <a:avLst/>
            <a:gdLst/>
            <a:ahLst/>
            <a:cxnLst/>
            <a:rect l="l" t="t" r="r" b="b"/>
            <a:pathLst>
              <a:path w="16240306" h="5603869">
                <a:moveTo>
                  <a:pt x="0" y="28328"/>
                </a:moveTo>
                <a:lnTo>
                  <a:pt x="16230575" y="0"/>
                </a:lnTo>
                <a:lnTo>
                  <a:pt x="16240306" y="5575541"/>
                </a:lnTo>
                <a:lnTo>
                  <a:pt x="9731" y="5603869"/>
                </a:lnTo>
                <a:lnTo>
                  <a:pt x="0" y="28328"/>
                </a:lnTo>
                <a:close/>
              </a:path>
            </a:pathLst>
          </a:custGeom>
          <a:blipFill>
            <a:blip r:embed="rId2"/>
            <a:stretch>
              <a:fillRect l="-13583" t="-8918" r="-11701" b="-6"/>
            </a:stretch>
          </a:blipFill>
          <a:ln w="9525" cap="sq">
            <a:solidFill>
              <a:srgbClr val="000000"/>
            </a:solidFill>
            <a:prstDash val="solid"/>
            <a:miter/>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7405068"/>
            <a:ext cx="18288000" cy="2881932"/>
            <a:chOff x="0" y="0"/>
            <a:chExt cx="4816593" cy="759027"/>
          </a:xfrm>
        </p:grpSpPr>
        <p:sp>
          <p:nvSpPr>
            <p:cNvPr id="3" name="Freeform 3"/>
            <p:cNvSpPr/>
            <p:nvPr/>
          </p:nvSpPr>
          <p:spPr>
            <a:xfrm>
              <a:off x="0" y="0"/>
              <a:ext cx="4816592" cy="759027"/>
            </a:xfrm>
            <a:custGeom>
              <a:avLst/>
              <a:gdLst/>
              <a:ahLst/>
              <a:cxnLst/>
              <a:rect l="l" t="t" r="r" b="b"/>
              <a:pathLst>
                <a:path w="4816592" h="759027">
                  <a:moveTo>
                    <a:pt x="0" y="0"/>
                  </a:moveTo>
                  <a:lnTo>
                    <a:pt x="4816592" y="0"/>
                  </a:lnTo>
                  <a:lnTo>
                    <a:pt x="4816592" y="759027"/>
                  </a:lnTo>
                  <a:lnTo>
                    <a:pt x="0" y="759027"/>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0" y="-47625"/>
              <a:ext cx="4816593" cy="806652"/>
            </a:xfrm>
            <a:prstGeom prst="rect">
              <a:avLst/>
            </a:prstGeom>
          </p:spPr>
          <p:txBody>
            <a:bodyPr lIns="50800" tIns="50800" rIns="50800" bIns="50800" rtlCol="0" anchor="ctr"/>
            <a:lstStyle/>
            <a:p>
              <a:pPr algn="ctr">
                <a:lnSpc>
                  <a:spcPts val="2239"/>
                </a:lnSpc>
              </a:pPr>
              <a:endParaRPr/>
            </a:p>
          </p:txBody>
        </p:sp>
      </p:grpSp>
      <p:grpSp>
        <p:nvGrpSpPr>
          <p:cNvPr id="5" name="Group 5"/>
          <p:cNvGrpSpPr/>
          <p:nvPr/>
        </p:nvGrpSpPr>
        <p:grpSpPr>
          <a:xfrm>
            <a:off x="17775566" y="8233433"/>
            <a:ext cx="1024867" cy="102486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7129723" y="866390"/>
            <a:ext cx="645844" cy="137619"/>
            <a:chOff x="0" y="0"/>
            <a:chExt cx="861125" cy="183492"/>
          </a:xfrm>
        </p:grpSpPr>
        <p:grpSp>
          <p:nvGrpSpPr>
            <p:cNvPr id="9" name="Group 9"/>
            <p:cNvGrpSpPr/>
            <p:nvPr/>
          </p:nvGrpSpPr>
          <p:grpSpPr>
            <a:xfrm>
              <a:off x="0" y="0"/>
              <a:ext cx="183492" cy="18349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2" name="Group 12"/>
            <p:cNvGrpSpPr/>
            <p:nvPr/>
          </p:nvGrpSpPr>
          <p:grpSpPr>
            <a:xfrm>
              <a:off x="341742" y="0"/>
              <a:ext cx="183492" cy="18349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5" name="Group 15"/>
            <p:cNvGrpSpPr/>
            <p:nvPr/>
          </p:nvGrpSpPr>
          <p:grpSpPr>
            <a:xfrm>
              <a:off x="677633" y="0"/>
              <a:ext cx="183492" cy="18349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grpSp>
        <p:nvGrpSpPr>
          <p:cNvPr id="18" name="Group 18"/>
          <p:cNvGrpSpPr/>
          <p:nvPr/>
        </p:nvGrpSpPr>
        <p:grpSpPr>
          <a:xfrm>
            <a:off x="1039108" y="1918213"/>
            <a:ext cx="4351400" cy="1006475"/>
            <a:chOff x="0" y="0"/>
            <a:chExt cx="5801867" cy="1341967"/>
          </a:xfrm>
        </p:grpSpPr>
        <p:grpSp>
          <p:nvGrpSpPr>
            <p:cNvPr id="19" name="Group 19"/>
            <p:cNvGrpSpPr/>
            <p:nvPr/>
          </p:nvGrpSpPr>
          <p:grpSpPr>
            <a:xfrm>
              <a:off x="0" y="219150"/>
              <a:ext cx="953767" cy="903667"/>
              <a:chOff x="0" y="0"/>
              <a:chExt cx="857861" cy="812800"/>
            </a:xfrm>
          </p:grpSpPr>
          <p:sp>
            <p:nvSpPr>
              <p:cNvPr id="20" name="Freeform 20"/>
              <p:cNvSpPr/>
              <p:nvPr/>
            </p:nvSpPr>
            <p:spPr>
              <a:xfrm>
                <a:off x="0" y="0"/>
                <a:ext cx="857861" cy="812800"/>
              </a:xfrm>
              <a:custGeom>
                <a:avLst/>
                <a:gdLst/>
                <a:ahLst/>
                <a:cxnLst/>
                <a:rect l="l" t="t" r="r" b="b"/>
                <a:pathLst>
                  <a:path w="857861" h="812800">
                    <a:moveTo>
                      <a:pt x="428931" y="0"/>
                    </a:moveTo>
                    <a:cubicBezTo>
                      <a:pt x="192039" y="0"/>
                      <a:pt x="0" y="181951"/>
                      <a:pt x="0" y="406400"/>
                    </a:cubicBezTo>
                    <a:cubicBezTo>
                      <a:pt x="0" y="630849"/>
                      <a:pt x="192039" y="812800"/>
                      <a:pt x="428931" y="812800"/>
                    </a:cubicBezTo>
                    <a:cubicBezTo>
                      <a:pt x="665823" y="812800"/>
                      <a:pt x="857861" y="630849"/>
                      <a:pt x="857861" y="406400"/>
                    </a:cubicBezTo>
                    <a:cubicBezTo>
                      <a:pt x="857861" y="181951"/>
                      <a:pt x="665823" y="0"/>
                      <a:pt x="428931"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21" name="TextBox 21"/>
              <p:cNvSpPr txBox="1"/>
              <p:nvPr/>
            </p:nvSpPr>
            <p:spPr>
              <a:xfrm>
                <a:off x="80425" y="28575"/>
                <a:ext cx="697012" cy="708025"/>
              </a:xfrm>
              <a:prstGeom prst="rect">
                <a:avLst/>
              </a:prstGeom>
            </p:spPr>
            <p:txBody>
              <a:bodyPr lIns="50800" tIns="50800" rIns="50800" bIns="50800" rtlCol="0" anchor="ctr"/>
              <a:lstStyle/>
              <a:p>
                <a:pPr algn="ctr">
                  <a:lnSpc>
                    <a:spcPts val="2239"/>
                  </a:lnSpc>
                </a:pPr>
                <a:endParaRPr/>
              </a:p>
            </p:txBody>
          </p:sp>
        </p:grpSp>
        <p:sp>
          <p:nvSpPr>
            <p:cNvPr id="22" name="TextBox 22"/>
            <p:cNvSpPr txBox="1"/>
            <p:nvPr/>
          </p:nvSpPr>
          <p:spPr>
            <a:xfrm>
              <a:off x="1424532" y="-38100"/>
              <a:ext cx="4377335" cy="1380067"/>
            </a:xfrm>
            <a:prstGeom prst="rect">
              <a:avLst/>
            </a:prstGeom>
          </p:spPr>
          <p:txBody>
            <a:bodyPr lIns="0" tIns="0" rIns="0" bIns="0" rtlCol="0" anchor="t">
              <a:spAutoFit/>
            </a:bodyPr>
            <a:lstStyle/>
            <a:p>
              <a:pPr algn="l">
                <a:lnSpc>
                  <a:spcPts val="2799"/>
                </a:lnSpc>
                <a:spcBef>
                  <a:spcPct val="0"/>
                </a:spcBef>
              </a:pPr>
              <a:r>
                <a:rPr lang="en-US" sz="1999">
                  <a:solidFill>
                    <a:srgbClr val="1F2020"/>
                  </a:solidFill>
                  <a:latin typeface="Open Sans"/>
                  <a:ea typeface="Open Sans"/>
                  <a:cs typeface="Open Sans"/>
                  <a:sym typeface="Open Sans"/>
                </a:rPr>
                <a:t>Probability distribution of minutes_played feature for varying sample sizes</a:t>
              </a:r>
            </a:p>
          </p:txBody>
        </p:sp>
        <p:sp>
          <p:nvSpPr>
            <p:cNvPr id="23" name="TextBox 23"/>
            <p:cNvSpPr txBox="1"/>
            <p:nvPr/>
          </p:nvSpPr>
          <p:spPr>
            <a:xfrm>
              <a:off x="127807" y="463338"/>
              <a:ext cx="698153" cy="386715"/>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01</a:t>
              </a:r>
            </a:p>
          </p:txBody>
        </p:sp>
      </p:grpSp>
      <p:grpSp>
        <p:nvGrpSpPr>
          <p:cNvPr id="24" name="Group 24"/>
          <p:cNvGrpSpPr/>
          <p:nvPr/>
        </p:nvGrpSpPr>
        <p:grpSpPr>
          <a:xfrm>
            <a:off x="7064992" y="1918213"/>
            <a:ext cx="4740044" cy="1006475"/>
            <a:chOff x="0" y="0"/>
            <a:chExt cx="6320059" cy="1341967"/>
          </a:xfrm>
        </p:grpSpPr>
        <p:grpSp>
          <p:nvGrpSpPr>
            <p:cNvPr id="25" name="Group 25"/>
            <p:cNvGrpSpPr/>
            <p:nvPr/>
          </p:nvGrpSpPr>
          <p:grpSpPr>
            <a:xfrm>
              <a:off x="0" y="219150"/>
              <a:ext cx="953767" cy="903667"/>
              <a:chOff x="0" y="0"/>
              <a:chExt cx="857861" cy="812800"/>
            </a:xfrm>
          </p:grpSpPr>
          <p:sp>
            <p:nvSpPr>
              <p:cNvPr id="26" name="Freeform 26"/>
              <p:cNvSpPr/>
              <p:nvPr/>
            </p:nvSpPr>
            <p:spPr>
              <a:xfrm>
                <a:off x="0" y="0"/>
                <a:ext cx="857861" cy="812800"/>
              </a:xfrm>
              <a:custGeom>
                <a:avLst/>
                <a:gdLst/>
                <a:ahLst/>
                <a:cxnLst/>
                <a:rect l="l" t="t" r="r" b="b"/>
                <a:pathLst>
                  <a:path w="857861" h="812800">
                    <a:moveTo>
                      <a:pt x="428931" y="0"/>
                    </a:moveTo>
                    <a:cubicBezTo>
                      <a:pt x="192039" y="0"/>
                      <a:pt x="0" y="181951"/>
                      <a:pt x="0" y="406400"/>
                    </a:cubicBezTo>
                    <a:cubicBezTo>
                      <a:pt x="0" y="630849"/>
                      <a:pt x="192039" y="812800"/>
                      <a:pt x="428931" y="812800"/>
                    </a:cubicBezTo>
                    <a:cubicBezTo>
                      <a:pt x="665823" y="812800"/>
                      <a:pt x="857861" y="630849"/>
                      <a:pt x="857861" y="406400"/>
                    </a:cubicBezTo>
                    <a:cubicBezTo>
                      <a:pt x="857861" y="181951"/>
                      <a:pt x="665823" y="0"/>
                      <a:pt x="428931"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27" name="TextBox 27"/>
              <p:cNvSpPr txBox="1"/>
              <p:nvPr/>
            </p:nvSpPr>
            <p:spPr>
              <a:xfrm>
                <a:off x="80425" y="28575"/>
                <a:ext cx="697012" cy="708025"/>
              </a:xfrm>
              <a:prstGeom prst="rect">
                <a:avLst/>
              </a:prstGeom>
            </p:spPr>
            <p:txBody>
              <a:bodyPr lIns="50800" tIns="50800" rIns="50800" bIns="50800" rtlCol="0" anchor="ctr"/>
              <a:lstStyle/>
              <a:p>
                <a:pPr algn="ctr">
                  <a:lnSpc>
                    <a:spcPts val="2239"/>
                  </a:lnSpc>
                </a:pPr>
                <a:endParaRPr/>
              </a:p>
            </p:txBody>
          </p:sp>
        </p:grpSp>
        <p:sp>
          <p:nvSpPr>
            <p:cNvPr id="28" name="TextBox 28"/>
            <p:cNvSpPr txBox="1"/>
            <p:nvPr/>
          </p:nvSpPr>
          <p:spPr>
            <a:xfrm>
              <a:off x="1398267" y="-38100"/>
              <a:ext cx="4921792" cy="1380067"/>
            </a:xfrm>
            <a:prstGeom prst="rect">
              <a:avLst/>
            </a:prstGeom>
          </p:spPr>
          <p:txBody>
            <a:bodyPr lIns="0" tIns="0" rIns="0" bIns="0" rtlCol="0" anchor="t">
              <a:spAutoFit/>
            </a:bodyPr>
            <a:lstStyle/>
            <a:p>
              <a:pPr algn="l">
                <a:lnSpc>
                  <a:spcPts val="2799"/>
                </a:lnSpc>
                <a:spcBef>
                  <a:spcPct val="0"/>
                </a:spcBef>
              </a:pPr>
              <a:r>
                <a:rPr lang="en-US" sz="1999">
                  <a:solidFill>
                    <a:srgbClr val="1F2020"/>
                  </a:solidFill>
                  <a:latin typeface="Open Sans"/>
                  <a:ea typeface="Open Sans"/>
                  <a:cs typeface="Open Sans"/>
                  <a:sym typeface="Open Sans"/>
                </a:rPr>
                <a:t>Samples with a size of 30 or larger exhibit a trend towards a normal distribution</a:t>
              </a:r>
            </a:p>
          </p:txBody>
        </p:sp>
        <p:sp>
          <p:nvSpPr>
            <p:cNvPr id="29" name="TextBox 29"/>
            <p:cNvSpPr txBox="1"/>
            <p:nvPr/>
          </p:nvSpPr>
          <p:spPr>
            <a:xfrm>
              <a:off x="127807" y="463338"/>
              <a:ext cx="698153" cy="386715"/>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02</a:t>
              </a:r>
            </a:p>
          </p:txBody>
        </p:sp>
      </p:grpSp>
      <p:sp>
        <p:nvSpPr>
          <p:cNvPr id="30" name="Freeform 30"/>
          <p:cNvSpPr/>
          <p:nvPr/>
        </p:nvSpPr>
        <p:spPr>
          <a:xfrm>
            <a:off x="1039108" y="3311056"/>
            <a:ext cx="12051768" cy="6564454"/>
          </a:xfrm>
          <a:custGeom>
            <a:avLst/>
            <a:gdLst/>
            <a:ahLst/>
            <a:cxnLst/>
            <a:rect l="l" t="t" r="r" b="b"/>
            <a:pathLst>
              <a:path w="12051768" h="6564454">
                <a:moveTo>
                  <a:pt x="0" y="0"/>
                </a:moveTo>
                <a:lnTo>
                  <a:pt x="12051768" y="0"/>
                </a:lnTo>
                <a:lnTo>
                  <a:pt x="12051768" y="6564454"/>
                </a:lnTo>
                <a:lnTo>
                  <a:pt x="0" y="6564454"/>
                </a:lnTo>
                <a:lnTo>
                  <a:pt x="0" y="0"/>
                </a:lnTo>
                <a:close/>
              </a:path>
            </a:pathLst>
          </a:custGeom>
          <a:blipFill>
            <a:blip r:embed="rId2"/>
            <a:stretch>
              <a:fillRect l="-8708" t="-9345" r="-10413" b="-7384"/>
            </a:stretch>
          </a:blipFill>
          <a:ln w="9525" cap="sq">
            <a:solidFill>
              <a:srgbClr val="000000"/>
            </a:solidFill>
            <a:prstDash val="solid"/>
            <a:miter/>
          </a:ln>
        </p:spPr>
      </p:sp>
      <p:sp>
        <p:nvSpPr>
          <p:cNvPr id="31" name="TextBox 31"/>
          <p:cNvSpPr txBox="1"/>
          <p:nvPr/>
        </p:nvSpPr>
        <p:spPr>
          <a:xfrm>
            <a:off x="1039108" y="595475"/>
            <a:ext cx="10484374" cy="717550"/>
          </a:xfrm>
          <a:prstGeom prst="rect">
            <a:avLst/>
          </a:prstGeom>
        </p:spPr>
        <p:txBody>
          <a:bodyPr lIns="0" tIns="0" rIns="0" bIns="0" rtlCol="0" anchor="t">
            <a:spAutoFit/>
          </a:bodyPr>
          <a:lstStyle/>
          <a:p>
            <a:pPr algn="ctr">
              <a:lnSpc>
                <a:spcPts val="5600"/>
              </a:lnSpc>
            </a:pPr>
            <a:r>
              <a:rPr lang="en-US" sz="5000" b="1">
                <a:solidFill>
                  <a:srgbClr val="1F2020"/>
                </a:solidFill>
                <a:latin typeface="Montserrat Bold"/>
                <a:ea typeface="Montserrat Bold"/>
                <a:cs typeface="Montserrat Bold"/>
                <a:sym typeface="Montserrat Bold"/>
              </a:rPr>
              <a:t>Normal Probability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1023</Words>
  <Application>Microsoft Office PowerPoint</Application>
  <PresentationFormat>Custom</PresentationFormat>
  <Paragraphs>122</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Poppins</vt:lpstr>
      <vt:lpstr>Open Sans</vt:lpstr>
      <vt:lpstr>Arial</vt:lpstr>
      <vt:lpstr>Open Sans Bold</vt:lpstr>
      <vt:lpstr>Calibri</vt:lpstr>
      <vt:lpstr>Montserrat Bold</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Microsoft account</cp:lastModifiedBy>
  <cp:revision>3</cp:revision>
  <dcterms:created xsi:type="dcterms:W3CDTF">2006-08-16T00:00:00Z</dcterms:created>
  <dcterms:modified xsi:type="dcterms:W3CDTF">2024-12-19T01:59:46Z</dcterms:modified>
  <dc:identifier>DAGZpKmUsqE</dc:identifier>
</cp:coreProperties>
</file>