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B76EB-481F-40C3-860E-F299F368FF9A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36FE5-BD2F-4049-A05A-AE95A2080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5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6FE5-BD2F-4049-A05A-AE95A208038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5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0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16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2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3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3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14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42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5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7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526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BEC2C6-C1D2-495B-BC94-471D6CC22409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B1649ED-302E-4412-BF52-FB63E3AD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6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A8C2CB-4B98-A84E-CBE6-B87EE1D5F9FB}"/>
              </a:ext>
            </a:extLst>
          </p:cNvPr>
          <p:cNvSpPr txBox="1"/>
          <p:nvPr/>
        </p:nvSpPr>
        <p:spPr>
          <a:xfrm>
            <a:off x="0" y="232766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PROJECT: AUTOMOBILE MARKET ANALYSIS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A8C2CB-4B98-A84E-CBE6-B87EE1D5F9FB}"/>
              </a:ext>
            </a:extLst>
          </p:cNvPr>
          <p:cNvSpPr txBox="1"/>
          <p:nvPr/>
        </p:nvSpPr>
        <p:spPr>
          <a:xfrm>
            <a:off x="0" y="338923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COMPLETED BY: MANDAR MALEWAR</a:t>
            </a:r>
          </a:p>
          <a:p>
            <a:pPr algn="ctr"/>
            <a:r>
              <a:rPr lang="en-US" sz="2400" dirty="0" smtClean="0"/>
              <a:t>MENTORED BY: JAYA PANDEY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435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1126173"/>
            <a:ext cx="5157787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0E4A26B-D0F4-5DC8-7352-E06A3F788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3299" y="1126173"/>
            <a:ext cx="5183188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1064028" y="5542155"/>
            <a:ext cx="4738255" cy="507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0" dirty="0"/>
              <a:t>The top 3 car manufacturers with the highest number of </a:t>
            </a:r>
            <a:r>
              <a:rPr lang="en-US" sz="1400" b="0" dirty="0" smtClean="0"/>
              <a:t>variants have been marked above for every Body Type.</a:t>
            </a:r>
            <a:endParaRPr lang="en-IN" sz="1400" b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F89DBE78-B906-EF6A-674A-29C72AB9032F}"/>
              </a:ext>
            </a:extLst>
          </p:cNvPr>
          <p:cNvSpPr txBox="1">
            <a:spLocks/>
          </p:cNvSpPr>
          <p:nvPr/>
        </p:nvSpPr>
        <p:spPr>
          <a:xfrm>
            <a:off x="6488024" y="5599403"/>
            <a:ext cx="4667336" cy="3933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0" dirty="0"/>
              <a:t>The most popular car body type, by count, is Hatchback (263).</a:t>
            </a:r>
            <a:endParaRPr lang="en-IN" sz="1800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1064028" y="5087189"/>
            <a:ext cx="4933545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6488024" y="5087189"/>
            <a:ext cx="4778463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12582"/>
              </p:ext>
            </p:extLst>
          </p:nvPr>
        </p:nvGraphicFramePr>
        <p:xfrm>
          <a:off x="947652" y="1679737"/>
          <a:ext cx="4854632" cy="3216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830"/>
                <a:gridCol w="688906"/>
                <a:gridCol w="893424"/>
                <a:gridCol w="688906"/>
                <a:gridCol w="882660"/>
                <a:gridCol w="688906"/>
              </a:tblGrid>
              <a:tr h="24644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464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Hatchback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Sedan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SUV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464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Make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Variant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Make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Variant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Make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Variant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46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96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Hyundai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Mahindra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77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Hyundai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Skoda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Tata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Tata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Toyota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Hyundai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Mahindra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Ford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1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Toyota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Volkswagen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Bmw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Renault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Tata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Renault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Ford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Bmw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Volkswagen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Ford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Toyota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43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Mahindra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Skoda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43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Volkswagen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00752678"/>
              </p:ext>
            </p:extLst>
          </p:nvPr>
        </p:nvGraphicFramePr>
        <p:xfrm>
          <a:off x="6957753" y="1670856"/>
          <a:ext cx="3483032" cy="3200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491"/>
                <a:gridCol w="1529541"/>
              </a:tblGrid>
              <a:tr h="38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Nos.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Hatchback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263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Sedan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SUV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MUV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MPV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Crossover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Coupe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Sports, Convertible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SUV, Crossover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Crossover, SUV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Sedan, Coupe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70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1126173"/>
            <a:ext cx="5157787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0E4A26B-D0F4-5DC8-7352-E06A3F788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3299" y="1126173"/>
            <a:ext cx="5183188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966382" y="5221581"/>
            <a:ext cx="4738255" cy="755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400" b="0" dirty="0"/>
              <a:t>The top 2 car manufacturers with the highest number of variants are- Suzuki(163) and Hyundai(130).</a:t>
            </a:r>
            <a:endParaRPr lang="en-IN" sz="1400" b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F89DBE78-B906-EF6A-674A-29C72AB9032F}"/>
              </a:ext>
            </a:extLst>
          </p:cNvPr>
          <p:cNvSpPr txBox="1">
            <a:spLocks/>
          </p:cNvSpPr>
          <p:nvPr/>
        </p:nvSpPr>
        <p:spPr>
          <a:xfrm>
            <a:off x="6488024" y="5221581"/>
            <a:ext cx="4667336" cy="605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400" b="0" dirty="0"/>
              <a:t>Suzuki offers the widest variation of city mileage (SD=4.76).</a:t>
            </a:r>
            <a:endParaRPr lang="en-IN" sz="1400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966382" y="4807669"/>
            <a:ext cx="4933545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6488024" y="4809404"/>
            <a:ext cx="4778463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82" y="1723869"/>
            <a:ext cx="5031191" cy="26985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16" name="Content Placeholder 1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05633883"/>
              </p:ext>
            </p:extLst>
          </p:nvPr>
        </p:nvGraphicFramePr>
        <p:xfrm>
          <a:off x="6670903" y="1723869"/>
          <a:ext cx="4135641" cy="2346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0646"/>
                <a:gridCol w="771665"/>
                <a:gridCol w="771665"/>
                <a:gridCol w="771665"/>
              </a:tblGrid>
              <a:tr h="4038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Measures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Tata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Suzuki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Hyundai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038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19.23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20.79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17.25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8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Variance 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21.51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22.67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8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Standard Deviation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4.76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3.57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09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Coefficient of Variation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24.11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22.90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20.71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9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1126173"/>
            <a:ext cx="10426701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868738" y="5259522"/>
            <a:ext cx="10397749" cy="507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400" b="0" dirty="0" smtClean="0"/>
              <a:t>There </a:t>
            </a:r>
            <a:r>
              <a:rPr lang="en-US" sz="1400" b="0" dirty="0"/>
              <a:t>is strong negative correlation between City Mileage and Fuel Tank Capacity meaning higher the city mileage is of the car, the lower the fuel capacity it needs</a:t>
            </a:r>
            <a:r>
              <a:rPr lang="en-US" sz="1400" b="0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en-US" sz="1400" b="0" dirty="0" smtClean="0"/>
              <a:t>There </a:t>
            </a:r>
            <a:r>
              <a:rPr lang="en-US" sz="1400" b="0" dirty="0"/>
              <a:t>is strong </a:t>
            </a:r>
            <a:r>
              <a:rPr lang="en-US" sz="1400" b="0" dirty="0" smtClean="0"/>
              <a:t>positive </a:t>
            </a:r>
            <a:r>
              <a:rPr lang="en-US" sz="1400" b="0" dirty="0"/>
              <a:t>correlation between Displacement and Fuel Tank Capacity meaning that cars with higher displacement need/have higher fuel tank capacity to increase their tankful range.</a:t>
            </a:r>
            <a:endParaRPr lang="en-IN" sz="1400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868738" y="4754680"/>
            <a:ext cx="4933545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6" y="1698769"/>
            <a:ext cx="5157787" cy="27907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93" y="1696970"/>
            <a:ext cx="5131694" cy="2792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265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5" y="1040691"/>
            <a:ext cx="10426701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0E4A26B-D0F4-5DC8-7352-E06A3F788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4029" y="2907433"/>
            <a:ext cx="10091331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16(A)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1064030" y="1669055"/>
            <a:ext cx="10202456" cy="11905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Categorical </a:t>
            </a:r>
            <a:r>
              <a:rPr lang="en-US" sz="1400" b="0" dirty="0"/>
              <a:t>data variables have been converted into numerical codes for easier </a:t>
            </a:r>
            <a:r>
              <a:rPr lang="en-US" sz="1400" b="0" dirty="0" smtClean="0"/>
              <a:t>analysis.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Average </a:t>
            </a:r>
            <a:r>
              <a:rPr lang="en-US" sz="1400" b="0" dirty="0"/>
              <a:t>Combined Mileage has been calculated by combining city and highway mileages into a weighted </a:t>
            </a:r>
            <a:r>
              <a:rPr lang="en-US" sz="1400" b="0" dirty="0" smtClean="0"/>
              <a:t>average.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Distance </a:t>
            </a:r>
            <a:r>
              <a:rPr lang="en-US" sz="1400" b="0" dirty="0"/>
              <a:t>(Range) has been calculated for each car's Fuel Tank Capacity based on its calculated Average Combined Mileage.</a:t>
            </a:r>
            <a:endParaRPr lang="en-IN" sz="1400" b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F89DBE78-B906-EF6A-674A-29C72AB9032F}"/>
              </a:ext>
            </a:extLst>
          </p:cNvPr>
          <p:cNvSpPr txBox="1">
            <a:spLocks/>
          </p:cNvSpPr>
          <p:nvPr/>
        </p:nvSpPr>
        <p:spPr>
          <a:xfrm>
            <a:off x="1141568" y="5777633"/>
            <a:ext cx="10221930" cy="460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0" dirty="0" smtClean="0"/>
              <a:t>Fuel </a:t>
            </a:r>
            <a:r>
              <a:rPr lang="en-US" sz="1400" b="0" dirty="0"/>
              <a:t>efficiency across car makes and respective </a:t>
            </a:r>
            <a:r>
              <a:rPr lang="en-US" sz="1400" b="0" dirty="0" smtClean="0"/>
              <a:t>models, different </a:t>
            </a:r>
            <a:r>
              <a:rPr lang="en-US" sz="1400" b="0" dirty="0"/>
              <a:t>fuel </a:t>
            </a:r>
            <a:r>
              <a:rPr lang="en-US" sz="1400" b="0" dirty="0" smtClean="0"/>
              <a:t>types and body types has been compared.</a:t>
            </a:r>
            <a:endParaRPr lang="en-IN" sz="1400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1064029" y="1318145"/>
            <a:ext cx="4933545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1141568" y="5400171"/>
            <a:ext cx="4778463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68" y="3366523"/>
            <a:ext cx="4702279" cy="19813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94" y="3366523"/>
            <a:ext cx="5062132" cy="19813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30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269" y="1001000"/>
            <a:ext cx="10426701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16(B)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523702" y="4430618"/>
            <a:ext cx="5544589" cy="20283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There is </a:t>
            </a:r>
            <a:r>
              <a:rPr lang="en-US" sz="1400" b="0" dirty="0"/>
              <a:t>positive correlation between Distance and Fuel Efficiency meaning </a:t>
            </a:r>
            <a:r>
              <a:rPr lang="en-US" sz="1400" b="0" dirty="0" smtClean="0"/>
              <a:t>cars </a:t>
            </a:r>
            <a:r>
              <a:rPr lang="en-US" sz="1400" b="0" dirty="0"/>
              <a:t>with higher fuel </a:t>
            </a:r>
            <a:r>
              <a:rPr lang="en-US" sz="1400" b="0" dirty="0" smtClean="0"/>
              <a:t>efficiency have higher distance/range.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There </a:t>
            </a:r>
            <a:r>
              <a:rPr lang="en-US" sz="1400" b="0" dirty="0"/>
              <a:t>is strong negative correlation between Displacement and Mileage meaning the higher the displacement of the car, the lower the </a:t>
            </a:r>
            <a:r>
              <a:rPr lang="en-US" sz="1400" b="0" dirty="0" smtClean="0"/>
              <a:t>mileage.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There </a:t>
            </a:r>
            <a:r>
              <a:rPr lang="en-US" sz="1400" b="0" dirty="0"/>
              <a:t>is strong negative correlation between Fuel Tank Capacity and Mileage meaning that cars with lower mileage need/have higher fuel tank capacity to increase their tankful range.</a:t>
            </a:r>
            <a:endParaRPr lang="en-IN" sz="1400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839786" y="4032155"/>
            <a:ext cx="4189416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6" y="1524637"/>
            <a:ext cx="5341852" cy="23823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638" y="1524637"/>
            <a:ext cx="5084849" cy="23823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8" y="3906982"/>
            <a:ext cx="5084849" cy="22361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22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5" y="1126173"/>
            <a:ext cx="10426701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16(C)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1064028" y="4821383"/>
            <a:ext cx="10008525" cy="12285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400" b="0" dirty="0" smtClean="0"/>
              <a:t>Cars </a:t>
            </a:r>
            <a:r>
              <a:rPr lang="en-US" sz="1400" b="0" dirty="0"/>
              <a:t>have been segmented into 3 categories based on Fuel Efficiency- Low Efficiency(&lt;18), Moderate Efficiency(18-26), High Efficiency(&gt;26</a:t>
            </a:r>
            <a:r>
              <a:rPr lang="en-US" sz="1400" b="0" dirty="0" smtClean="0"/>
              <a:t>).</a:t>
            </a:r>
          </a:p>
          <a:p>
            <a:pPr marL="342900" indent="-342900" algn="just">
              <a:buAutoNum type="arabicPeriod"/>
            </a:pPr>
            <a:r>
              <a:rPr lang="en-US" sz="1400" b="0" dirty="0" smtClean="0"/>
              <a:t>Distribution </a:t>
            </a:r>
            <a:r>
              <a:rPr lang="en-US" sz="1400" b="0" dirty="0"/>
              <a:t>of features based on these categories have been </a:t>
            </a:r>
            <a:r>
              <a:rPr lang="en-US" sz="1400" b="0" dirty="0" smtClean="0"/>
              <a:t>done.</a:t>
            </a:r>
          </a:p>
          <a:p>
            <a:pPr marL="342900" indent="-342900" algn="just">
              <a:buAutoNum type="arabicPeriod"/>
            </a:pPr>
            <a:r>
              <a:rPr lang="en-US" sz="1400" b="0" dirty="0" smtClean="0"/>
              <a:t>Common </a:t>
            </a:r>
            <a:r>
              <a:rPr lang="en-US" sz="1400" b="0" dirty="0"/>
              <a:t>characteristics for cars in High Efficiency category have been identified.</a:t>
            </a:r>
            <a:endParaRPr lang="en-IN" sz="1400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1064028" y="4355669"/>
            <a:ext cx="4933545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66507306"/>
              </p:ext>
            </p:extLst>
          </p:nvPr>
        </p:nvGraphicFramePr>
        <p:xfrm>
          <a:off x="3694947" y="3256982"/>
          <a:ext cx="4605251" cy="1007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8882"/>
                <a:gridCol w="1717033"/>
                <a:gridCol w="1309336"/>
              </a:tblGrid>
              <a:tr h="27472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characteristics of cars with high fuel efficiency</a:t>
                      </a: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5840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Petrol/Diesel</a:t>
                      </a:r>
                      <a:r>
                        <a:rPr lang="en-IN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/ Electric/</a:t>
                      </a:r>
                      <a:r>
                        <a:rPr lang="en-IN" sz="105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Petrol+CNG</a:t>
                      </a:r>
                      <a:endParaRPr lang="en-IN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Audio System</a:t>
                      </a:r>
                      <a:endParaRPr lang="en-IN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Airbags</a:t>
                      </a:r>
                      <a:endParaRPr lang="en-IN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EBD</a:t>
                      </a:r>
                      <a:endParaRPr lang="en-IN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ABS</a:t>
                      </a:r>
                      <a:endParaRPr lang="en-IN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Sun Visor</a:t>
                      </a:r>
                      <a:endParaRPr lang="en-IN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8112122"/>
              </p:ext>
            </p:extLst>
          </p:nvPr>
        </p:nvGraphicFramePr>
        <p:xfrm>
          <a:off x="3532908" y="1654232"/>
          <a:ext cx="5029201" cy="1378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645"/>
                <a:gridCol w="1687241"/>
                <a:gridCol w="1658466"/>
                <a:gridCol w="1243849"/>
              </a:tblGrid>
              <a:tr h="365761">
                <a:tc rowSpan="2">
                  <a:txBody>
                    <a:bodyPr/>
                    <a:lstStyle/>
                    <a:p>
                      <a:pPr algn="ctr" fontAlgn="ctr"/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 of features within each fuel efficiency category</a:t>
                      </a: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4073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Efficiency (&lt;18)</a:t>
                      </a: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Moderate Efficiency (18-26)</a:t>
                      </a: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Efficiency (&gt;26)</a:t>
                      </a: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3832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Fuel Type</a:t>
                      </a: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</a:rPr>
                        <a:t>Petrol/Diesel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</a:rPr>
                        <a:t>Petrol/Diesel/CNG</a:t>
                      </a:r>
                      <a:r>
                        <a:rPr lang="en-IN" sz="1050" u="none" strike="noStrike" dirty="0" smtClean="0">
                          <a:effectLst/>
                        </a:rPr>
                        <a:t>/ Hybrid/Electric/ </a:t>
                      </a:r>
                      <a:r>
                        <a:rPr lang="en-IN" sz="1050" u="none" strike="noStrike" dirty="0" err="1" smtClean="0">
                          <a:effectLst/>
                        </a:rPr>
                        <a:t>Petrol+CNG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</a:rPr>
                        <a:t>Petrol/Diesel</a:t>
                      </a:r>
                      <a:r>
                        <a:rPr lang="en-IN" sz="1050" u="none" strike="noStrike" dirty="0" smtClean="0">
                          <a:effectLst/>
                        </a:rPr>
                        <a:t>/ Electric/ </a:t>
                      </a:r>
                      <a:r>
                        <a:rPr lang="en-IN" sz="1050" u="none" strike="noStrike" dirty="0" err="1" smtClean="0">
                          <a:effectLst/>
                        </a:rPr>
                        <a:t>Petrol+CNG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2" marR="8982" marT="89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50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5" y="1126173"/>
            <a:ext cx="10426701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44926"/>
            <a:ext cx="11696007" cy="46394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99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1F249CE-E837-384E-5DD8-94E5E846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020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F3484C1-6F3E-AB83-D1EA-CF23CD9D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2793"/>
            <a:ext cx="10058400" cy="455537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Following points are to be considered for potential car launches from manufacturer-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The lower the </a:t>
            </a:r>
            <a:r>
              <a:rPr lang="en-US" dirty="0"/>
              <a:t>displacement of the car, the </a:t>
            </a:r>
            <a:r>
              <a:rPr lang="en-US" dirty="0" smtClean="0"/>
              <a:t>higher the </a:t>
            </a:r>
            <a:r>
              <a:rPr lang="en-US" dirty="0"/>
              <a:t>mileage is likely to </a:t>
            </a:r>
            <a:r>
              <a:rPr lang="en-US" dirty="0" smtClean="0"/>
              <a:t>be</a:t>
            </a:r>
            <a:r>
              <a:rPr lang="en-US" dirty="0" smtClean="0"/>
              <a:t>. Manufacturer should keep the displacement of car small.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ars </a:t>
            </a:r>
            <a:r>
              <a:rPr lang="en-US" dirty="0"/>
              <a:t>with lower </a:t>
            </a:r>
            <a:r>
              <a:rPr lang="en-US" dirty="0"/>
              <a:t>mileage and higher displacement </a:t>
            </a:r>
            <a:r>
              <a:rPr lang="en-US" dirty="0"/>
              <a:t>need/have higher fuel tank capacity to increase their tankful range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Cars with </a:t>
            </a:r>
            <a:r>
              <a:rPr lang="en-US" dirty="0"/>
              <a:t>higher fuel efficiency have higher </a:t>
            </a:r>
            <a:r>
              <a:rPr lang="en-US" dirty="0" smtClean="0"/>
              <a:t>distance/range and need a smaller tank.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most popular car body type, by count, is Hatchback (263</a:t>
            </a:r>
            <a:r>
              <a:rPr lang="en-US" dirty="0" smtClean="0"/>
              <a:t>). </a:t>
            </a:r>
            <a:r>
              <a:rPr lang="en-US" dirty="0" smtClean="0"/>
              <a:t>The</a:t>
            </a:r>
            <a:r>
              <a:rPr lang="en-US" dirty="0" smtClean="0"/>
              <a:t> manufacturer should consider launching hatchback primarily.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best family car is </a:t>
            </a:r>
            <a:r>
              <a:rPr lang="en-US" dirty="0"/>
              <a:t>Ford Ecosport, an SUV with length of 3998mm and ground clearance of 200mm. </a:t>
            </a:r>
            <a:r>
              <a:rPr lang="en-US" dirty="0" smtClean="0"/>
              <a:t>It </a:t>
            </a:r>
            <a:r>
              <a:rPr lang="en-US" dirty="0"/>
              <a:t>has an </a:t>
            </a:r>
            <a:r>
              <a:rPr lang="en-US" dirty="0" smtClean="0"/>
              <a:t>mileage </a:t>
            </a:r>
            <a:r>
              <a:rPr lang="en-US" dirty="0"/>
              <a:t>of 23 km/l and comes equipped </a:t>
            </a:r>
            <a:r>
              <a:rPr lang="en-US" dirty="0" smtClean="0"/>
              <a:t>with long safety and entertainment features list which </a:t>
            </a:r>
            <a:r>
              <a:rPr lang="en-US" dirty="0"/>
              <a:t>make the </a:t>
            </a:r>
            <a:r>
              <a:rPr lang="en-US" dirty="0" smtClean="0"/>
              <a:t>long </a:t>
            </a:r>
            <a:r>
              <a:rPr lang="en-US" dirty="0"/>
              <a:t>drives </a:t>
            </a:r>
            <a:r>
              <a:rPr lang="en-US" dirty="0" smtClean="0"/>
              <a:t>comfortable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best compact car is Suzuki Alto 800 Tour as it has the highest mileage of 24.7 which is great for city driving. It is a hatchback which is short in length and fits in tight roads and places.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best </a:t>
            </a:r>
            <a:r>
              <a:rPr lang="en-US" dirty="0" smtClean="0"/>
              <a:t>car for </a:t>
            </a:r>
            <a:r>
              <a:rPr lang="en-US" dirty="0"/>
              <a:t>adventurous drives is BMW X4 as it has the highest ground clearance of 498mm giving it go anywhere ability. It also has torque (620NM) which is needed for off-roading activities with ABS, EBD and 6 airbags which keep the passengers safe on their adventurous drives.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Cars </a:t>
            </a:r>
            <a:r>
              <a:rPr lang="en-US" dirty="0"/>
              <a:t>have been segmented into 3 categories based on Fuel Efficiency- Low Efficiency(&lt;</a:t>
            </a:r>
            <a:r>
              <a:rPr lang="en-US" dirty="0" smtClean="0"/>
              <a:t>18kmpl), </a:t>
            </a:r>
            <a:r>
              <a:rPr lang="en-US" dirty="0"/>
              <a:t>Moderate </a:t>
            </a:r>
            <a:r>
              <a:rPr lang="en-US" dirty="0" smtClean="0"/>
              <a:t>Efficiency(18-26kmpl), </a:t>
            </a:r>
            <a:r>
              <a:rPr lang="en-US" dirty="0"/>
              <a:t>High Efficiency(&gt;</a:t>
            </a:r>
            <a:r>
              <a:rPr lang="en-US" dirty="0" smtClean="0"/>
              <a:t>26kmpl).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80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9E5C0-F822-AB12-F62F-5042CC49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865F2D-D67E-6911-3E13-0F7D9F30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the automotive industry, a car manufacturer faces a shifting market where drivers are becoming increasingly eco-conscious, prioritizing fuel efficiency and safety alongside performance. Data analytics is now applied at every stage of production.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task is to </a:t>
            </a:r>
            <a:r>
              <a:rPr lang="en-US" dirty="0"/>
              <a:t>refer to a car dataset, identify the potential models to launch, and present insights about the most diverse car manufacturer in the given country. To arrive at a conclusion, the upcoming tasks need to be performed.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50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801940-174B-750D-8232-51B111AB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9FC626-898C-6031-DE1A-E39870FF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Objective 1- To analyze </a:t>
            </a:r>
            <a:r>
              <a:rPr lang="en-US" dirty="0"/>
              <a:t>a car dataset to identify key </a:t>
            </a:r>
            <a:r>
              <a:rPr lang="en-US" dirty="0" smtClean="0"/>
              <a:t>factors for </a:t>
            </a:r>
            <a:r>
              <a:rPr lang="en-US" dirty="0"/>
              <a:t>potential car models to be launched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Objective </a:t>
            </a:r>
            <a:r>
              <a:rPr lang="en-US" dirty="0" smtClean="0"/>
              <a:t>2- Extract </a:t>
            </a:r>
            <a:r>
              <a:rPr lang="en-US" dirty="0"/>
              <a:t>actionable insights from the given data, focusing on key areas such as new product development, innovation, competitive analysis, or </a:t>
            </a:r>
            <a:r>
              <a:rPr lang="en-US" dirty="0" smtClean="0"/>
              <a:t>benchmarking.</a:t>
            </a:r>
          </a:p>
          <a:p>
            <a:pPr algn="just"/>
            <a:r>
              <a:rPr lang="en-US" dirty="0"/>
              <a:t>Objective </a:t>
            </a:r>
            <a:r>
              <a:rPr lang="en-US" dirty="0" smtClean="0"/>
              <a:t>3- Utilize </a:t>
            </a:r>
            <a:r>
              <a:rPr lang="en-US" dirty="0"/>
              <a:t>the analytical skills acquired in previous sprints for this project, employing Excel as needed for the analysis requirements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Objective </a:t>
            </a:r>
            <a:r>
              <a:rPr lang="en-US" dirty="0" smtClean="0"/>
              <a:t>4- The </a:t>
            </a:r>
            <a:r>
              <a:rPr lang="en-US" dirty="0"/>
              <a:t>objective of this sprint is to clean the dataset (if required), perform the project tasks to identify the potential model, and </a:t>
            </a:r>
            <a:r>
              <a:rPr lang="en-US" dirty="0" smtClean="0"/>
              <a:t>present </a:t>
            </a:r>
            <a:r>
              <a:rPr lang="en-US" dirty="0"/>
              <a:t>insights about the most diverse car manufacturer in the given country.</a:t>
            </a:r>
          </a:p>
        </p:txBody>
      </p:sp>
    </p:spTree>
    <p:extLst>
      <p:ext uri="{BB962C8B-B14F-4D97-AF65-F5344CB8AC3E}">
        <p14:creationId xmlns:p14="http://schemas.microsoft.com/office/powerpoint/2010/main" val="99768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1126173"/>
            <a:ext cx="5157787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0E4A26B-D0F4-5DC8-7352-E06A3F788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3299" y="1126173"/>
            <a:ext cx="5183188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2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95660658"/>
              </p:ext>
            </p:extLst>
          </p:nvPr>
        </p:nvGraphicFramePr>
        <p:xfrm>
          <a:off x="6108700" y="1670854"/>
          <a:ext cx="4997104" cy="3009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256"/>
                <a:gridCol w="820829"/>
                <a:gridCol w="805942"/>
                <a:gridCol w="1047404"/>
                <a:gridCol w="1745673"/>
              </a:tblGrid>
              <a:tr h="4611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Sl. No.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Make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Displacement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ARAI_Certified_Mileage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Dzire Tour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1248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28.4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Dzire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1248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28.4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Ciaz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1248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28.09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Suzuki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Baleno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1248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27.39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Tata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Tiago Nrg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1047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27.28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Suzuki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Ciaz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1498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26.82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Ford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Aspire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1498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26.1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Ford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Figo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1498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25.5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Hyundai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Aura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1186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25.4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Hyundai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Xcent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1120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25.4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1064028" y="5485653"/>
            <a:ext cx="4738255" cy="5078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/>
              <a:t>These </a:t>
            </a:r>
            <a:r>
              <a:rPr lang="en-US" sz="1400" b="0" dirty="0"/>
              <a:t>are the top 10 cars with the highest ARAI Certified Mileage.</a:t>
            </a:r>
            <a:endParaRPr lang="en-IN" sz="1400" b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F89DBE78-B906-EF6A-674A-29C72AB9032F}"/>
              </a:ext>
            </a:extLst>
          </p:cNvPr>
          <p:cNvSpPr txBox="1">
            <a:spLocks/>
          </p:cNvSpPr>
          <p:nvPr/>
        </p:nvSpPr>
        <p:spPr>
          <a:xfrm>
            <a:off x="5997573" y="5542902"/>
            <a:ext cx="5157787" cy="3933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These </a:t>
            </a:r>
            <a:r>
              <a:rPr lang="en-US" sz="1800" b="0" dirty="0"/>
              <a:t>are the top 10 cars with the highest ARAI Certified Mileage based on displacement.</a:t>
            </a:r>
            <a:endParaRPr lang="en-IN" sz="1800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6644878"/>
              </p:ext>
            </p:extLst>
          </p:nvPr>
        </p:nvGraphicFramePr>
        <p:xfrm>
          <a:off x="1072343" y="1687481"/>
          <a:ext cx="4714600" cy="3006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67"/>
                <a:gridCol w="995823"/>
                <a:gridCol w="1058062"/>
                <a:gridCol w="1913848"/>
              </a:tblGrid>
              <a:tr h="460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Sl. No.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Make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ARAI_Certified_Mileage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Dzire</a:t>
                      </a:r>
                      <a:r>
                        <a:rPr lang="en-IN" sz="1100" u="none" strike="noStrike" dirty="0">
                          <a:effectLst/>
                        </a:rPr>
                        <a:t> Tour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28.4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Dzire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28.4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Ciaz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28.09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Baleno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27.39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Tata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Tiago </a:t>
                      </a:r>
                      <a:r>
                        <a:rPr lang="en-IN" sz="1100" u="none" strike="noStrike" dirty="0" err="1">
                          <a:effectLst/>
                        </a:rPr>
                        <a:t>Nrg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27.28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Ford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Aspire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26.1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Ford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Figo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25.5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Hyundai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Aura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25.4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Hyundai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Xcent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25.4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Mahindra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Kuv100 Nxt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25.32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1064028" y="5087189"/>
            <a:ext cx="4933545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5997573" y="5087189"/>
            <a:ext cx="5157787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32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1126173"/>
            <a:ext cx="5157787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0E4A26B-D0F4-5DC8-7352-E06A3F788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3299" y="1126173"/>
            <a:ext cx="5183188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1064028" y="5485653"/>
            <a:ext cx="4738255" cy="732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0" dirty="0"/>
              <a:t>The top 3 manufacturers with the highest number of cars of the hatchback body type are Suzuki, Hyundai and Tata.</a:t>
            </a:r>
            <a:endParaRPr lang="en-IN" sz="1400" b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F89DBE78-B906-EF6A-674A-29C72AB9032F}"/>
              </a:ext>
            </a:extLst>
          </p:cNvPr>
          <p:cNvSpPr txBox="1">
            <a:spLocks/>
          </p:cNvSpPr>
          <p:nvPr/>
        </p:nvSpPr>
        <p:spPr>
          <a:xfrm>
            <a:off x="6053136" y="5485653"/>
            <a:ext cx="5102222" cy="618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200" b="0" dirty="0"/>
              <a:t>There are only 2 outliers in </a:t>
            </a:r>
            <a:r>
              <a:rPr lang="en-US" sz="1200" b="0" dirty="0" err="1"/>
              <a:t>Bmw</a:t>
            </a:r>
            <a:r>
              <a:rPr lang="en-US" sz="1200" b="0" dirty="0"/>
              <a:t> mileage numbers and all others have 0 outliers.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1064028" y="5006015"/>
            <a:ext cx="4933545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6053136" y="5006015"/>
            <a:ext cx="5102223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97" y="1619300"/>
            <a:ext cx="3661963" cy="31739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36" y="1723869"/>
            <a:ext cx="5102222" cy="28165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91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5" y="1016814"/>
            <a:ext cx="10426702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839786" y="5295207"/>
            <a:ext cx="10426702" cy="1047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400" b="0" dirty="0" smtClean="0"/>
              <a:t>There </a:t>
            </a:r>
            <a:r>
              <a:rPr lang="en-US" sz="1400" b="0" dirty="0"/>
              <a:t>is strong negative correlation between Displacement and Mileage meaning the higher the displacement of the car, the lower the mileage is likely to be</a:t>
            </a:r>
            <a:r>
              <a:rPr lang="en-US" sz="1400" b="0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en-US" sz="1400" b="0" dirty="0" smtClean="0"/>
              <a:t>There </a:t>
            </a:r>
            <a:r>
              <a:rPr lang="en-US" sz="1400" b="0" dirty="0"/>
              <a:t>is strong negative correlation between Fuel Tank Capacity and Mileage meaning that cars with lower mileage need/have higher fuel tank capacity to increase their tankful range.</a:t>
            </a:r>
            <a:endParaRPr lang="en-IN" sz="1400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1064028" y="4833277"/>
            <a:ext cx="4933545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5" y="1587169"/>
            <a:ext cx="4962498" cy="30742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73" y="1587169"/>
            <a:ext cx="5268914" cy="30742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4729941" y="1896578"/>
            <a:ext cx="88733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</a:rPr>
              <a:t>R=</a:t>
            </a:r>
            <a:r>
              <a:rPr lang="en-IN" sz="1400" dirty="0"/>
              <a:t> </a:t>
            </a:r>
            <a:r>
              <a:rPr lang="en-IN" sz="1400" dirty="0">
                <a:latin typeface="Calibri" panose="020F0502020204030204" pitchFamily="34" charset="0"/>
              </a:rPr>
              <a:t>-</a:t>
            </a:r>
            <a:r>
              <a:rPr lang="en-IN" sz="1400" dirty="0" smtClean="0">
                <a:latin typeface="Calibri" panose="020F0502020204030204" pitchFamily="34" charset="0"/>
              </a:rPr>
              <a:t>0.749</a:t>
            </a:r>
            <a:r>
              <a:rPr lang="en-IN" sz="1400" dirty="0" smtClean="0"/>
              <a:t> 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10282844" y="1896578"/>
            <a:ext cx="798664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</a:rPr>
              <a:t>R=</a:t>
            </a:r>
            <a:r>
              <a:rPr lang="en-IN" sz="1400" dirty="0"/>
              <a:t> </a:t>
            </a:r>
            <a:r>
              <a:rPr lang="en-IN" sz="1400" dirty="0">
                <a:latin typeface="Calibri" panose="020F0502020204030204" pitchFamily="34" charset="0"/>
              </a:rPr>
              <a:t>-</a:t>
            </a:r>
            <a:r>
              <a:rPr lang="en-IN" sz="1400" dirty="0" smtClean="0">
                <a:latin typeface="Calibri" panose="020F0502020204030204" pitchFamily="34" charset="0"/>
              </a:rPr>
              <a:t>0.85</a:t>
            </a:r>
            <a:r>
              <a:rPr lang="en-IN" sz="1400" dirty="0" smtClean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416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1126173"/>
            <a:ext cx="5157787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0E4A26B-D0F4-5DC8-7352-E06A3F788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3299" y="1126173"/>
            <a:ext cx="5183188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868738" y="5269594"/>
            <a:ext cx="4933545" cy="11228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/>
            <a:r>
              <a:rPr lang="en-US" sz="1400" b="0" dirty="0"/>
              <a:t>The car </a:t>
            </a:r>
            <a:r>
              <a:rPr lang="en-US" sz="1400" b="0" dirty="0" smtClean="0"/>
              <a:t>best </a:t>
            </a:r>
            <a:r>
              <a:rPr lang="en-US" sz="1400" b="0" dirty="0"/>
              <a:t>for adventurous drives is BMW X4 as it has the highest ground clearance of 498mm giving it go anywhere ability. It also </a:t>
            </a:r>
            <a:r>
              <a:rPr lang="en-US" sz="1400" b="0" dirty="0" smtClean="0"/>
              <a:t>has torque </a:t>
            </a:r>
            <a:r>
              <a:rPr lang="en-US" sz="1400" b="0" dirty="0"/>
              <a:t>(620NM) which is needed for off-roading </a:t>
            </a:r>
            <a:r>
              <a:rPr lang="en-US" sz="1400" b="0" dirty="0" smtClean="0"/>
              <a:t>activities with ABS</a:t>
            </a:r>
            <a:r>
              <a:rPr lang="en-US" sz="1400" b="0" dirty="0"/>
              <a:t>, EBD and 6 airbags which keep the passengers safe on their adventurous drives.</a:t>
            </a:r>
            <a:endParaRPr lang="en-US" sz="14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F89DBE78-B906-EF6A-674A-29C72AB9032F}"/>
              </a:ext>
            </a:extLst>
          </p:cNvPr>
          <p:cNvSpPr txBox="1">
            <a:spLocks/>
          </p:cNvSpPr>
          <p:nvPr/>
        </p:nvSpPr>
        <p:spPr>
          <a:xfrm>
            <a:off x="5997573" y="4871132"/>
            <a:ext cx="5268914" cy="1670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0" dirty="0"/>
              <a:t>The car </a:t>
            </a:r>
            <a:r>
              <a:rPr lang="en-US" sz="1400" b="0" dirty="0" smtClean="0"/>
              <a:t>best </a:t>
            </a:r>
            <a:r>
              <a:rPr lang="en-US" sz="1400" b="0" dirty="0"/>
              <a:t>for family use is Ford </a:t>
            </a:r>
            <a:r>
              <a:rPr lang="en-US" sz="1400" b="0" dirty="0" smtClean="0"/>
              <a:t>Ecosport</a:t>
            </a:r>
            <a:r>
              <a:rPr lang="en-US" sz="1400" b="0" dirty="0"/>
              <a:t>,</a:t>
            </a:r>
            <a:r>
              <a:rPr lang="en-US" sz="1400" b="0" dirty="0" smtClean="0"/>
              <a:t> </a:t>
            </a:r>
            <a:r>
              <a:rPr lang="en-US" sz="1400" b="0" dirty="0"/>
              <a:t>an SUV with length of 3998mm and ground clearance of 200mm. It has ABS, EBD, child safety locks and 6 airbags </a:t>
            </a:r>
            <a:r>
              <a:rPr lang="en-US" sz="1400" b="0" dirty="0" smtClean="0"/>
              <a:t>keeping </a:t>
            </a:r>
            <a:r>
              <a:rPr lang="en-US" sz="1400" b="0" dirty="0"/>
              <a:t>the passengers </a:t>
            </a:r>
            <a:r>
              <a:rPr lang="en-US" sz="1400" b="0" dirty="0" smtClean="0"/>
              <a:t>and </a:t>
            </a:r>
            <a:r>
              <a:rPr lang="en-US" sz="1400" b="0" dirty="0"/>
              <a:t>kids safe at all times. It has an excellent mileage of 23 km/l and comes equipped with robust audio system (CD/MP3/DVD Player with USB &amp; Aux-in) and </a:t>
            </a:r>
            <a:r>
              <a:rPr lang="en-US" sz="1400" b="0" dirty="0" err="1"/>
              <a:t>sunvisors</a:t>
            </a:r>
            <a:r>
              <a:rPr lang="en-US" sz="1400" b="0" dirty="0"/>
              <a:t> for both front passengers which make the long family drives enjoyable and comfortable.</a:t>
            </a:r>
            <a:endParaRPr lang="en-IN" sz="1400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868738" y="4871131"/>
            <a:ext cx="4933545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6053136" y="4289514"/>
            <a:ext cx="5157787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8385516"/>
              </p:ext>
            </p:extLst>
          </p:nvPr>
        </p:nvGraphicFramePr>
        <p:xfrm>
          <a:off x="906088" y="1665529"/>
          <a:ext cx="4984951" cy="298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821"/>
                <a:gridCol w="507076"/>
                <a:gridCol w="598517"/>
                <a:gridCol w="532014"/>
                <a:gridCol w="581891"/>
                <a:gridCol w="764771"/>
                <a:gridCol w="448887"/>
                <a:gridCol w="773084"/>
                <a:gridCol w="437890"/>
              </a:tblGrid>
              <a:tr h="5513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Sl. No.</a:t>
                      </a: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</a:t>
                      </a: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Torque</a:t>
                      </a: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 Clearance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Number_of_Airbags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EBD</a:t>
                      </a: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003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Bmw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265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620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498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9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Toyota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Land Cruiser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265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225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Bmw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7-Series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609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850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Bmw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7-Series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620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152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Bmw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7-Series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152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Yes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Bmw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7-Series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152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Yes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Bmw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6-Series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3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Bmw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6-Series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620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Yes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3" marR="5973" marT="5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02678767"/>
              </p:ext>
            </p:extLst>
          </p:nvPr>
        </p:nvGraphicFramePr>
        <p:xfrm>
          <a:off x="6083299" y="1661947"/>
          <a:ext cx="5183189" cy="1661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377"/>
                <a:gridCol w="556953"/>
                <a:gridCol w="515389"/>
                <a:gridCol w="340822"/>
                <a:gridCol w="640080"/>
                <a:gridCol w="290945"/>
                <a:gridCol w="523702"/>
                <a:gridCol w="365760"/>
                <a:gridCol w="423949"/>
                <a:gridCol w="581891"/>
                <a:gridCol w="576321"/>
              </a:tblGrid>
              <a:tr h="8651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</a:t>
                      </a: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ARAI</a:t>
                      </a:r>
                      <a:r>
                        <a:rPr lang="en-IN" sz="10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Certified</a:t>
                      </a:r>
                      <a:r>
                        <a:rPr lang="en-IN" sz="10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Mileage</a:t>
                      </a:r>
                      <a:endParaRPr lang="en-IN" sz="10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n-IN" sz="10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IN" sz="10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en-IN" sz="10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Clearance</a:t>
                      </a:r>
                      <a:endParaRPr lang="en-IN" sz="10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IN" sz="10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Airbags</a:t>
                      </a:r>
                      <a:endParaRPr lang="en-IN" sz="10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EBD</a:t>
                      </a: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r>
                        <a:rPr lang="en-IN" sz="10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</a:t>
                      </a:r>
                      <a:r>
                        <a:rPr lang="en-IN" sz="10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Locks</a:t>
                      </a:r>
                      <a:endParaRPr lang="en-IN" sz="10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  <a:r>
                        <a:rPr lang="en-IN" sz="10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Visor</a:t>
                      </a:r>
                      <a:endParaRPr lang="en-IN" sz="10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Audio system</a:t>
                      </a:r>
                      <a:endParaRPr lang="en-IN" sz="10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7963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Ford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 err="1">
                          <a:effectLst/>
                        </a:rPr>
                        <a:t>Ecosport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23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SUV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200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Yes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Yes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Yes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Driver &amp; Front Passenger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CD/MP3/DVD Player with USB &amp; Aux-in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1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1126173"/>
            <a:ext cx="10426701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1346660" y="4522195"/>
            <a:ext cx="4933545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3375473"/>
              </p:ext>
            </p:extLst>
          </p:nvPr>
        </p:nvGraphicFramePr>
        <p:xfrm>
          <a:off x="1429788" y="1741227"/>
          <a:ext cx="9326881" cy="918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675"/>
                <a:gridCol w="1375712"/>
                <a:gridCol w="1752394"/>
                <a:gridCol w="1850663"/>
                <a:gridCol w="2030814"/>
                <a:gridCol w="1203623"/>
              </a:tblGrid>
              <a:tr h="5492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ARAI Certified Mileage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Type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Displacement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95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Suzuki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Alto 800 Tour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24.7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Hatchback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796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3395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039336"/>
              </p:ext>
            </p:extLst>
          </p:nvPr>
        </p:nvGraphicFramePr>
        <p:xfrm>
          <a:off x="1413163" y="2852163"/>
          <a:ext cx="9326882" cy="1337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1076"/>
                <a:gridCol w="1002209"/>
                <a:gridCol w="927416"/>
                <a:gridCol w="642951"/>
                <a:gridCol w="1055716"/>
                <a:gridCol w="515389"/>
                <a:gridCol w="1016941"/>
                <a:gridCol w="658166"/>
                <a:gridCol w="669082"/>
                <a:gridCol w="1064029"/>
                <a:gridCol w="1113907"/>
              </a:tblGrid>
              <a:tr h="6964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</a:t>
                      </a: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ARAI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Certified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Mileage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Clearance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Airbags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EBD</a:t>
                      </a: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Locks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  <a:r>
                        <a:rPr lang="en-IN" sz="110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Visor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Audio system</a:t>
                      </a:r>
                      <a:endParaRPr lang="en-IN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410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Ford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Ecosport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SUV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Driver &amp; Front Passenger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CD/MP3/DVD Player with USB &amp; Aux-in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5" marR="4235" marT="4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F89DBE78-B906-EF6A-674A-29C72AB9032F}"/>
              </a:ext>
            </a:extLst>
          </p:cNvPr>
          <p:cNvSpPr txBox="1">
            <a:spLocks/>
          </p:cNvSpPr>
          <p:nvPr/>
        </p:nvSpPr>
        <p:spPr>
          <a:xfrm>
            <a:off x="1346660" y="4995201"/>
            <a:ext cx="9418321" cy="1289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The </a:t>
            </a:r>
            <a:r>
              <a:rPr lang="en-US" sz="1400" b="0" dirty="0"/>
              <a:t>best compact </a:t>
            </a:r>
            <a:r>
              <a:rPr lang="en-US" sz="1400" b="0" dirty="0" smtClean="0"/>
              <a:t>car </a:t>
            </a:r>
            <a:r>
              <a:rPr lang="en-US" sz="1400" b="0" dirty="0"/>
              <a:t>is Suzuki Alto 800 Tour as it has the highest mileage of 24.7 which is great for city driving. It is a hatchback which is short in length and fits in tight roads and places</a:t>
            </a:r>
            <a:r>
              <a:rPr lang="en-US" sz="1400" b="0" dirty="0" smtClean="0"/>
              <a:t>.</a:t>
            </a:r>
          </a:p>
          <a:p>
            <a:pPr marL="180000" indent="-1800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/>
              <a:t>The car best for family use is Ford Ecosport, an SUV with length of 3998mm and ground clearance of 200mm. It has ABS, EBD, child safety locks and 6 airbags keeping the passengers and kids </a:t>
            </a:r>
            <a:r>
              <a:rPr lang="en-US" sz="1400" b="0" dirty="0" smtClean="0"/>
              <a:t>safe. </a:t>
            </a:r>
            <a:r>
              <a:rPr lang="en-US" sz="1400" b="0" dirty="0"/>
              <a:t>It has an excellent mileage of 23 </a:t>
            </a:r>
            <a:r>
              <a:rPr lang="en-US" sz="1400" b="0" dirty="0" smtClean="0"/>
              <a:t>km/l.</a:t>
            </a:r>
          </a:p>
        </p:txBody>
      </p:sp>
    </p:spTree>
    <p:extLst>
      <p:ext uri="{BB962C8B-B14F-4D97-AF65-F5344CB8AC3E}">
        <p14:creationId xmlns:p14="http://schemas.microsoft.com/office/powerpoint/2010/main" val="117883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1126173"/>
            <a:ext cx="10426701" cy="3984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Question </a:t>
            </a:r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CC50C81-B07F-B754-E6DA-6E0F600D80DD}"/>
              </a:ext>
            </a:extLst>
          </p:cNvPr>
          <p:cNvSpPr txBox="1">
            <a:spLocks/>
          </p:cNvSpPr>
          <p:nvPr/>
        </p:nvSpPr>
        <p:spPr>
          <a:xfrm>
            <a:off x="839786" y="4558157"/>
            <a:ext cx="4106489" cy="17595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6 </a:t>
            </a:r>
            <a:r>
              <a:rPr lang="en-US" sz="1400" b="0" dirty="0"/>
              <a:t>outliers were found in the displacement </a:t>
            </a:r>
            <a:r>
              <a:rPr lang="en-US" sz="1400" b="0" dirty="0" smtClean="0"/>
              <a:t>histogram.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11 </a:t>
            </a:r>
            <a:r>
              <a:rPr lang="en-US" sz="1400" b="0" dirty="0"/>
              <a:t>outliers were found in the city mileage </a:t>
            </a:r>
            <a:r>
              <a:rPr lang="en-US" sz="1400" b="0" dirty="0" smtClean="0"/>
              <a:t>histogram.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10 </a:t>
            </a:r>
            <a:r>
              <a:rPr lang="en-US" sz="1400" b="0" dirty="0"/>
              <a:t>outliers were found in the fuel tank capacity </a:t>
            </a:r>
            <a:r>
              <a:rPr lang="en-US" sz="1400" b="0" dirty="0" smtClean="0"/>
              <a:t>histogram.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 b="0" dirty="0" smtClean="0"/>
              <a:t>All the outliers were removed from the dataset.</a:t>
            </a:r>
            <a:endParaRPr lang="en-IN" sz="1400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F5C2389D-C245-417E-A11C-93BB2B65C1E9}"/>
              </a:ext>
            </a:extLst>
          </p:cNvPr>
          <p:cNvSpPr txBox="1">
            <a:spLocks/>
          </p:cNvSpPr>
          <p:nvPr/>
        </p:nvSpPr>
        <p:spPr>
          <a:xfrm>
            <a:off x="839786" y="514985"/>
            <a:ext cx="10426701" cy="41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Analysis</a:t>
            </a: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1683DCE-42E5-AE80-223C-ADC3F8F6CDB9}"/>
              </a:ext>
            </a:extLst>
          </p:cNvPr>
          <p:cNvSpPr txBox="1">
            <a:spLocks/>
          </p:cNvSpPr>
          <p:nvPr/>
        </p:nvSpPr>
        <p:spPr>
          <a:xfrm>
            <a:off x="839786" y="4114621"/>
            <a:ext cx="4189416" cy="39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Interpretation-</a:t>
            </a:r>
            <a:r>
              <a:rPr lang="en-US" sz="20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35" y="1682402"/>
            <a:ext cx="6032152" cy="2274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36" y="3956857"/>
            <a:ext cx="6032152" cy="2228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6" y="1682402"/>
            <a:ext cx="4394548" cy="22744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622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2343</TotalTime>
  <Words>1735</Words>
  <Application>Microsoft Office PowerPoint</Application>
  <PresentationFormat>Widescreen</PresentationFormat>
  <Paragraphs>463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Century Gothic</vt:lpstr>
      <vt:lpstr>Garamond</vt:lpstr>
      <vt:lpstr>Savon</vt:lpstr>
      <vt:lpstr>PowerPoint Presentation</vt:lpstr>
      <vt:lpstr>Introduction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 Pandey</dc:creator>
  <cp:lastModifiedBy>Microsoft account</cp:lastModifiedBy>
  <cp:revision>53</cp:revision>
  <dcterms:created xsi:type="dcterms:W3CDTF">2024-06-28T04:23:14Z</dcterms:created>
  <dcterms:modified xsi:type="dcterms:W3CDTF">2024-07-03T06:58:47Z</dcterms:modified>
</cp:coreProperties>
</file>