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Lst>
  <p:notesMasterIdLst>
    <p:notesMasterId r:id="rId11"/>
  </p:notesMasterIdLst>
  <p:sldIdLst>
    <p:sldId id="257" r:id="rId2"/>
    <p:sldId id="258" r:id="rId3"/>
    <p:sldId id="259" r:id="rId4"/>
    <p:sldId id="262" r:id="rId5"/>
    <p:sldId id="264" r:id="rId6"/>
    <p:sldId id="265" r:id="rId7"/>
    <p:sldId id="266" r:id="rId8"/>
    <p:sldId id="267"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47888-807A-4E33-B51F-A4395D6AD497}"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0F453-9021-418D-A1A1-B0693262EEA9}" type="slidenum">
              <a:rPr lang="en-IN" smtClean="0"/>
              <a:t>‹#›</a:t>
            </a:fld>
            <a:endParaRPr lang="en-IN"/>
          </a:p>
        </p:txBody>
      </p:sp>
    </p:spTree>
    <p:extLst>
      <p:ext uri="{BB962C8B-B14F-4D97-AF65-F5344CB8AC3E}">
        <p14:creationId xmlns:p14="http://schemas.microsoft.com/office/powerpoint/2010/main" val="65626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3</a:t>
            </a:fld>
            <a:endParaRPr lang="en-IN"/>
          </a:p>
        </p:txBody>
      </p:sp>
    </p:spTree>
    <p:extLst>
      <p:ext uri="{BB962C8B-B14F-4D97-AF65-F5344CB8AC3E}">
        <p14:creationId xmlns:p14="http://schemas.microsoft.com/office/powerpoint/2010/main" val="258662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4</a:t>
            </a:fld>
            <a:endParaRPr lang="en-IN"/>
          </a:p>
        </p:txBody>
      </p:sp>
    </p:spTree>
    <p:extLst>
      <p:ext uri="{BB962C8B-B14F-4D97-AF65-F5344CB8AC3E}">
        <p14:creationId xmlns:p14="http://schemas.microsoft.com/office/powerpoint/2010/main" val="339697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5</a:t>
            </a:fld>
            <a:endParaRPr lang="en-IN"/>
          </a:p>
        </p:txBody>
      </p:sp>
    </p:spTree>
    <p:extLst>
      <p:ext uri="{BB962C8B-B14F-4D97-AF65-F5344CB8AC3E}">
        <p14:creationId xmlns:p14="http://schemas.microsoft.com/office/powerpoint/2010/main" val="127441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6</a:t>
            </a:fld>
            <a:endParaRPr lang="en-IN"/>
          </a:p>
        </p:txBody>
      </p:sp>
    </p:spTree>
    <p:extLst>
      <p:ext uri="{BB962C8B-B14F-4D97-AF65-F5344CB8AC3E}">
        <p14:creationId xmlns:p14="http://schemas.microsoft.com/office/powerpoint/2010/main" val="1962990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7</a:t>
            </a:fld>
            <a:endParaRPr lang="en-IN"/>
          </a:p>
        </p:txBody>
      </p:sp>
    </p:spTree>
    <p:extLst>
      <p:ext uri="{BB962C8B-B14F-4D97-AF65-F5344CB8AC3E}">
        <p14:creationId xmlns:p14="http://schemas.microsoft.com/office/powerpoint/2010/main" val="46945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8</a:t>
            </a:fld>
            <a:endParaRPr lang="en-IN"/>
          </a:p>
        </p:txBody>
      </p:sp>
    </p:spTree>
    <p:extLst>
      <p:ext uri="{BB962C8B-B14F-4D97-AF65-F5344CB8AC3E}">
        <p14:creationId xmlns:p14="http://schemas.microsoft.com/office/powerpoint/2010/main" val="873059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9</a:t>
            </a:fld>
            <a:endParaRPr lang="en-IN"/>
          </a:p>
        </p:txBody>
      </p:sp>
    </p:spTree>
    <p:extLst>
      <p:ext uri="{BB962C8B-B14F-4D97-AF65-F5344CB8AC3E}">
        <p14:creationId xmlns:p14="http://schemas.microsoft.com/office/powerpoint/2010/main" val="4240072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03A2D8E-CF04-40C4-87FF-8F9526F8AFD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834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696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59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140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3375930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466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581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399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35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18113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887BE5-94D4-425D-B732-23C5F24965EE}"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A2D8E-CF04-40C4-87FF-8F9526F8AFD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89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887BE5-94D4-425D-B732-23C5F24965EE}"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31615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887BE5-94D4-425D-B732-23C5F24965EE}"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A2D8E-CF04-40C4-87FF-8F9526F8AFD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61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887BE5-94D4-425D-B732-23C5F24965EE}"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A2D8E-CF04-40C4-87FF-8F9526F8AFD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95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7BE5-94D4-425D-B732-23C5F24965EE}"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232273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20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887BE5-94D4-425D-B732-23C5F24965EE}"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A2D8E-CF04-40C4-87FF-8F9526F8AFD8}" type="slidenum">
              <a:rPr lang="en-IN" smtClean="0"/>
              <a:t>‹#›</a:t>
            </a:fld>
            <a:endParaRPr lang="en-IN"/>
          </a:p>
        </p:txBody>
      </p:sp>
    </p:spTree>
    <p:extLst>
      <p:ext uri="{BB962C8B-B14F-4D97-AF65-F5344CB8AC3E}">
        <p14:creationId xmlns:p14="http://schemas.microsoft.com/office/powerpoint/2010/main" val="50422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887BE5-94D4-425D-B732-23C5F24965EE}" type="datetimeFigureOut">
              <a:rPr lang="en-IN" smtClean="0"/>
              <a:t>23-07-2024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3A2D8E-CF04-40C4-87FF-8F9526F8AFD8}" type="slidenum">
              <a:rPr lang="en-IN" smtClean="0"/>
              <a:t>‹#›</a:t>
            </a:fld>
            <a:endParaRPr lang="en-IN"/>
          </a:p>
        </p:txBody>
      </p:sp>
    </p:spTree>
    <p:extLst>
      <p:ext uri="{BB962C8B-B14F-4D97-AF65-F5344CB8AC3E}">
        <p14:creationId xmlns:p14="http://schemas.microsoft.com/office/powerpoint/2010/main" val="1155457692"/>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 id="2147484369" r:id="rId13"/>
    <p:sldLayoutId id="2147484370" r:id="rId14"/>
    <p:sldLayoutId id="2147484371" r:id="rId15"/>
    <p:sldLayoutId id="2147484372" r:id="rId16"/>
    <p:sldLayoutId id="214748437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AA8C2CB-4B98-A84E-CBE6-B87EE1D5F9FB}"/>
              </a:ext>
            </a:extLst>
          </p:cNvPr>
          <p:cNvSpPr txBox="1"/>
          <p:nvPr/>
        </p:nvSpPr>
        <p:spPr>
          <a:xfrm>
            <a:off x="0" y="2327667"/>
            <a:ext cx="12192000" cy="707886"/>
          </a:xfrm>
          <a:prstGeom prst="rect">
            <a:avLst/>
          </a:prstGeom>
          <a:noFill/>
        </p:spPr>
        <p:txBody>
          <a:bodyPr wrap="square" rtlCol="0">
            <a:spAutoFit/>
          </a:bodyPr>
          <a:lstStyle/>
          <a:p>
            <a:pPr algn="ctr"/>
            <a:r>
              <a:rPr lang="en-US" sz="4000" b="1" dirty="0" smtClean="0">
                <a:latin typeface="Arial" panose="020B0604020202020204" pitchFamily="34" charset="0"/>
                <a:cs typeface="Arial" panose="020B0604020202020204" pitchFamily="34" charset="0"/>
              </a:rPr>
              <a:t>PROJECT: </a:t>
            </a:r>
            <a:r>
              <a:rPr lang="en-US" sz="4000" b="1" dirty="0" smtClean="0">
                <a:latin typeface="Arial" panose="020B0604020202020204" pitchFamily="34" charset="0"/>
                <a:cs typeface="Arial" panose="020B0604020202020204" pitchFamily="34" charset="0"/>
              </a:rPr>
              <a:t>DATA DRIVEN ANALYTICS</a:t>
            </a:r>
            <a:endParaRPr lang="en-US" sz="40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DAA8C2CB-4B98-A84E-CBE6-B87EE1D5F9FB}"/>
              </a:ext>
            </a:extLst>
          </p:cNvPr>
          <p:cNvSpPr txBox="1"/>
          <p:nvPr/>
        </p:nvSpPr>
        <p:spPr>
          <a:xfrm>
            <a:off x="0" y="3389235"/>
            <a:ext cx="12192000" cy="1200329"/>
          </a:xfrm>
          <a:prstGeom prst="rect">
            <a:avLst/>
          </a:prstGeom>
          <a:noFill/>
        </p:spPr>
        <p:txBody>
          <a:bodyPr wrap="square" rtlCol="0">
            <a:spAutoFit/>
          </a:bodyPr>
          <a:lstStyle/>
          <a:p>
            <a:pPr algn="ctr">
              <a:lnSpc>
                <a:spcPct val="150000"/>
              </a:lnSpc>
            </a:pPr>
            <a:r>
              <a:rPr lang="en-US" sz="2400" dirty="0" smtClean="0">
                <a:latin typeface="Arial" panose="020B0604020202020204" pitchFamily="34" charset="0"/>
                <a:cs typeface="Arial" panose="020B0604020202020204" pitchFamily="34" charset="0"/>
              </a:rPr>
              <a:t>COMPLETED BY: MANDAR MALEWAR</a:t>
            </a:r>
          </a:p>
          <a:p>
            <a:pPr algn="ctr">
              <a:lnSpc>
                <a:spcPct val="150000"/>
              </a:lnSpc>
            </a:pPr>
            <a:r>
              <a:rPr lang="en-US" sz="2400" dirty="0" smtClean="0">
                <a:latin typeface="Arial" panose="020B0604020202020204" pitchFamily="34" charset="0"/>
                <a:cs typeface="Arial" panose="020B0604020202020204" pitchFamily="34" charset="0"/>
              </a:rPr>
              <a:t>MENTORED BY: JAYA PANDEY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82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9E5C0-F822-AB12-F62F-5042CC497FF9}"/>
              </a:ext>
            </a:extLst>
          </p:cNvPr>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6D865F2D-D67E-6911-3E13-0F7D9F30A4A3}"/>
              </a:ext>
            </a:extLst>
          </p:cNvPr>
          <p:cNvSpPr>
            <a:spLocks noGrp="1"/>
          </p:cNvSpPr>
          <p:nvPr>
            <p:ph idx="1"/>
          </p:nvPr>
        </p:nvSpPr>
        <p:spPr>
          <a:xfrm>
            <a:off x="1295403" y="2556931"/>
            <a:ext cx="9601196" cy="3552923"/>
          </a:xfrm>
        </p:spPr>
        <p:txBody>
          <a:bodyPr>
            <a:normAutofit/>
          </a:bodyPr>
          <a:lstStyle/>
          <a:p>
            <a:pPr marL="0" indent="0" algn="just">
              <a:buNone/>
            </a:pPr>
            <a:r>
              <a:rPr lang="en-US" sz="1800" dirty="0" smtClean="0">
                <a:latin typeface="Arial" panose="020B0604020202020204" pitchFamily="34" charset="0"/>
                <a:cs typeface="Arial" panose="020B0604020202020204" pitchFamily="34" charset="0"/>
              </a:rPr>
              <a:t>A thriving retail company specializing in collectible model vehicles have a dedicated customer base and a wide selection of products spanning various model lines and scales. The company is interested in performing data analysis of their scale model cars to gain valuable insights and make decisions to improve their business. </a:t>
            </a:r>
          </a:p>
          <a:p>
            <a:pPr marL="0" indent="0" algn="just">
              <a:buNone/>
            </a:pPr>
            <a:r>
              <a:rPr lang="en-US" sz="1800" dirty="0" smtClean="0">
                <a:latin typeface="Arial" panose="020B0604020202020204" pitchFamily="34" charset="0"/>
                <a:cs typeface="Arial" panose="020B0604020202020204" pitchFamily="34" charset="0"/>
              </a:rPr>
              <a:t>They have a MySQL database that contains information about their customers, employees, products, orders, and payments, among others. </a:t>
            </a:r>
          </a:p>
          <a:p>
            <a:pPr marL="0" indent="0" algn="just">
              <a:buNone/>
            </a:pPr>
            <a:r>
              <a:rPr lang="en-US" sz="1800" dirty="0" smtClean="0">
                <a:latin typeface="Arial" panose="020B0604020202020204" pitchFamily="34" charset="0"/>
                <a:cs typeface="Arial" panose="020B0604020202020204" pitchFamily="34" charset="0"/>
              </a:rPr>
              <a:t>The analysis is required for various purposes such as identifying their most valuable customers, </a:t>
            </a:r>
            <a:r>
              <a:rPr lang="en-US" sz="1800" dirty="0">
                <a:latin typeface="Arial" panose="020B0604020202020204" pitchFamily="34" charset="0"/>
                <a:cs typeface="Arial" panose="020B0604020202020204" pitchFamily="34" charset="0"/>
              </a:rPr>
              <a:t>most popular </a:t>
            </a:r>
            <a:r>
              <a:rPr lang="en-US" sz="1800" dirty="0" smtClean="0">
                <a:latin typeface="Arial" panose="020B0604020202020204" pitchFamily="34" charset="0"/>
                <a:cs typeface="Arial" panose="020B0604020202020204" pitchFamily="34" charset="0"/>
              </a:rPr>
              <a:t>products, tailoring marketing and sales efforts, tracking sales performance to identify top performers, and providing support to those who are struggling.</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290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Objectives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p:txBody>
          <a:bodyPr>
            <a:normAutofit/>
          </a:bodyPr>
          <a:lstStyle/>
          <a:p>
            <a:pPr algn="just"/>
            <a:r>
              <a:rPr lang="en-US" sz="1800" dirty="0" smtClean="0">
                <a:latin typeface="Arial" panose="020B0604020202020204" pitchFamily="34" charset="0"/>
                <a:cs typeface="Arial" panose="020B0604020202020204" pitchFamily="34" charset="0"/>
              </a:rPr>
              <a:t>Objective 1- </a:t>
            </a:r>
            <a:r>
              <a:rPr lang="en-US" sz="1800" dirty="0" smtClean="0">
                <a:latin typeface="Arial" panose="020B0604020202020204" pitchFamily="34" charset="0"/>
                <a:cs typeface="Arial" panose="020B0604020202020204" pitchFamily="34" charset="0"/>
              </a:rPr>
              <a:t>Analyzing </a:t>
            </a:r>
            <a:r>
              <a:rPr lang="en-US" sz="1800" dirty="0">
                <a:latin typeface="Arial" panose="020B0604020202020204" pitchFamily="34" charset="0"/>
                <a:cs typeface="Arial" panose="020B0604020202020204" pitchFamily="34" charset="0"/>
              </a:rPr>
              <a:t>a car sales database to make informed decisions in several areas, such as customer relationship </a:t>
            </a:r>
            <a:r>
              <a:rPr lang="en-US" sz="1800" dirty="0" smtClean="0">
                <a:latin typeface="Arial" panose="020B0604020202020204" pitchFamily="34" charset="0"/>
                <a:cs typeface="Arial" panose="020B0604020202020204" pitchFamily="34" charset="0"/>
              </a:rPr>
              <a:t>management, understanding </a:t>
            </a:r>
            <a:r>
              <a:rPr lang="en-US" sz="1800" dirty="0">
                <a:latin typeface="Arial" panose="020B0604020202020204" pitchFamily="34" charset="0"/>
                <a:cs typeface="Arial" panose="020B0604020202020204" pitchFamily="34" charset="0"/>
              </a:rPr>
              <a:t>customer behavior</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operational efficiency and cost optimization, product development and procurement, marketing and sales strategies, and inventory management</a:t>
            </a:r>
            <a:r>
              <a:rPr lang="en-US" sz="1800" dirty="0" smtClean="0">
                <a:latin typeface="Arial" panose="020B0604020202020204" pitchFamily="34" charset="0"/>
                <a:cs typeface="Arial" panose="020B0604020202020204" pitchFamily="34" charset="0"/>
              </a:rPr>
              <a:t>.</a:t>
            </a:r>
          </a:p>
          <a:p>
            <a:pPr algn="just"/>
            <a:r>
              <a:rPr lang="en-US" sz="1800" dirty="0" smtClean="0">
                <a:latin typeface="Arial" panose="020B0604020202020204" pitchFamily="34" charset="0"/>
                <a:cs typeface="Arial" panose="020B0604020202020204" pitchFamily="34" charset="0"/>
              </a:rPr>
              <a:t>Objective </a:t>
            </a:r>
            <a:r>
              <a:rPr lang="en-US" sz="1800" dirty="0">
                <a:latin typeface="Arial" panose="020B0604020202020204" pitchFamily="34" charset="0"/>
                <a:cs typeface="Arial" panose="020B0604020202020204" pitchFamily="34" charset="0"/>
              </a:rPr>
              <a:t>2- </a:t>
            </a:r>
            <a:r>
              <a:rPr lang="en-US" sz="1800" dirty="0" smtClean="0">
                <a:latin typeface="Arial" panose="020B0604020202020204" pitchFamily="34" charset="0"/>
                <a:cs typeface="Arial" panose="020B0604020202020204" pitchFamily="34" charset="0"/>
              </a:rPr>
              <a:t>Identifying </a:t>
            </a:r>
            <a:r>
              <a:rPr lang="en-US" sz="1800" dirty="0">
                <a:latin typeface="Arial" panose="020B0604020202020204" pitchFamily="34" charset="0"/>
                <a:cs typeface="Arial" panose="020B0604020202020204" pitchFamily="34" charset="0"/>
              </a:rPr>
              <a:t>the key factors to improve salesperson performance and order fulfillment, and enhance financial insights</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115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Summary- Customer Data Analysis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p:txBody>
          <a:bodyPr>
            <a:normAutofit/>
          </a:bodyPr>
          <a:lstStyle/>
          <a:p>
            <a:pPr marL="342900" indent="-342900" algn="just">
              <a:buFont typeface="+mj-lt"/>
              <a:buAutoNum type="arabicPeriod"/>
            </a:pPr>
            <a:r>
              <a:rPr lang="en-US" sz="1800" dirty="0">
                <a:latin typeface="Arial" panose="020B0604020202020204" pitchFamily="34" charset="0"/>
                <a:cs typeface="Arial" panose="020B0604020202020204" pitchFamily="34" charset="0"/>
              </a:rPr>
              <a:t>Top customer is 'Euro+ Shopping Channel' with highest total sales of 820689.54</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Denmark has the highest average credit limit of 102100 followed by Italy and Finland.</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59 customers </a:t>
            </a:r>
            <a:r>
              <a:rPr lang="en-US" sz="1800" dirty="0" smtClean="0">
                <a:latin typeface="Arial" panose="020B0604020202020204" pitchFamily="34" charset="0"/>
                <a:cs typeface="Arial" panose="020B0604020202020204" pitchFamily="34" charset="0"/>
              </a:rPr>
              <a:t>have </a:t>
            </a:r>
            <a:r>
              <a:rPr lang="en-US" sz="1800" dirty="0">
                <a:latin typeface="Arial" panose="020B0604020202020204" pitchFamily="34" charset="0"/>
                <a:cs typeface="Arial" panose="020B0604020202020204" pitchFamily="34" charset="0"/>
              </a:rPr>
              <a:t>exceeded their credit limit</a:t>
            </a:r>
            <a:r>
              <a:rPr lang="en-US" sz="1800" dirty="0" smtClean="0">
                <a:latin typeface="Arial" panose="020B0604020202020204" pitchFamily="34" charset="0"/>
                <a:cs typeface="Arial" panose="020B0604020202020204" pitchFamily="34" charset="0"/>
              </a:rPr>
              <a:t>.</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98 customers have placed an order for the most expensive product.</a:t>
            </a:r>
            <a:endParaRPr lang="en-US" sz="18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24 customers haven’t placed any orders from total of 122 customers.</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Highest number of customers are from the state of CA (11</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22 customers don’t have an assigned sales representative.</a:t>
            </a:r>
          </a:p>
          <a:p>
            <a:pPr marL="342900" indent="-342900" algn="just">
              <a:buFont typeface="+mj-lt"/>
              <a:buAutoNum type="arabicPeriod"/>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67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Summary- Office Data Analysis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p:txBody>
          <a:bodyPr>
            <a:normAutofit/>
          </a:bodyPr>
          <a:lstStyle/>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San Francisco has the highest number of employees (6) followed by Paris (5) and Sydney (4). All other offices have 2 employees each.</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San </a:t>
            </a:r>
            <a:r>
              <a:rPr lang="en-US" sz="1800" dirty="0" smtClean="0">
                <a:latin typeface="Arial" panose="020B0604020202020204" pitchFamily="34" charset="0"/>
                <a:cs typeface="Arial" panose="020B0604020202020204" pitchFamily="34" charset="0"/>
              </a:rPr>
              <a:t>Francisco, Boston and NYC offices don’t have a territory assigned to them.</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Most </a:t>
            </a:r>
            <a:r>
              <a:rPr lang="en-US" sz="1800" dirty="0">
                <a:latin typeface="Arial" panose="020B0604020202020204" pitchFamily="34" charset="0"/>
                <a:cs typeface="Arial" panose="020B0604020202020204" pitchFamily="34" charset="0"/>
              </a:rPr>
              <a:t>profitable office based on total </a:t>
            </a:r>
            <a:r>
              <a:rPr lang="en-US" sz="1800" dirty="0" smtClean="0">
                <a:latin typeface="Arial" panose="020B0604020202020204" pitchFamily="34" charset="0"/>
                <a:cs typeface="Arial" panose="020B0604020202020204" pitchFamily="34" charset="0"/>
              </a:rPr>
              <a:t>sales is Paris (3083761.58) followed by London and </a:t>
            </a:r>
            <a:r>
              <a:rPr lang="en-US" sz="1800" dirty="0">
                <a:latin typeface="Arial" panose="020B0604020202020204" pitchFamily="34" charset="0"/>
                <a:cs typeface="Arial" panose="020B0604020202020204" pitchFamily="34" charset="0"/>
              </a:rPr>
              <a:t>San Francisco </a:t>
            </a:r>
            <a:r>
              <a:rPr lang="en-US" sz="1800" dirty="0" smtClean="0">
                <a:latin typeface="Arial" panose="020B0604020202020204" pitchFamily="34" charset="0"/>
                <a:cs typeface="Arial" panose="020B0604020202020204" pitchFamily="34" charset="0"/>
              </a:rPr>
              <a:t>.</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USA has the most number of offices (3). All other countries have 1 office each.</a:t>
            </a:r>
          </a:p>
          <a:p>
            <a:pPr marL="342900" indent="-342900" algn="just">
              <a:buFont typeface="+mj-lt"/>
              <a:buAutoNum type="arabicPeriod"/>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7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Summary- Product Data Analysis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p:txBody>
          <a:bodyPr>
            <a:normAutofit/>
          </a:bodyPr>
          <a:lstStyle/>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Classic Cars product line has the highest number of products (38) followed by Vintage Cars and Motorcycles.</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Classic Cars product line has the </a:t>
            </a:r>
            <a:r>
              <a:rPr lang="en-US" sz="1800" dirty="0" smtClean="0">
                <a:latin typeface="Arial" panose="020B0604020202020204" pitchFamily="34" charset="0"/>
                <a:cs typeface="Arial" panose="020B0604020202020204" pitchFamily="34" charset="0"/>
              </a:rPr>
              <a:t>most sales (3853922.49)</a:t>
            </a:r>
            <a:r>
              <a:rPr lang="en-US" sz="1800" dirty="0">
                <a:latin typeface="Arial" panose="020B0604020202020204" pitchFamily="34" charset="0"/>
                <a:cs typeface="Arial" panose="020B0604020202020204" pitchFamily="34" charset="0"/>
              </a:rPr>
              <a:t> followed by Vintage Cars and Motorcycles.</a:t>
            </a:r>
            <a:endParaRPr lang="en-US" sz="18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US" sz="1800" dirty="0">
                <a:latin typeface="Arial" panose="020B0604020202020204" pitchFamily="34" charset="0"/>
                <a:cs typeface="Arial" panose="020B0604020202020204" pitchFamily="34" charset="0"/>
              </a:rPr>
              <a:t>Classic Cars product line has the highest average product </a:t>
            </a:r>
            <a:r>
              <a:rPr lang="en-US" sz="1800" dirty="0" smtClean="0">
                <a:latin typeface="Arial" panose="020B0604020202020204" pitchFamily="34" charset="0"/>
                <a:cs typeface="Arial" panose="020B0604020202020204" pitchFamily="34" charset="0"/>
              </a:rPr>
              <a:t>price (118).</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most expensive product based on MSRP is '1952 Alpine Renault </a:t>
            </a:r>
            <a:r>
              <a:rPr lang="en-US" sz="1800" dirty="0" smtClean="0">
                <a:latin typeface="Arial" panose="020B0604020202020204" pitchFamily="34" charset="0"/>
                <a:cs typeface="Arial" panose="020B0604020202020204" pitchFamily="34" charset="0"/>
              </a:rPr>
              <a:t>1300‘ from Classic Cars.</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The most ordered product by quantity is</a:t>
            </a:r>
            <a:r>
              <a:rPr lang="it-IT" sz="1800" dirty="0" smtClean="0">
                <a:latin typeface="Arial" panose="020B0604020202020204" pitchFamily="34" charset="0"/>
                <a:cs typeface="Arial" panose="020B0604020202020204" pitchFamily="34" charset="0"/>
              </a:rPr>
              <a:t>  '1992 Ferrari 360 Spider red‘ (</a:t>
            </a:r>
            <a:r>
              <a:rPr lang="it-IT" sz="1800" dirty="0">
                <a:latin typeface="Arial" panose="020B0604020202020204" pitchFamily="34" charset="0"/>
                <a:cs typeface="Arial" panose="020B0604020202020204" pitchFamily="34" charset="0"/>
              </a:rPr>
              <a:t>1808 units</a:t>
            </a:r>
            <a:r>
              <a:rPr lang="it-IT"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from Classic Cars</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401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Summary- Employee Data Analysis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p:txBody>
          <a:bodyPr>
            <a:normAutofit/>
          </a:bodyPr>
          <a:lstStyle/>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Total number of employees is 23, out of which 17 are Sales Representatives.</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There is only 1 employee who doesn’t have a manager- the President.</a:t>
            </a:r>
            <a:endParaRPr lang="en-US" sz="18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US" sz="1800" dirty="0">
                <a:latin typeface="Arial" panose="020B0604020202020204" pitchFamily="34" charset="0"/>
                <a:cs typeface="Arial" panose="020B0604020202020204" pitchFamily="34" charset="0"/>
              </a:rPr>
              <a:t>Gerard </a:t>
            </a:r>
            <a:r>
              <a:rPr lang="en-US" sz="1800" dirty="0" smtClean="0">
                <a:latin typeface="Arial" panose="020B0604020202020204" pitchFamily="34" charset="0"/>
                <a:cs typeface="Arial" panose="020B0604020202020204" pitchFamily="34" charset="0"/>
              </a:rPr>
              <a:t>Hernandez has generated the highest sales (1258577.81), followed by Leslie Jennings and Pamela Castillo.</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15 </a:t>
            </a:r>
            <a:r>
              <a:rPr lang="en-US" sz="1800" dirty="0">
                <a:latin typeface="Arial" panose="020B0604020202020204" pitchFamily="34" charset="0"/>
                <a:cs typeface="Arial" panose="020B0604020202020204" pitchFamily="34" charset="0"/>
              </a:rPr>
              <a:t>employees have sold more than the average sales amount for their office.</a:t>
            </a: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43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Summary- Order Data Analysis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p:txBody>
          <a:bodyPr>
            <a:normAutofit/>
          </a:bodyPr>
          <a:lstStyle/>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The highest average </a:t>
            </a:r>
            <a:r>
              <a:rPr lang="en-US" sz="1800" dirty="0">
                <a:latin typeface="Arial" panose="020B0604020202020204" pitchFamily="34" charset="0"/>
                <a:cs typeface="Arial" panose="020B0604020202020204" pitchFamily="34" charset="0"/>
              </a:rPr>
              <a:t>order amount for </a:t>
            </a:r>
            <a:r>
              <a:rPr lang="en-US" sz="1800" dirty="0" smtClean="0">
                <a:latin typeface="Arial" panose="020B0604020202020204" pitchFamily="34" charset="0"/>
                <a:cs typeface="Arial" panose="020B0604020202020204" pitchFamily="34" charset="0"/>
              </a:rPr>
              <a:t>a </a:t>
            </a:r>
            <a:r>
              <a:rPr lang="en-US" sz="1800" dirty="0">
                <a:latin typeface="Arial" panose="020B0604020202020204" pitchFamily="34" charset="0"/>
                <a:cs typeface="Arial" panose="020B0604020202020204" pitchFamily="34" charset="0"/>
              </a:rPr>
              <a:t>customer is 4139.9 ('Super Scale Inc</a:t>
            </a:r>
            <a:r>
              <a:rPr lang="en-US" sz="1800" dirty="0" smtClean="0">
                <a:latin typeface="Arial" panose="020B0604020202020204" pitchFamily="34" charset="0"/>
                <a:cs typeface="Arial" panose="020B0604020202020204" pitchFamily="34" charset="0"/>
              </a:rPr>
              <a:t>.‘).</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Highest-value </a:t>
            </a:r>
            <a:r>
              <a:rPr lang="en-US" sz="1800" dirty="0">
                <a:latin typeface="Arial" panose="020B0604020202020204" pitchFamily="34" charset="0"/>
                <a:cs typeface="Arial" panose="020B0604020202020204" pitchFamily="34" charset="0"/>
              </a:rPr>
              <a:t>order based on total sales is </a:t>
            </a:r>
            <a:r>
              <a:rPr lang="en-US" sz="1800" dirty="0" smtClean="0">
                <a:latin typeface="Arial" panose="020B0604020202020204" pitchFamily="34" charset="0"/>
                <a:cs typeface="Arial" panose="020B0604020202020204" pitchFamily="34" charset="0"/>
              </a:rPr>
              <a:t>orderNumber-10165 (67392.85).</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Most </a:t>
            </a:r>
            <a:r>
              <a:rPr lang="en-US" sz="1800" dirty="0">
                <a:latin typeface="Arial" panose="020B0604020202020204" pitchFamily="34" charset="0"/>
                <a:cs typeface="Arial" panose="020B0604020202020204" pitchFamily="34" charset="0"/>
              </a:rPr>
              <a:t>frequently ordered </a:t>
            </a:r>
            <a:r>
              <a:rPr lang="en-US" sz="1800" dirty="0" smtClean="0">
                <a:latin typeface="Arial" panose="020B0604020202020204" pitchFamily="34" charset="0"/>
                <a:cs typeface="Arial" panose="020B0604020202020204" pitchFamily="34" charset="0"/>
              </a:rPr>
              <a:t>product is </a:t>
            </a:r>
            <a:r>
              <a:rPr lang="it-IT" sz="1800" dirty="0">
                <a:latin typeface="Arial" panose="020B0604020202020204" pitchFamily="34" charset="0"/>
                <a:cs typeface="Arial" panose="020B0604020202020204" pitchFamily="34" charset="0"/>
              </a:rPr>
              <a:t>'1992 Ferrari 360 Spider </a:t>
            </a:r>
            <a:r>
              <a:rPr lang="it-IT" sz="1800" dirty="0" smtClean="0">
                <a:latin typeface="Arial" panose="020B0604020202020204" pitchFamily="34" charset="0"/>
                <a:cs typeface="Arial" panose="020B0604020202020204" pitchFamily="34" charset="0"/>
              </a:rPr>
              <a:t>red‘ (53 orders).</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Most number of orders are placed in November (63).</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There are no orders that are still pending shipment (status = 'Pending').</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There is only 1 order </a:t>
            </a:r>
            <a:r>
              <a:rPr lang="en-US" sz="1800" dirty="0">
                <a:latin typeface="Arial" panose="020B0604020202020204" pitchFamily="34" charset="0"/>
                <a:cs typeface="Arial" panose="020B0604020202020204" pitchFamily="34" charset="0"/>
              </a:rPr>
              <a:t>with delayed shipping (</a:t>
            </a:r>
            <a:r>
              <a:rPr lang="en-US" sz="1800" dirty="0" err="1">
                <a:latin typeface="Arial" panose="020B0604020202020204" pitchFamily="34" charset="0"/>
                <a:cs typeface="Arial" panose="020B0604020202020204" pitchFamily="34" charset="0"/>
              </a:rPr>
              <a:t>shippedDate</a:t>
            </a:r>
            <a:r>
              <a:rPr lang="en-US" sz="1800" dirty="0">
                <a:latin typeface="Arial" panose="020B0604020202020204" pitchFamily="34" charset="0"/>
                <a:cs typeface="Arial" panose="020B0604020202020204" pitchFamily="34" charset="0"/>
              </a:rPr>
              <a:t> &gt; </a:t>
            </a:r>
            <a:r>
              <a:rPr lang="en-US" sz="1800" dirty="0" err="1">
                <a:latin typeface="Arial" panose="020B0604020202020204" pitchFamily="34" charset="0"/>
                <a:cs typeface="Arial" panose="020B0604020202020204" pitchFamily="34" charset="0"/>
              </a:rPr>
              <a:t>requiredDate</a:t>
            </a:r>
            <a:r>
              <a:rPr lang="en-US" sz="1800" dirty="0" smtClean="0">
                <a:latin typeface="Arial" panose="020B0604020202020204" pitchFamily="34" charset="0"/>
                <a:cs typeface="Arial" panose="020B0604020202020204" pitchFamily="34" charset="0"/>
              </a:rPr>
              <a:t>).</a:t>
            </a:r>
          </a:p>
          <a:p>
            <a:pPr marL="342900" indent="-342900" algn="just">
              <a:buFont typeface="+mj-lt"/>
              <a:buAutoNum type="arabicPeriod"/>
            </a:pPr>
            <a:endParaRPr lang="it-IT" sz="1800" dirty="0" smtClean="0">
              <a:latin typeface="Arial" panose="020B0604020202020204" pitchFamily="34" charset="0"/>
              <a:cs typeface="Arial" panose="020B0604020202020204" pitchFamily="34" charset="0"/>
            </a:endParaRPr>
          </a:p>
          <a:p>
            <a:pPr marL="342900" indent="-342900" algn="just">
              <a:buFont typeface="+mj-lt"/>
              <a:buAutoNum type="arabicPeriod"/>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42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01940-174B-750D-8232-51B111AB51E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Business Conclusions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C69FC626-898C-6031-DE1A-E39870FF3BC9}"/>
              </a:ext>
            </a:extLst>
          </p:cNvPr>
          <p:cNvSpPr>
            <a:spLocks noGrp="1"/>
          </p:cNvSpPr>
          <p:nvPr>
            <p:ph idx="1"/>
          </p:nvPr>
        </p:nvSpPr>
        <p:spPr>
          <a:xfrm>
            <a:off x="1295401" y="2556931"/>
            <a:ext cx="9601196" cy="3419919"/>
          </a:xfrm>
        </p:spPr>
        <p:txBody>
          <a:bodyPr>
            <a:normAutofit fontScale="92500" lnSpcReduction="10000"/>
          </a:bodyPr>
          <a:lstStyle/>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Focus should be on increasing customer engagement as 24 </a:t>
            </a:r>
            <a:r>
              <a:rPr lang="en-US" sz="1800" dirty="0">
                <a:latin typeface="Arial" panose="020B0604020202020204" pitchFamily="34" charset="0"/>
                <a:cs typeface="Arial" panose="020B0604020202020204" pitchFamily="34" charset="0"/>
              </a:rPr>
              <a:t>customers haven’t placed any </a:t>
            </a:r>
            <a:r>
              <a:rPr lang="en-US" sz="1800" dirty="0" smtClean="0">
                <a:latin typeface="Arial" panose="020B0604020202020204" pitchFamily="34" charset="0"/>
                <a:cs typeface="Arial" panose="020B0604020202020204" pitchFamily="34" charset="0"/>
              </a:rPr>
              <a:t>orders yet. Out of these, 22 customers </a:t>
            </a:r>
            <a:r>
              <a:rPr lang="en-US" sz="1800" dirty="0">
                <a:latin typeface="Arial" panose="020B0604020202020204" pitchFamily="34" charset="0"/>
                <a:cs typeface="Arial" panose="020B0604020202020204" pitchFamily="34" charset="0"/>
              </a:rPr>
              <a:t>don’t have an assigned sales representative </a:t>
            </a:r>
            <a:r>
              <a:rPr lang="en-US" sz="1800" dirty="0" smtClean="0">
                <a:latin typeface="Arial" panose="020B0604020202020204" pitchFamily="34" charset="0"/>
                <a:cs typeface="Arial" panose="020B0604020202020204" pitchFamily="34" charset="0"/>
              </a:rPr>
              <a:t>yet. Training for sales representatives should be conducted to help convert these customers.</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Credit management needs improvement </a:t>
            </a:r>
            <a:r>
              <a:rPr lang="en-US" sz="1800" dirty="0">
                <a:latin typeface="Arial" panose="020B0604020202020204" pitchFamily="34" charset="0"/>
                <a:cs typeface="Arial" panose="020B0604020202020204" pitchFamily="34" charset="0"/>
              </a:rPr>
              <a:t>as </a:t>
            </a:r>
            <a:r>
              <a:rPr lang="en-US" sz="1800" dirty="0" smtClean="0">
                <a:latin typeface="Arial" panose="020B0604020202020204" pitchFamily="34" charset="0"/>
                <a:cs typeface="Arial" panose="020B0604020202020204" pitchFamily="34" charset="0"/>
              </a:rPr>
              <a:t>almost half of the </a:t>
            </a:r>
            <a:r>
              <a:rPr lang="en-US" sz="1800" dirty="0">
                <a:latin typeface="Arial" panose="020B0604020202020204" pitchFamily="34" charset="0"/>
                <a:cs typeface="Arial" panose="020B0604020202020204" pitchFamily="34" charset="0"/>
              </a:rPr>
              <a:t>customers have exceeded their credit limit</a:t>
            </a:r>
            <a:r>
              <a:rPr lang="en-US" sz="1800" dirty="0" smtClean="0">
                <a:latin typeface="Arial" panose="020B0604020202020204" pitchFamily="34" charset="0"/>
                <a:cs typeface="Arial" panose="020B0604020202020204" pitchFamily="34" charset="0"/>
              </a:rPr>
              <a:t>.</a:t>
            </a:r>
          </a:p>
          <a:p>
            <a:pPr marL="342900" indent="-342900" algn="just">
              <a:buFont typeface="+mj-lt"/>
              <a:buAutoNum type="arabicPeriod"/>
            </a:pPr>
            <a:r>
              <a:rPr lang="en-US" sz="1800" dirty="0" smtClean="0">
                <a:latin typeface="Arial" panose="020B0604020202020204" pitchFamily="34" charset="0"/>
                <a:cs typeface="Arial" panose="020B0604020202020204" pitchFamily="34" charset="0"/>
              </a:rPr>
              <a:t>Classic Cars product </a:t>
            </a:r>
            <a:r>
              <a:rPr lang="en-US" sz="1800" dirty="0">
                <a:latin typeface="Arial" panose="020B0604020202020204" pitchFamily="34" charset="0"/>
                <a:cs typeface="Arial" panose="020B0604020202020204" pitchFamily="34" charset="0"/>
              </a:rPr>
              <a:t>line </a:t>
            </a:r>
            <a:r>
              <a:rPr lang="en-US" sz="1800" dirty="0" smtClean="0">
                <a:latin typeface="Arial" panose="020B0604020202020204" pitchFamily="34" charset="0"/>
                <a:cs typeface="Arial" panose="020B0604020202020204" pitchFamily="34" charset="0"/>
              </a:rPr>
              <a:t>brings the most sales of all. It has the most number of products and the most expensive one. The most </a:t>
            </a:r>
            <a:r>
              <a:rPr lang="en-US" sz="1800" dirty="0">
                <a:latin typeface="Arial" panose="020B0604020202020204" pitchFamily="34" charset="0"/>
                <a:cs typeface="Arial" panose="020B0604020202020204" pitchFamily="34" charset="0"/>
              </a:rPr>
              <a:t>ordered product by </a:t>
            </a:r>
            <a:r>
              <a:rPr lang="en-US" sz="1800" dirty="0" smtClean="0">
                <a:latin typeface="Arial" panose="020B0604020202020204" pitchFamily="34" charset="0"/>
                <a:cs typeface="Arial" panose="020B0604020202020204" pitchFamily="34" charset="0"/>
              </a:rPr>
              <a:t>quantity are </a:t>
            </a:r>
            <a:r>
              <a:rPr lang="en-US" sz="1800" dirty="0">
                <a:latin typeface="Arial" panose="020B0604020202020204" pitchFamily="34" charset="0"/>
                <a:cs typeface="Arial" panose="020B0604020202020204" pitchFamily="34" charset="0"/>
              </a:rPr>
              <a:t>Classic </a:t>
            </a:r>
            <a:r>
              <a:rPr lang="en-US" sz="1800" dirty="0" smtClean="0">
                <a:latin typeface="Arial" panose="020B0604020202020204" pitchFamily="34" charset="0"/>
                <a:cs typeface="Arial" panose="020B0604020202020204" pitchFamily="34" charset="0"/>
              </a:rPr>
              <a:t>Cars. Focus should also be on improving other product lines with more variety.</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Gerard Hernandez has generated the highest </a:t>
            </a:r>
            <a:r>
              <a:rPr lang="en-US" sz="1800" dirty="0" smtClean="0">
                <a:latin typeface="Arial" panose="020B0604020202020204" pitchFamily="34" charset="0"/>
                <a:cs typeface="Arial" panose="020B0604020202020204" pitchFamily="34" charset="0"/>
              </a:rPr>
              <a:t>sales. His performance should be rewarded and made an example for other employees.</a:t>
            </a:r>
          </a:p>
          <a:p>
            <a:pPr marL="342900" indent="-342900" algn="just">
              <a:buFont typeface="+mj-lt"/>
              <a:buAutoNum type="arabicPeriod"/>
            </a:pPr>
            <a:r>
              <a:rPr lang="en-US" sz="1800" dirty="0">
                <a:latin typeface="Arial" panose="020B0604020202020204" pitchFamily="34" charset="0"/>
                <a:cs typeface="Arial" panose="020B0604020202020204" pitchFamily="34" charset="0"/>
              </a:rPr>
              <a:t>Most number of orders are placed in </a:t>
            </a:r>
            <a:r>
              <a:rPr lang="en-US" sz="1800" dirty="0" smtClean="0">
                <a:latin typeface="Arial" panose="020B0604020202020204" pitchFamily="34" charset="0"/>
                <a:cs typeface="Arial" panose="020B0604020202020204" pitchFamily="34" charset="0"/>
              </a:rPr>
              <a:t>November. </a:t>
            </a:r>
            <a:r>
              <a:rPr lang="en-US" sz="1800" dirty="0">
                <a:latin typeface="Arial" panose="020B0604020202020204" pitchFamily="34" charset="0"/>
                <a:cs typeface="Arial" panose="020B0604020202020204" pitchFamily="34" charset="0"/>
              </a:rPr>
              <a:t>T</a:t>
            </a:r>
            <a:r>
              <a:rPr lang="en-US" sz="1800" dirty="0" smtClean="0">
                <a:latin typeface="Arial" panose="020B0604020202020204" pitchFamily="34" charset="0"/>
                <a:cs typeface="Arial" panose="020B0604020202020204" pitchFamily="34" charset="0"/>
              </a:rPr>
              <a:t>he production should be planned accordingly to mitigate any delays in shipping.</a:t>
            </a: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0019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112</TotalTime>
  <Words>771</Words>
  <Application>Microsoft Office PowerPoint</Application>
  <PresentationFormat>Widescreen</PresentationFormat>
  <Paragraphs>54</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Organic</vt:lpstr>
      <vt:lpstr>PowerPoint Presentation</vt:lpstr>
      <vt:lpstr>Introduction</vt:lpstr>
      <vt:lpstr>Objectives</vt:lpstr>
      <vt:lpstr>Summary- Customer Data Analysis</vt:lpstr>
      <vt:lpstr>Summary- Office Data Analysis</vt:lpstr>
      <vt:lpstr>Summary- Product Data Analysis</vt:lpstr>
      <vt:lpstr>Summary- Employee Data Analysis</vt:lpstr>
      <vt:lpstr>Summary- Order Data Analysis</vt:lpstr>
      <vt:lpstr>Business 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22</cp:revision>
  <dcterms:created xsi:type="dcterms:W3CDTF">2024-07-23T09:08:06Z</dcterms:created>
  <dcterms:modified xsi:type="dcterms:W3CDTF">2024-07-23T11:00:58Z</dcterms:modified>
</cp:coreProperties>
</file>