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22" r:id="rId1"/>
  </p:sldMasterIdLst>
  <p:notesMasterIdLst>
    <p:notesMasterId r:id="rId13"/>
  </p:notesMasterIdLst>
  <p:sldIdLst>
    <p:sldId id="257" r:id="rId2"/>
    <p:sldId id="258" r:id="rId3"/>
    <p:sldId id="259" r:id="rId4"/>
    <p:sldId id="274" r:id="rId5"/>
    <p:sldId id="262" r:id="rId6"/>
    <p:sldId id="268" r:id="rId7"/>
    <p:sldId id="269"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47888-807A-4E33-B51F-A4395D6AD497}"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0F453-9021-418D-A1A1-B0693262EEA9}" type="slidenum">
              <a:rPr lang="en-IN" smtClean="0"/>
              <a:t>‹#›</a:t>
            </a:fld>
            <a:endParaRPr lang="en-IN"/>
          </a:p>
        </p:txBody>
      </p:sp>
    </p:spTree>
    <p:extLst>
      <p:ext uri="{BB962C8B-B14F-4D97-AF65-F5344CB8AC3E}">
        <p14:creationId xmlns:p14="http://schemas.microsoft.com/office/powerpoint/2010/main" val="65626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3</a:t>
            </a:fld>
            <a:endParaRPr lang="en-IN"/>
          </a:p>
        </p:txBody>
      </p:sp>
    </p:spTree>
    <p:extLst>
      <p:ext uri="{BB962C8B-B14F-4D97-AF65-F5344CB8AC3E}">
        <p14:creationId xmlns:p14="http://schemas.microsoft.com/office/powerpoint/2010/main" val="258662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4</a:t>
            </a:fld>
            <a:endParaRPr lang="en-IN"/>
          </a:p>
        </p:txBody>
      </p:sp>
    </p:spTree>
    <p:extLst>
      <p:ext uri="{BB962C8B-B14F-4D97-AF65-F5344CB8AC3E}">
        <p14:creationId xmlns:p14="http://schemas.microsoft.com/office/powerpoint/2010/main" val="75770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5</a:t>
            </a:fld>
            <a:endParaRPr lang="en-IN"/>
          </a:p>
        </p:txBody>
      </p:sp>
    </p:spTree>
    <p:extLst>
      <p:ext uri="{BB962C8B-B14F-4D97-AF65-F5344CB8AC3E}">
        <p14:creationId xmlns:p14="http://schemas.microsoft.com/office/powerpoint/2010/main" val="33969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6</a:t>
            </a:fld>
            <a:endParaRPr lang="en-IN"/>
          </a:p>
        </p:txBody>
      </p:sp>
    </p:spTree>
    <p:extLst>
      <p:ext uri="{BB962C8B-B14F-4D97-AF65-F5344CB8AC3E}">
        <p14:creationId xmlns:p14="http://schemas.microsoft.com/office/powerpoint/2010/main" val="226473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7</a:t>
            </a:fld>
            <a:endParaRPr lang="en-IN"/>
          </a:p>
        </p:txBody>
      </p:sp>
    </p:spTree>
    <p:extLst>
      <p:ext uri="{BB962C8B-B14F-4D97-AF65-F5344CB8AC3E}">
        <p14:creationId xmlns:p14="http://schemas.microsoft.com/office/powerpoint/2010/main" val="206228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8</a:t>
            </a:fld>
            <a:endParaRPr lang="en-IN"/>
          </a:p>
        </p:txBody>
      </p:sp>
    </p:spTree>
    <p:extLst>
      <p:ext uri="{BB962C8B-B14F-4D97-AF65-F5344CB8AC3E}">
        <p14:creationId xmlns:p14="http://schemas.microsoft.com/office/powerpoint/2010/main" val="2649643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9</a:t>
            </a:fld>
            <a:endParaRPr lang="en-IN"/>
          </a:p>
        </p:txBody>
      </p:sp>
    </p:spTree>
    <p:extLst>
      <p:ext uri="{BB962C8B-B14F-4D97-AF65-F5344CB8AC3E}">
        <p14:creationId xmlns:p14="http://schemas.microsoft.com/office/powerpoint/2010/main" val="263171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10</a:t>
            </a:fld>
            <a:endParaRPr lang="en-IN"/>
          </a:p>
        </p:txBody>
      </p:sp>
    </p:spTree>
    <p:extLst>
      <p:ext uri="{BB962C8B-B14F-4D97-AF65-F5344CB8AC3E}">
        <p14:creationId xmlns:p14="http://schemas.microsoft.com/office/powerpoint/2010/main" val="875106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11</a:t>
            </a:fld>
            <a:endParaRPr lang="en-IN"/>
          </a:p>
        </p:txBody>
      </p:sp>
    </p:spTree>
    <p:extLst>
      <p:ext uri="{BB962C8B-B14F-4D97-AF65-F5344CB8AC3E}">
        <p14:creationId xmlns:p14="http://schemas.microsoft.com/office/powerpoint/2010/main" val="317905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C887BE5-94D4-425D-B732-23C5F24965EE}"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46585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4173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1849985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808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105251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C887BE5-94D4-425D-B732-23C5F24965EE}"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647041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C887BE5-94D4-425D-B732-23C5F24965EE}"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682017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646558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88839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97413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64295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887BE5-94D4-425D-B732-23C5F24965EE}"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49256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887BE5-94D4-425D-B732-23C5F24965EE}"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01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887BE5-94D4-425D-B732-23C5F24965EE}"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69512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7BE5-94D4-425D-B732-23C5F24965EE}"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147071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76310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166150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C887BE5-94D4-425D-B732-23C5F24965EE}" type="datetimeFigureOut">
              <a:rPr lang="en-IN" smtClean="0"/>
              <a:t>12-09-2024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03A2D8E-CF04-40C4-87FF-8F9526F8AFD8}" type="slidenum">
              <a:rPr lang="en-IN" smtClean="0"/>
              <a:t>‹#›</a:t>
            </a:fld>
            <a:endParaRPr lang="en-IN"/>
          </a:p>
        </p:txBody>
      </p:sp>
    </p:spTree>
    <p:extLst>
      <p:ext uri="{BB962C8B-B14F-4D97-AF65-F5344CB8AC3E}">
        <p14:creationId xmlns:p14="http://schemas.microsoft.com/office/powerpoint/2010/main" val="508282457"/>
      </p:ext>
    </p:extLst>
  </p:cSld>
  <p:clrMap bg1="dk1" tx1="lt1" bg2="dk2" tx2="lt2" accent1="accent1" accent2="accent2" accent3="accent3" accent4="accent4" accent5="accent5" accent6="accent6" hlink="hlink" folHlink="folHlink"/>
  <p:sldLayoutIdLst>
    <p:sldLayoutId id="2147485023" r:id="rId1"/>
    <p:sldLayoutId id="2147485024" r:id="rId2"/>
    <p:sldLayoutId id="2147485025" r:id="rId3"/>
    <p:sldLayoutId id="2147485026" r:id="rId4"/>
    <p:sldLayoutId id="2147485027" r:id="rId5"/>
    <p:sldLayoutId id="2147485028" r:id="rId6"/>
    <p:sldLayoutId id="2147485029" r:id="rId7"/>
    <p:sldLayoutId id="2147485030" r:id="rId8"/>
    <p:sldLayoutId id="2147485031" r:id="rId9"/>
    <p:sldLayoutId id="2147485032" r:id="rId10"/>
    <p:sldLayoutId id="2147485033" r:id="rId11"/>
    <p:sldLayoutId id="2147485034" r:id="rId12"/>
    <p:sldLayoutId id="2147485035" r:id="rId13"/>
    <p:sldLayoutId id="2147485036" r:id="rId14"/>
    <p:sldLayoutId id="2147485037" r:id="rId15"/>
    <p:sldLayoutId id="2147485038" r:id="rId16"/>
    <p:sldLayoutId id="214748503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AA8C2CB-4B98-A84E-CBE6-B87EE1D5F9FB}"/>
              </a:ext>
            </a:extLst>
          </p:cNvPr>
          <p:cNvSpPr txBox="1"/>
          <p:nvPr/>
        </p:nvSpPr>
        <p:spPr>
          <a:xfrm>
            <a:off x="0" y="2327667"/>
            <a:ext cx="12192000" cy="707886"/>
          </a:xfrm>
          <a:prstGeom prst="rect">
            <a:avLst/>
          </a:prstGeom>
          <a:noFill/>
        </p:spPr>
        <p:txBody>
          <a:bodyPr wrap="square" rtlCol="0">
            <a:spAutoFit/>
          </a:bodyPr>
          <a:lstStyle/>
          <a:p>
            <a:pPr algn="ctr"/>
            <a:r>
              <a:rPr lang="en-US" sz="4000" b="1" dirty="0" smtClean="0">
                <a:cs typeface="Arial" panose="020B0604020202020204" pitchFamily="34" charset="0"/>
              </a:rPr>
              <a:t>PROJECT: </a:t>
            </a:r>
            <a:r>
              <a:rPr lang="en-IN" sz="4000" b="1" dirty="0" smtClean="0"/>
              <a:t>UNLOCKING AUTOMOTIVE TRENDS</a:t>
            </a:r>
            <a:endParaRPr lang="en-IN" sz="4000" b="1" dirty="0"/>
          </a:p>
        </p:txBody>
      </p:sp>
      <p:sp>
        <p:nvSpPr>
          <p:cNvPr id="3" name="TextBox 2">
            <a:extLst>
              <a:ext uri="{FF2B5EF4-FFF2-40B4-BE49-F238E27FC236}">
                <a16:creationId xmlns:a16="http://schemas.microsoft.com/office/drawing/2014/main" xmlns="" id="{DAA8C2CB-4B98-A84E-CBE6-B87EE1D5F9FB}"/>
              </a:ext>
            </a:extLst>
          </p:cNvPr>
          <p:cNvSpPr txBox="1"/>
          <p:nvPr/>
        </p:nvSpPr>
        <p:spPr>
          <a:xfrm>
            <a:off x="0" y="3389235"/>
            <a:ext cx="12192000" cy="1200329"/>
          </a:xfrm>
          <a:prstGeom prst="rect">
            <a:avLst/>
          </a:prstGeom>
          <a:noFill/>
        </p:spPr>
        <p:txBody>
          <a:bodyPr wrap="square" rtlCol="0">
            <a:spAutoFit/>
          </a:bodyPr>
          <a:lstStyle/>
          <a:p>
            <a:pPr algn="ctr">
              <a:lnSpc>
                <a:spcPct val="150000"/>
              </a:lnSpc>
            </a:pPr>
            <a:r>
              <a:rPr lang="en-US" sz="2400" dirty="0" smtClean="0">
                <a:cs typeface="Arial" panose="020B0604020202020204" pitchFamily="34" charset="0"/>
              </a:rPr>
              <a:t>COMPLETED BY: MANDAR MALEWAR</a:t>
            </a:r>
          </a:p>
          <a:p>
            <a:pPr algn="ctr">
              <a:lnSpc>
                <a:spcPct val="150000"/>
              </a:lnSpc>
            </a:pPr>
            <a:r>
              <a:rPr lang="en-US" sz="2400" dirty="0" smtClean="0">
                <a:cs typeface="Arial" panose="020B0604020202020204" pitchFamily="34" charset="0"/>
              </a:rPr>
              <a:t>MENTORED BY: </a:t>
            </a:r>
            <a:r>
              <a:rPr lang="en-US" sz="2400" dirty="0" smtClean="0">
                <a:cs typeface="Arial" panose="020B0604020202020204" pitchFamily="34" charset="0"/>
              </a:rPr>
              <a:t>SHARAYOO DIXIT</a:t>
            </a:r>
            <a:endParaRPr lang="en-IN" sz="2400" dirty="0">
              <a:cs typeface="Arial" panose="020B0604020202020204" pitchFamily="34" charset="0"/>
            </a:endParaRPr>
          </a:p>
        </p:txBody>
      </p:sp>
    </p:spTree>
    <p:extLst>
      <p:ext uri="{BB962C8B-B14F-4D97-AF65-F5344CB8AC3E}">
        <p14:creationId xmlns:p14="http://schemas.microsoft.com/office/powerpoint/2010/main" val="2634824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normAutofit/>
          </a:bodyPr>
          <a:lstStyle/>
          <a:p>
            <a:pPr algn="ctr"/>
            <a:r>
              <a:rPr lang="en-US" dirty="0" smtClean="0">
                <a:latin typeface="+mn-lt"/>
                <a:cs typeface="Arial" panose="020B0604020202020204" pitchFamily="34" charset="0"/>
              </a:rPr>
              <a:t>Future Scope</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581891" y="1945177"/>
            <a:ext cx="11030989" cy="4478627"/>
          </a:xfrm>
        </p:spPr>
        <p:txBody>
          <a:bodyPr>
            <a:noAutofit/>
          </a:bodyPr>
          <a:lstStyle/>
          <a:p>
            <a:pPr marL="342900" indent="-342900" algn="just">
              <a:buFont typeface="+mj-lt"/>
              <a:buAutoNum type="arabicPeriod"/>
            </a:pPr>
            <a:r>
              <a:rPr lang="en-US" sz="2000" dirty="0"/>
              <a:t>Advanced Statistical Analysis:</a:t>
            </a:r>
          </a:p>
          <a:p>
            <a:pPr marL="857250" lvl="1" indent="-400050" algn="just">
              <a:buFont typeface="+mj-lt"/>
              <a:buAutoNum type="romanLcPeriod"/>
            </a:pPr>
            <a:r>
              <a:rPr lang="en-US" sz="1600" dirty="0"/>
              <a:t>Regression Analysis: Model the relationship between independent variables (e.g., displacement, weight) and dependent variables (e.g., fuel efficiency, acceleration) to make predictions or understand causal relationships. </a:t>
            </a:r>
            <a:endParaRPr lang="en-US" sz="1600" dirty="0" smtClean="0"/>
          </a:p>
          <a:p>
            <a:pPr marL="857250" lvl="1" indent="-400050" algn="just">
              <a:buFont typeface="+mj-lt"/>
              <a:buAutoNum type="romanLcPeriod"/>
            </a:pPr>
            <a:r>
              <a:rPr lang="en-US" sz="1600" dirty="0" smtClean="0"/>
              <a:t>Time </a:t>
            </a:r>
            <a:r>
              <a:rPr lang="en-US" sz="1600" dirty="0"/>
              <a:t>Series Analysis: If you have data over time, analyze trends in car features, prices, or sales to identify patterns and forecast future trends.</a:t>
            </a:r>
          </a:p>
          <a:p>
            <a:pPr marL="342900" indent="-342900" algn="just">
              <a:buFont typeface="+mj-lt"/>
              <a:buAutoNum type="arabicPeriod"/>
            </a:pPr>
            <a:r>
              <a:rPr lang="en-US" sz="2000" dirty="0"/>
              <a:t>Consumer Preference Analysis:</a:t>
            </a:r>
          </a:p>
          <a:p>
            <a:pPr marL="857250" lvl="1" indent="-400050" algn="just">
              <a:buFont typeface="+mj-lt"/>
              <a:buAutoNum type="romanLcPeriod"/>
            </a:pPr>
            <a:r>
              <a:rPr lang="en-US" sz="1600" dirty="0"/>
              <a:t>Market Segmentation: Identify distinct groups of consumers based on their preferences for car features (e.g., size, fuel efficiency, safety). </a:t>
            </a:r>
            <a:endParaRPr lang="en-US" sz="1600" dirty="0" smtClean="0"/>
          </a:p>
          <a:p>
            <a:pPr marL="857250" lvl="1" indent="-400050" algn="just">
              <a:buFont typeface="+mj-lt"/>
              <a:buAutoNum type="romanLcPeriod"/>
            </a:pPr>
            <a:r>
              <a:rPr lang="en-US" sz="1600" dirty="0" smtClean="0"/>
              <a:t>Sentiment </a:t>
            </a:r>
            <a:r>
              <a:rPr lang="en-US" sz="1600" dirty="0"/>
              <a:t>Analysis: Analyze customer reviews and social media data to understand consumer sentiment towards specific car models or features. </a:t>
            </a:r>
            <a:endParaRPr lang="en-US" sz="1600" dirty="0" smtClean="0"/>
          </a:p>
          <a:p>
            <a:pPr marL="857250" lvl="1" indent="-400050" algn="just">
              <a:buFont typeface="+mj-lt"/>
              <a:buAutoNum type="romanLcPeriod"/>
            </a:pPr>
            <a:r>
              <a:rPr lang="en-US" sz="1600" dirty="0" smtClean="0"/>
              <a:t>Price </a:t>
            </a:r>
            <a:r>
              <a:rPr lang="en-US" sz="1600" dirty="0"/>
              <a:t>Sensitivity Analysis: Assess how price affects consumer preferences and demand for different car segments.</a:t>
            </a:r>
          </a:p>
          <a:p>
            <a:pPr marL="342900" indent="-342900" algn="just">
              <a:buFont typeface="+mj-lt"/>
              <a:buAutoNum type="arabicPeriod"/>
            </a:pPr>
            <a:r>
              <a:rPr lang="en-US" sz="2000" dirty="0"/>
              <a:t>Competitive Analysis:</a:t>
            </a:r>
          </a:p>
          <a:p>
            <a:pPr marL="857250" lvl="1" indent="-400050" algn="just">
              <a:buFont typeface="+mj-lt"/>
              <a:buAutoNum type="romanLcPeriod"/>
            </a:pPr>
            <a:r>
              <a:rPr lang="en-US" sz="1600" dirty="0"/>
              <a:t>Benchmarking: Compare products or services to competitors in terms of performance, features, and pricing</a:t>
            </a:r>
            <a:r>
              <a:rPr lang="en-US" sz="1600" dirty="0" smtClean="0"/>
              <a:t>.</a:t>
            </a:r>
          </a:p>
          <a:p>
            <a:pPr marL="857250" lvl="1" indent="-400050" algn="just">
              <a:buFont typeface="+mj-lt"/>
              <a:buAutoNum type="romanLcPeriod"/>
            </a:pPr>
            <a:r>
              <a:rPr lang="en-US" sz="1600" dirty="0" smtClean="0"/>
              <a:t>Market </a:t>
            </a:r>
            <a:r>
              <a:rPr lang="en-US" sz="1600" dirty="0"/>
              <a:t>Share Analysis: Track market share trends for different car manufacturers and identify growth opportunities. </a:t>
            </a:r>
            <a:endParaRPr lang="en-US" sz="1600" dirty="0" smtClean="0"/>
          </a:p>
          <a:p>
            <a:pPr marL="857250" lvl="1" indent="-400050" algn="just">
              <a:buFont typeface="+mj-lt"/>
              <a:buAutoNum type="romanLcPeriod"/>
            </a:pPr>
            <a:r>
              <a:rPr lang="en-US" sz="1600" dirty="0" smtClean="0"/>
              <a:t>Competitive </a:t>
            </a:r>
            <a:r>
              <a:rPr lang="en-US" sz="1600" dirty="0"/>
              <a:t>Intelligence: Gather information on competitors' strategies, product launches, and marketing campaigns.</a:t>
            </a:r>
          </a:p>
        </p:txBody>
      </p:sp>
    </p:spTree>
    <p:extLst>
      <p:ext uri="{BB962C8B-B14F-4D97-AF65-F5344CB8AC3E}">
        <p14:creationId xmlns:p14="http://schemas.microsoft.com/office/powerpoint/2010/main" val="2773920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normAutofit/>
          </a:bodyPr>
          <a:lstStyle/>
          <a:p>
            <a:pPr algn="ctr"/>
            <a:r>
              <a:rPr lang="en-US" dirty="0" smtClean="0">
                <a:latin typeface="+mn-lt"/>
                <a:cs typeface="Arial" panose="020B0604020202020204" pitchFamily="34" charset="0"/>
              </a:rPr>
              <a:t>Future Scope</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581891" y="1945177"/>
            <a:ext cx="11030989" cy="4478627"/>
          </a:xfrm>
        </p:spPr>
        <p:txBody>
          <a:bodyPr>
            <a:noAutofit/>
          </a:bodyPr>
          <a:lstStyle/>
          <a:p>
            <a:pPr marL="457200" indent="-457200">
              <a:buFont typeface="+mj-lt"/>
              <a:buAutoNum type="arabicPeriod" startAt="4"/>
            </a:pPr>
            <a:r>
              <a:rPr lang="en-US" sz="2000" dirty="0"/>
              <a:t>Sustainability and Environmental Impact:</a:t>
            </a:r>
          </a:p>
          <a:p>
            <a:pPr marL="857250" lvl="1" indent="-400050">
              <a:buFont typeface="+mj-lt"/>
              <a:buAutoNum type="romanLcPeriod"/>
            </a:pPr>
            <a:r>
              <a:rPr lang="en-US" sz="1600" dirty="0"/>
              <a:t>Carbon Footprint Analysis: Evaluate the carbon footprint of different car models and identify opportunities for reducing </a:t>
            </a:r>
            <a:r>
              <a:rPr lang="en-US" sz="1600" dirty="0" smtClean="0"/>
              <a:t>emissions.</a:t>
            </a:r>
          </a:p>
          <a:p>
            <a:pPr marL="857250" lvl="1" indent="-400050">
              <a:buFont typeface="+mj-lt"/>
              <a:buAutoNum type="romanLcPeriod"/>
            </a:pPr>
            <a:r>
              <a:rPr lang="en-US" sz="1600" dirty="0" smtClean="0"/>
              <a:t>Electric </a:t>
            </a:r>
            <a:r>
              <a:rPr lang="en-US" sz="1600" dirty="0"/>
              <a:t>Vehicle Analysis: Deepen the analysis of electric vehicles, including battery technology, charging infrastructure, and range. </a:t>
            </a:r>
            <a:endParaRPr lang="en-US" sz="1600" dirty="0" smtClean="0"/>
          </a:p>
          <a:p>
            <a:pPr marL="857250" lvl="1" indent="-400050">
              <a:buFont typeface="+mj-lt"/>
              <a:buAutoNum type="romanLcPeriod"/>
            </a:pPr>
            <a:r>
              <a:rPr lang="en-US" sz="1600" dirty="0" smtClean="0"/>
              <a:t>Sustainability </a:t>
            </a:r>
            <a:r>
              <a:rPr lang="en-US" sz="1600" dirty="0"/>
              <a:t>Metrics: Develop metrics to assess the sustainability of cars based on factors like fuel efficiency, emissions, and recyclability.</a:t>
            </a:r>
          </a:p>
          <a:p>
            <a:pPr marL="457200" indent="-457200">
              <a:buFont typeface="+mj-lt"/>
              <a:buAutoNum type="arabicPeriod" startAt="4"/>
            </a:pPr>
            <a:r>
              <a:rPr lang="en-US" sz="2000" dirty="0"/>
              <a:t>Advanced Data Visualization:</a:t>
            </a:r>
          </a:p>
          <a:p>
            <a:pPr marL="857250" lvl="1" indent="-400050">
              <a:buFont typeface="+mj-lt"/>
              <a:buAutoNum type="romanLcPeriod"/>
            </a:pPr>
            <a:r>
              <a:rPr lang="en-US" sz="1600" dirty="0"/>
              <a:t>Interactive Dashboards: Create interactive dashboards to visualize key metrics and </a:t>
            </a:r>
            <a:r>
              <a:rPr lang="en-US" sz="1600" dirty="0" smtClean="0"/>
              <a:t>trends.</a:t>
            </a:r>
          </a:p>
          <a:p>
            <a:pPr marL="857250" lvl="1" indent="-400050">
              <a:buFont typeface="+mj-lt"/>
              <a:buAutoNum type="romanLcPeriod"/>
            </a:pPr>
            <a:r>
              <a:rPr lang="en-US" sz="1600" dirty="0" smtClean="0"/>
              <a:t>3D </a:t>
            </a:r>
            <a:r>
              <a:rPr lang="en-US" sz="1600" dirty="0"/>
              <a:t>Visualizations: Use 3D visualizations to explore relationships between multiple variables (e.g., size, performance, price). </a:t>
            </a:r>
            <a:endParaRPr lang="en-US" sz="1600" dirty="0" smtClean="0"/>
          </a:p>
          <a:p>
            <a:pPr marL="857250" lvl="1" indent="-400050">
              <a:buFont typeface="+mj-lt"/>
              <a:buAutoNum type="romanLcPeriod"/>
            </a:pPr>
            <a:r>
              <a:rPr lang="en-US" sz="1600" dirty="0" smtClean="0"/>
              <a:t>Geographic </a:t>
            </a:r>
            <a:r>
              <a:rPr lang="en-US" sz="1600" dirty="0"/>
              <a:t>Analysis: Analyze car sales and preferences based on geographic location.</a:t>
            </a:r>
          </a:p>
        </p:txBody>
      </p:sp>
    </p:spTree>
    <p:extLst>
      <p:ext uri="{BB962C8B-B14F-4D97-AF65-F5344CB8AC3E}">
        <p14:creationId xmlns:p14="http://schemas.microsoft.com/office/powerpoint/2010/main" val="275312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C9E5C0-F822-AB12-F62F-5042CC497FF9}"/>
              </a:ext>
            </a:extLst>
          </p:cNvPr>
          <p:cNvSpPr>
            <a:spLocks noGrp="1"/>
          </p:cNvSpPr>
          <p:nvPr>
            <p:ph type="title"/>
          </p:nvPr>
        </p:nvSpPr>
        <p:spPr/>
        <p:txBody>
          <a:bodyPr/>
          <a:lstStyle/>
          <a:p>
            <a:pPr algn="ctr"/>
            <a:r>
              <a:rPr lang="en-US" dirty="0" smtClean="0">
                <a:latin typeface="+mn-lt"/>
                <a:cs typeface="Arial" panose="020B0604020202020204" pitchFamily="34" charset="0"/>
              </a:rPr>
              <a:t>Introduction</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6D865F2D-D67E-6911-3E13-0F7D9F30A4A3}"/>
              </a:ext>
            </a:extLst>
          </p:cNvPr>
          <p:cNvSpPr>
            <a:spLocks noGrp="1"/>
          </p:cNvSpPr>
          <p:nvPr>
            <p:ph idx="1"/>
          </p:nvPr>
        </p:nvSpPr>
        <p:spPr>
          <a:xfrm>
            <a:off x="1295403" y="2385753"/>
            <a:ext cx="9601196" cy="3724101"/>
          </a:xfrm>
        </p:spPr>
        <p:txBody>
          <a:bodyPr>
            <a:normAutofit/>
          </a:bodyPr>
          <a:lstStyle/>
          <a:p>
            <a:pPr marL="0" indent="0" algn="just">
              <a:buNone/>
            </a:pPr>
            <a:r>
              <a:rPr lang="en-US" sz="1800" dirty="0">
                <a:cs typeface="Arial" panose="020B0604020202020204" pitchFamily="34" charset="0"/>
              </a:rPr>
              <a:t>A popular market research firm </a:t>
            </a:r>
            <a:r>
              <a:rPr lang="en-US" sz="1800" dirty="0" smtClean="0">
                <a:cs typeface="Arial" panose="020B0604020202020204" pitchFamily="34" charset="0"/>
              </a:rPr>
              <a:t>specializes </a:t>
            </a:r>
            <a:r>
              <a:rPr lang="en-US" sz="1800" dirty="0">
                <a:cs typeface="Arial" panose="020B0604020202020204" pitchFamily="34" charset="0"/>
              </a:rPr>
              <a:t>in automobile data analytics. The firm collects data from global car manufacturers and analyzes it to understand popular trends in passenger cars in different geographies based on car type, fuel economy, etc. </a:t>
            </a:r>
            <a:endParaRPr lang="en-US" sz="1800" dirty="0" smtClean="0">
              <a:cs typeface="Arial" panose="020B0604020202020204" pitchFamily="34" charset="0"/>
            </a:endParaRPr>
          </a:p>
          <a:p>
            <a:pPr marL="0" indent="0" algn="just">
              <a:buNone/>
            </a:pPr>
            <a:r>
              <a:rPr lang="en-US" sz="1800" dirty="0" smtClean="0">
                <a:cs typeface="Arial" panose="020B0604020202020204" pitchFamily="34" charset="0"/>
              </a:rPr>
              <a:t>Smith</a:t>
            </a:r>
            <a:r>
              <a:rPr lang="en-US" sz="1800" dirty="0">
                <a:cs typeface="Arial" panose="020B0604020202020204" pitchFamily="34" charset="0"/>
              </a:rPr>
              <a:t>, an analyst in the data science team, is approached by a popular car manufacturer who wants to launch a new car. To help the car manufacturer, Smith first wants to understand the market preferences by analyzing the car data. Help Smith with the analysis using Python by performing the upcoming tasks.</a:t>
            </a:r>
            <a:endParaRPr lang="en-IN" sz="1800" dirty="0">
              <a:cs typeface="Arial" panose="020B0604020202020204" pitchFamily="34" charset="0"/>
            </a:endParaRPr>
          </a:p>
        </p:txBody>
      </p:sp>
    </p:spTree>
    <p:extLst>
      <p:ext uri="{BB962C8B-B14F-4D97-AF65-F5344CB8AC3E}">
        <p14:creationId xmlns:p14="http://schemas.microsoft.com/office/powerpoint/2010/main" val="4052905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lstStyle/>
          <a:p>
            <a:pPr algn="ctr"/>
            <a:r>
              <a:rPr lang="en-US" dirty="0">
                <a:latin typeface="+mn-lt"/>
                <a:cs typeface="Arial" panose="020B0604020202020204" pitchFamily="34" charset="0"/>
              </a:rPr>
              <a:t>Objectives</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1039091" y="2269375"/>
            <a:ext cx="10314709" cy="3907588"/>
          </a:xfrm>
        </p:spPr>
        <p:txBody>
          <a:bodyPr>
            <a:normAutofit/>
          </a:bodyPr>
          <a:lstStyle/>
          <a:p>
            <a:pPr algn="just"/>
            <a:r>
              <a:rPr lang="en-US" sz="1800" dirty="0" smtClean="0">
                <a:cs typeface="Arial" panose="020B0604020202020204" pitchFamily="34" charset="0"/>
              </a:rPr>
              <a:t>Objective </a:t>
            </a:r>
            <a:r>
              <a:rPr lang="en-US" sz="1800" dirty="0" smtClean="0">
                <a:cs typeface="Arial" panose="020B0604020202020204" pitchFamily="34" charset="0"/>
              </a:rPr>
              <a:t>1- </a:t>
            </a:r>
            <a:r>
              <a:rPr lang="en-US" sz="1800" dirty="0">
                <a:cs typeface="Arial" panose="020B0604020202020204" pitchFamily="34" charset="0"/>
              </a:rPr>
              <a:t>T</a:t>
            </a:r>
            <a:r>
              <a:rPr lang="en-US" sz="1800" dirty="0" smtClean="0">
                <a:cs typeface="Arial" panose="020B0604020202020204" pitchFamily="34" charset="0"/>
              </a:rPr>
              <a:t>o </a:t>
            </a:r>
            <a:r>
              <a:rPr lang="en-US" sz="1800" dirty="0">
                <a:cs typeface="Arial" panose="020B0604020202020204" pitchFamily="34" charset="0"/>
              </a:rPr>
              <a:t>analyze a car dataset to gain insights into popular trends and identify key factors for launching promising car models</a:t>
            </a:r>
            <a:r>
              <a:rPr lang="en-US" sz="1800" dirty="0" smtClean="0">
                <a:cs typeface="Arial" panose="020B0604020202020204" pitchFamily="34" charset="0"/>
              </a:rPr>
              <a:t>.</a:t>
            </a:r>
          </a:p>
          <a:p>
            <a:pPr algn="just"/>
            <a:r>
              <a:rPr lang="en-US" sz="1800" dirty="0" smtClean="0">
                <a:cs typeface="Arial" panose="020B0604020202020204" pitchFamily="34" charset="0"/>
              </a:rPr>
              <a:t>Objective </a:t>
            </a:r>
            <a:r>
              <a:rPr lang="en-US" sz="1800" dirty="0">
                <a:cs typeface="Arial" panose="020B0604020202020204" pitchFamily="34" charset="0"/>
              </a:rPr>
              <a:t>2- </a:t>
            </a:r>
            <a:r>
              <a:rPr lang="en-US" sz="1800" dirty="0">
                <a:cs typeface="Arial" panose="020B0604020202020204" pitchFamily="34" charset="0"/>
              </a:rPr>
              <a:t>Extract actionable insights from the given data, addressing key areas such as categorizing cars based on market segmentation, conducting fuel efficiency analysis, comparing performance, studying weight distribution, assessing safety features, exploring user comfort, analyzing alert </a:t>
            </a:r>
            <a:r>
              <a:rPr lang="en-US" sz="1800" dirty="0" smtClean="0">
                <a:cs typeface="Arial" panose="020B0604020202020204" pitchFamily="34" charset="0"/>
              </a:rPr>
              <a:t>systems, conducting </a:t>
            </a:r>
            <a:r>
              <a:rPr lang="en-US" sz="1800" dirty="0">
                <a:cs typeface="Arial" panose="020B0604020202020204" pitchFamily="34" charset="0"/>
              </a:rPr>
              <a:t>dimensional </a:t>
            </a:r>
            <a:r>
              <a:rPr lang="en-US" sz="1800" dirty="0" smtClean="0">
                <a:cs typeface="Arial" panose="020B0604020202020204" pitchFamily="34" charset="0"/>
              </a:rPr>
              <a:t>analysis </a:t>
            </a:r>
            <a:r>
              <a:rPr lang="en-US" sz="1800" dirty="0">
                <a:cs typeface="Arial" panose="020B0604020202020204" pitchFamily="34" charset="0"/>
              </a:rPr>
              <a:t>and summarize your key findings</a:t>
            </a:r>
            <a:r>
              <a:rPr lang="en-US" sz="1800" dirty="0" smtClean="0">
                <a:cs typeface="Arial" panose="020B0604020202020204" pitchFamily="34" charset="0"/>
              </a:rPr>
              <a:t>.</a:t>
            </a:r>
          </a:p>
          <a:p>
            <a:pPr algn="just"/>
            <a:r>
              <a:rPr lang="en-US" sz="1800" dirty="0">
                <a:cs typeface="Arial" panose="020B0604020202020204" pitchFamily="34" charset="0"/>
              </a:rPr>
              <a:t>Objective 3- </a:t>
            </a:r>
            <a:r>
              <a:rPr lang="en-US" sz="1800" dirty="0" smtClean="0">
                <a:cs typeface="Arial" panose="020B0604020202020204" pitchFamily="34" charset="0"/>
              </a:rPr>
              <a:t>To </a:t>
            </a:r>
            <a:r>
              <a:rPr lang="en-US" sz="1800" dirty="0">
                <a:cs typeface="Arial" panose="020B0604020202020204" pitchFamily="34" charset="0"/>
              </a:rPr>
              <a:t>clean the dataset, if </a:t>
            </a:r>
            <a:r>
              <a:rPr lang="en-US" sz="1800" dirty="0" smtClean="0">
                <a:cs typeface="Arial" panose="020B0604020202020204" pitchFamily="34" charset="0"/>
              </a:rPr>
              <a:t>necessary</a:t>
            </a:r>
            <a:r>
              <a:rPr lang="en-US" sz="1800" dirty="0">
                <a:cs typeface="Arial" panose="020B0604020202020204" pitchFamily="34" charset="0"/>
              </a:rPr>
              <a:t>.</a:t>
            </a:r>
            <a:endParaRPr lang="en-US" sz="1800" dirty="0" smtClean="0">
              <a:cs typeface="Arial" panose="020B0604020202020204" pitchFamily="34" charset="0"/>
            </a:endParaRPr>
          </a:p>
        </p:txBody>
      </p:sp>
    </p:spTree>
    <p:extLst>
      <p:ext uri="{BB962C8B-B14F-4D97-AF65-F5344CB8AC3E}">
        <p14:creationId xmlns:p14="http://schemas.microsoft.com/office/powerpoint/2010/main" val="134115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lstStyle/>
          <a:p>
            <a:pPr algn="ctr"/>
            <a:r>
              <a:rPr lang="en-US" dirty="0" smtClean="0">
                <a:latin typeface="+mn-lt"/>
                <a:cs typeface="Arial" panose="020B0604020202020204" pitchFamily="34" charset="0"/>
              </a:rPr>
              <a:t>Project Requirements</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656705" y="2069869"/>
            <a:ext cx="10897986" cy="4389120"/>
          </a:xfrm>
        </p:spPr>
        <p:txBody>
          <a:bodyPr>
            <a:normAutofit fontScale="92500" lnSpcReduction="10000"/>
          </a:bodyPr>
          <a:lstStyle/>
          <a:p>
            <a:pPr marL="342900" indent="-342900" algn="just">
              <a:buFont typeface="+mj-lt"/>
              <a:buAutoNum type="arabicPeriod"/>
            </a:pPr>
            <a:r>
              <a:rPr lang="en-US" sz="1800" dirty="0" smtClean="0">
                <a:cs typeface="Arial" panose="020B0604020202020204" pitchFamily="34" charset="0"/>
              </a:rPr>
              <a:t>Market Segmentation Analysis- Identify </a:t>
            </a:r>
            <a:r>
              <a:rPr lang="en-US" sz="1800" dirty="0">
                <a:cs typeface="Arial" panose="020B0604020202020204" pitchFamily="34" charset="0"/>
              </a:rPr>
              <a:t>and categorize cars based on make, model, and body type to understand market trends and consumer preferences</a:t>
            </a:r>
            <a:r>
              <a:rPr lang="en-US" sz="1800" dirty="0" smtClean="0">
                <a:cs typeface="Arial" panose="020B0604020202020204" pitchFamily="34" charset="0"/>
              </a:rPr>
              <a:t>.</a:t>
            </a:r>
          </a:p>
          <a:p>
            <a:pPr marL="342900" indent="-342900" algn="just">
              <a:buFont typeface="+mj-lt"/>
              <a:buAutoNum type="arabicPeriod"/>
            </a:pPr>
            <a:r>
              <a:rPr lang="en-US" sz="1800" dirty="0">
                <a:cs typeface="Arial" panose="020B0604020202020204" pitchFamily="34" charset="0"/>
              </a:rPr>
              <a:t>Fuel Efficiency </a:t>
            </a:r>
            <a:r>
              <a:rPr lang="en-US" sz="1800" dirty="0" smtClean="0">
                <a:cs typeface="Arial" panose="020B0604020202020204" pitchFamily="34" charset="0"/>
              </a:rPr>
              <a:t>Analysis- </a:t>
            </a:r>
            <a:r>
              <a:rPr lang="en-US" sz="1800" dirty="0">
                <a:cs typeface="Arial" panose="020B0604020202020204" pitchFamily="34" charset="0"/>
              </a:rPr>
              <a:t>Evaluate the fuel efficiency of different car models by analyzing city and highway mileage, helping manufacturers focus on eco- friendly designs</a:t>
            </a:r>
            <a:r>
              <a:rPr lang="en-US" sz="1800" dirty="0" smtClean="0">
                <a:cs typeface="Arial" panose="020B0604020202020204" pitchFamily="34" charset="0"/>
              </a:rPr>
              <a:t>.</a:t>
            </a:r>
          </a:p>
          <a:p>
            <a:pPr marL="342900" indent="-342900" algn="just">
              <a:buFont typeface="+mj-lt"/>
              <a:buAutoNum type="arabicPeriod"/>
            </a:pPr>
            <a:r>
              <a:rPr lang="en-US" sz="1800" dirty="0">
                <a:cs typeface="Arial" panose="020B0604020202020204" pitchFamily="34" charset="0"/>
              </a:rPr>
              <a:t>Performance </a:t>
            </a:r>
            <a:r>
              <a:rPr lang="en-US" sz="1800" dirty="0" smtClean="0">
                <a:cs typeface="Arial" panose="020B0604020202020204" pitchFamily="34" charset="0"/>
              </a:rPr>
              <a:t>Comparison- </a:t>
            </a:r>
            <a:r>
              <a:rPr lang="en-US" sz="1800" dirty="0">
                <a:cs typeface="Arial" panose="020B0604020202020204" pitchFamily="34" charset="0"/>
              </a:rPr>
              <a:t>The performance of the cars can be compared based on various factors </a:t>
            </a:r>
            <a:r>
              <a:rPr lang="en-US" sz="1800" dirty="0" smtClean="0">
                <a:cs typeface="Arial" panose="020B0604020202020204" pitchFamily="34" charset="0"/>
              </a:rPr>
              <a:t>which </a:t>
            </a:r>
            <a:r>
              <a:rPr lang="en-US" sz="1800" dirty="0">
                <a:cs typeface="Arial" panose="020B0604020202020204" pitchFamily="34" charset="0"/>
              </a:rPr>
              <a:t>will provide valuable insights for marketing and product development</a:t>
            </a:r>
            <a:r>
              <a:rPr lang="en-US" sz="1800" dirty="0" smtClean="0">
                <a:cs typeface="Arial" panose="020B0604020202020204" pitchFamily="34" charset="0"/>
              </a:rPr>
              <a:t>.</a:t>
            </a:r>
          </a:p>
          <a:p>
            <a:pPr marL="342900" indent="-342900" algn="just">
              <a:buFont typeface="+mj-lt"/>
              <a:buAutoNum type="arabicPeriod"/>
            </a:pPr>
            <a:r>
              <a:rPr lang="en-US" sz="1800" dirty="0">
                <a:cs typeface="Arial" panose="020B0604020202020204" pitchFamily="34" charset="0"/>
              </a:rPr>
              <a:t>Weight Distribution </a:t>
            </a:r>
            <a:r>
              <a:rPr lang="en-US" sz="1800" dirty="0" smtClean="0">
                <a:cs typeface="Arial" panose="020B0604020202020204" pitchFamily="34" charset="0"/>
              </a:rPr>
              <a:t>Study- </a:t>
            </a:r>
            <a:r>
              <a:rPr lang="en-US" sz="1800" dirty="0">
                <a:cs typeface="Arial" panose="020B0604020202020204" pitchFamily="34" charset="0"/>
              </a:rPr>
              <a:t>Investigate the kerb weight and gross vehicle weight to understand weight distribution, influencing decisions related to materials and design for optimal performance</a:t>
            </a:r>
            <a:r>
              <a:rPr lang="en-US" sz="1800" dirty="0" smtClean="0">
                <a:cs typeface="Arial" panose="020B0604020202020204" pitchFamily="34" charset="0"/>
              </a:rPr>
              <a:t>.</a:t>
            </a:r>
          </a:p>
          <a:p>
            <a:pPr marL="342900" indent="-342900" algn="just">
              <a:buFont typeface="+mj-lt"/>
              <a:buAutoNum type="arabicPeriod"/>
            </a:pPr>
            <a:r>
              <a:rPr lang="en-US" sz="1800" dirty="0">
                <a:cs typeface="Arial" panose="020B0604020202020204" pitchFamily="34" charset="0"/>
              </a:rPr>
              <a:t>Safety Feature </a:t>
            </a:r>
            <a:r>
              <a:rPr lang="en-US" sz="1800" dirty="0" smtClean="0">
                <a:cs typeface="Arial" panose="020B0604020202020204" pitchFamily="34" charset="0"/>
              </a:rPr>
              <a:t>Assessment- </a:t>
            </a:r>
            <a:r>
              <a:rPr lang="en-US" sz="1800" dirty="0">
                <a:cs typeface="Arial" panose="020B0604020202020204" pitchFamily="34" charset="0"/>
              </a:rPr>
              <a:t>Examine the presence of safety features such as ABS, airbags, and hill assist, to assess the safety standards of various car </a:t>
            </a:r>
            <a:r>
              <a:rPr lang="en-US" sz="1800" dirty="0" smtClean="0">
                <a:cs typeface="Arial" panose="020B0604020202020204" pitchFamily="34" charset="0"/>
              </a:rPr>
              <a:t>models.</a:t>
            </a:r>
          </a:p>
          <a:p>
            <a:pPr marL="342900" indent="-342900" algn="just">
              <a:buFont typeface="+mj-lt"/>
              <a:buAutoNum type="arabicPeriod"/>
            </a:pPr>
            <a:r>
              <a:rPr lang="en-US" sz="1800" dirty="0">
                <a:cs typeface="Arial" panose="020B0604020202020204" pitchFamily="34" charset="0"/>
              </a:rPr>
              <a:t>User Comfort </a:t>
            </a:r>
            <a:r>
              <a:rPr lang="en-US" sz="1800" dirty="0" smtClean="0">
                <a:cs typeface="Arial" panose="020B0604020202020204" pitchFamily="34" charset="0"/>
              </a:rPr>
              <a:t>Exploration- </a:t>
            </a:r>
            <a:r>
              <a:rPr lang="en-US" sz="1800" dirty="0">
                <a:cs typeface="Arial" panose="020B0604020202020204" pitchFamily="34" charset="0"/>
              </a:rPr>
              <a:t>Explore seating capacity, central locking, and child safety locks to understand user comfort and family-friendly features</a:t>
            </a:r>
            <a:r>
              <a:rPr lang="en-US" sz="1800" dirty="0" smtClean="0">
                <a:cs typeface="Arial" panose="020B0604020202020204" pitchFamily="34" charset="0"/>
              </a:rPr>
              <a:t>.</a:t>
            </a:r>
          </a:p>
          <a:p>
            <a:pPr marL="342900" indent="-342900" algn="just">
              <a:buFont typeface="+mj-lt"/>
              <a:buAutoNum type="arabicPeriod"/>
            </a:pPr>
            <a:r>
              <a:rPr lang="en-US" sz="1800" dirty="0">
                <a:cs typeface="Arial" panose="020B0604020202020204" pitchFamily="34" charset="0"/>
              </a:rPr>
              <a:t>Alert Systems </a:t>
            </a:r>
            <a:r>
              <a:rPr lang="en-US" sz="1800" dirty="0" smtClean="0">
                <a:cs typeface="Arial" panose="020B0604020202020204" pitchFamily="34" charset="0"/>
              </a:rPr>
              <a:t>Analysis- </a:t>
            </a:r>
            <a:r>
              <a:rPr lang="en-US" sz="1800" dirty="0">
                <a:cs typeface="Arial" panose="020B0604020202020204" pitchFamily="34" charset="0"/>
              </a:rPr>
              <a:t>Investigate the presence of high-speed alerts, seat belt reminders, and door-ajar warnings to assess the integration of safety and convenience </a:t>
            </a:r>
            <a:r>
              <a:rPr lang="en-US" sz="1800" dirty="0" smtClean="0">
                <a:cs typeface="Arial" panose="020B0604020202020204" pitchFamily="34" charset="0"/>
              </a:rPr>
              <a:t>features.</a:t>
            </a:r>
          </a:p>
          <a:p>
            <a:pPr marL="342900" indent="-342900" algn="just">
              <a:buFont typeface="+mj-lt"/>
              <a:buAutoNum type="arabicPeriod"/>
            </a:pPr>
            <a:r>
              <a:rPr lang="en-US" sz="1800" dirty="0">
                <a:cs typeface="Arial" panose="020B0604020202020204" pitchFamily="34" charset="0"/>
              </a:rPr>
              <a:t>Dimensional Analysis Analyze the dimensions of cars (height, length, width) to understand size preferences and market demands, aiding in product planning</a:t>
            </a:r>
            <a:r>
              <a:rPr lang="en-US" sz="1800" dirty="0" smtClean="0">
                <a:cs typeface="Arial" panose="020B0604020202020204" pitchFamily="34" charset="0"/>
              </a:rPr>
              <a:t>.</a:t>
            </a:r>
          </a:p>
        </p:txBody>
      </p:sp>
    </p:spTree>
    <p:extLst>
      <p:ext uri="{BB962C8B-B14F-4D97-AF65-F5344CB8AC3E}">
        <p14:creationId xmlns:p14="http://schemas.microsoft.com/office/powerpoint/2010/main" val="48774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normAutofit/>
          </a:bodyPr>
          <a:lstStyle/>
          <a:p>
            <a:pPr algn="ctr"/>
            <a:r>
              <a:rPr lang="en-US" dirty="0" smtClean="0">
                <a:latin typeface="+mn-lt"/>
                <a:cs typeface="Arial" panose="020B0604020202020204" pitchFamily="34" charset="0"/>
              </a:rPr>
              <a:t>Summary</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518159" y="1757190"/>
            <a:ext cx="11155681" cy="4807931"/>
          </a:xfrm>
        </p:spPr>
        <p:txBody>
          <a:bodyPr>
            <a:noAutofit/>
          </a:bodyPr>
          <a:lstStyle/>
          <a:p>
            <a:pPr algn="just"/>
            <a:r>
              <a:rPr lang="en-US" sz="1550" dirty="0" smtClean="0"/>
              <a:t>SUV </a:t>
            </a:r>
            <a:r>
              <a:rPr lang="en-US" sz="1550" dirty="0"/>
              <a:t>is the most preferred car body type followed by Sedan and Hatchback.</a:t>
            </a:r>
          </a:p>
          <a:p>
            <a:pPr algn="just"/>
            <a:r>
              <a:rPr lang="en-US" sz="1550" dirty="0"/>
              <a:t>Only 2 cars can adapt to various driving conditions such as normal, comfort, eco, sport, and power and both are made by Audi.</a:t>
            </a:r>
          </a:p>
          <a:p>
            <a:pPr algn="just"/>
            <a:r>
              <a:rPr lang="en-US" sz="1550" dirty="0"/>
              <a:t>Mahindra has the highest city mileage (110) of all manufacturers. It is an outlier between all manufacturers as its car is electric in nature, thereby recording extraordinary city mileage.</a:t>
            </a:r>
          </a:p>
          <a:p>
            <a:pPr algn="just"/>
            <a:r>
              <a:rPr lang="en-US" sz="1550" dirty="0"/>
              <a:t>Maruti Suzuki has the highest city mileage (28.4) of all manufacturers which make non-electric cars, followed by Honda and Renault.</a:t>
            </a:r>
          </a:p>
          <a:p>
            <a:pPr algn="just"/>
            <a:r>
              <a:rPr lang="en-US" sz="1550" dirty="0"/>
              <a:t>Renault has the highest combined fuel efficiency in urban conditions, while Skoda is the worst. Hyundai and Skoda indicate relatively consistent fuel efficiency for city and highway.</a:t>
            </a:r>
          </a:p>
          <a:p>
            <a:pPr algn="just"/>
            <a:r>
              <a:rPr lang="en-US" sz="1550" dirty="0"/>
              <a:t>Renault has the highest average city and highway mileage of all manufacturers, followed by Mahindra and Maruti Suzuki.</a:t>
            </a:r>
          </a:p>
          <a:p>
            <a:pPr algn="just"/>
            <a:r>
              <a:rPr lang="en-US" sz="1550" dirty="0"/>
              <a:t>BMW has the most skewed mileage distribution</a:t>
            </a:r>
            <a:r>
              <a:rPr lang="en-US" sz="1550" dirty="0" smtClean="0"/>
              <a:t>. There </a:t>
            </a:r>
            <a:r>
              <a:rPr lang="en-US" sz="1550" dirty="0"/>
              <a:t>are few outliers present in the Fuel Economy Distribution for Tata and BMW.</a:t>
            </a:r>
          </a:p>
          <a:p>
            <a:pPr algn="just"/>
            <a:r>
              <a:rPr lang="en-US" sz="1550" dirty="0"/>
              <a:t>Aston Martin, Bentley, Bugatti, Ferrari, Lamborghini and Rolls-Royce have higher </a:t>
            </a:r>
            <a:r>
              <a:rPr lang="en-US" sz="1550" dirty="0" smtClean="0"/>
              <a:t>displacements</a:t>
            </a:r>
            <a:r>
              <a:rPr lang="en-US" sz="1550" dirty="0"/>
              <a:t>, indicating larger engines.</a:t>
            </a:r>
          </a:p>
          <a:p>
            <a:pPr algn="just"/>
            <a:r>
              <a:rPr lang="en-US" sz="1550" dirty="0"/>
              <a:t>Bentley, Ferrari, Jaguar, Land Rover </a:t>
            </a:r>
            <a:r>
              <a:rPr lang="en-US" sz="1550" dirty="0"/>
              <a:t>Rover</a:t>
            </a:r>
            <a:r>
              <a:rPr lang="en-US" sz="1550" dirty="0"/>
              <a:t> and Mercedes-Benz have higher standard deviations, suggesting more variation in their engine sizes.</a:t>
            </a:r>
          </a:p>
          <a:p>
            <a:pPr algn="just"/>
            <a:r>
              <a:rPr lang="en-US" sz="1550" dirty="0"/>
              <a:t>Aston Martin, Bentley, Bugatti, Lamborghini and Rolls-Royce have higher </a:t>
            </a:r>
            <a:r>
              <a:rPr lang="en-US" sz="1550" dirty="0" smtClean="0"/>
              <a:t>cylinder </a:t>
            </a:r>
            <a:r>
              <a:rPr lang="en-US" sz="1550" dirty="0"/>
              <a:t>counts, meaning they use more cylinders on average.</a:t>
            </a:r>
          </a:p>
          <a:p>
            <a:pPr algn="just"/>
            <a:r>
              <a:rPr lang="en-US" sz="1550" dirty="0"/>
              <a:t>Most manufacturers have a mean of 4 valves per cylinder. Audi, Lamborghini, Lexus and Nissan have higher, indicating more advanced engine designs</a:t>
            </a:r>
            <a:r>
              <a:rPr lang="en-US" sz="1550" dirty="0" smtClean="0"/>
              <a:t>.</a:t>
            </a:r>
            <a:endParaRPr lang="en-US" sz="1550" dirty="0"/>
          </a:p>
        </p:txBody>
      </p:sp>
    </p:spTree>
    <p:extLst>
      <p:ext uri="{BB962C8B-B14F-4D97-AF65-F5344CB8AC3E}">
        <p14:creationId xmlns:p14="http://schemas.microsoft.com/office/powerpoint/2010/main" val="1419672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normAutofit/>
          </a:bodyPr>
          <a:lstStyle/>
          <a:p>
            <a:pPr algn="ctr"/>
            <a:r>
              <a:rPr lang="en-US" dirty="0" smtClean="0">
                <a:latin typeface="+mn-lt"/>
                <a:cs typeface="Arial" panose="020B0604020202020204" pitchFamily="34" charset="0"/>
              </a:rPr>
              <a:t>Summary</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515390" y="1690688"/>
            <a:ext cx="11129356" cy="4733117"/>
          </a:xfrm>
        </p:spPr>
        <p:txBody>
          <a:bodyPr>
            <a:noAutofit/>
          </a:bodyPr>
          <a:lstStyle/>
          <a:p>
            <a:pPr algn="just"/>
            <a:r>
              <a:rPr lang="en-US" sz="1550" dirty="0" smtClean="0"/>
              <a:t>Displacement </a:t>
            </a:r>
            <a:r>
              <a:rPr lang="en-US" sz="1550" dirty="0"/>
              <a:t>and Mileage: There is strong negative correlation (-0.58) meaning as displacement increases, mileage decreases. Larger engines consume more fuel, leading to lower mileage.</a:t>
            </a:r>
          </a:p>
          <a:p>
            <a:pPr algn="just"/>
            <a:r>
              <a:rPr lang="en-US" sz="1550" dirty="0"/>
              <a:t>Power and Mileage: There is stronger negative correlation (-0.64) </a:t>
            </a:r>
            <a:r>
              <a:rPr lang="en-US" sz="1550" dirty="0" smtClean="0"/>
              <a:t>indicating </a:t>
            </a:r>
            <a:r>
              <a:rPr lang="en-US" sz="1550" dirty="0"/>
              <a:t>cars with higher power outputs have lower mileage.</a:t>
            </a:r>
          </a:p>
          <a:p>
            <a:pPr algn="just"/>
            <a:r>
              <a:rPr lang="en-US" sz="1550" dirty="0" smtClean="0"/>
              <a:t>Kerb Weight </a:t>
            </a:r>
            <a:r>
              <a:rPr lang="en-US" sz="1550" dirty="0"/>
              <a:t>and Mileage: There is strong negative correlation (-0.53). Heavier cars require more energy to move, leading to lower fuel efficiency.</a:t>
            </a:r>
          </a:p>
          <a:p>
            <a:pPr algn="just"/>
            <a:r>
              <a:rPr lang="en-US" sz="1550" dirty="0"/>
              <a:t>Luxury </a:t>
            </a:r>
            <a:r>
              <a:rPr lang="en-US" sz="1550" dirty="0" smtClean="0"/>
              <a:t>brands </a:t>
            </a:r>
            <a:r>
              <a:rPr lang="en-US" sz="1550" dirty="0"/>
              <a:t>Bentley, Land </a:t>
            </a:r>
            <a:r>
              <a:rPr lang="en-US" sz="1550" dirty="0" smtClean="0"/>
              <a:t>Rover and </a:t>
            </a:r>
            <a:r>
              <a:rPr lang="en-US" sz="1550" dirty="0"/>
              <a:t>Rolls-Royce have significantly higher weights, reflecting their positioning as luxury vehicles.</a:t>
            </a:r>
          </a:p>
          <a:p>
            <a:pPr algn="just"/>
            <a:r>
              <a:rPr lang="en-US" sz="1550" dirty="0"/>
              <a:t>Budget-friendly brands like Datsun, Maruti Suzuki and Renault have lower weights, targeting more budget-conscious consumers with higher mileage.</a:t>
            </a:r>
          </a:p>
          <a:p>
            <a:pPr algn="just"/>
            <a:r>
              <a:rPr lang="en-US" sz="1550" dirty="0"/>
              <a:t>Most of the cars have </a:t>
            </a:r>
            <a:r>
              <a:rPr lang="en-US" sz="1550" dirty="0" smtClean="0"/>
              <a:t>ABS(Anti-lock Braking System</a:t>
            </a:r>
            <a:r>
              <a:rPr lang="en-US" sz="1550" dirty="0"/>
              <a:t>) in them improving safety to a huge extent. All manufacturers provide airbags in their cars. Few manufacturers have equipped their cars with </a:t>
            </a:r>
            <a:r>
              <a:rPr lang="en-US" sz="1550" dirty="0" smtClean="0"/>
              <a:t>Hill Assist </a:t>
            </a:r>
            <a:r>
              <a:rPr lang="en-US" sz="1550" dirty="0"/>
              <a:t>feature.</a:t>
            </a:r>
          </a:p>
          <a:p>
            <a:pPr algn="just"/>
            <a:r>
              <a:rPr lang="en-US" sz="1550" dirty="0"/>
              <a:t>Most of the manufacturers provide Seating Capacity of 5 in their cars.</a:t>
            </a:r>
          </a:p>
          <a:p>
            <a:pPr algn="just"/>
            <a:r>
              <a:rPr lang="en-US" sz="1550" dirty="0"/>
              <a:t>Most models provide Central Locking, Child Safety Locks, </a:t>
            </a:r>
            <a:r>
              <a:rPr lang="en-US" sz="1550" dirty="0" smtClean="0"/>
              <a:t>Fasten Seat Belt Warning</a:t>
            </a:r>
            <a:r>
              <a:rPr lang="en-US" sz="1550" dirty="0"/>
              <a:t>, </a:t>
            </a:r>
            <a:r>
              <a:rPr lang="en-US" sz="1550" dirty="0" smtClean="0"/>
              <a:t>Door Ajar Warning </a:t>
            </a:r>
            <a:r>
              <a:rPr lang="en-US" sz="1550" dirty="0"/>
              <a:t>for the comfort and </a:t>
            </a:r>
            <a:r>
              <a:rPr lang="en-US" sz="1550" dirty="0" smtClean="0"/>
              <a:t>safety.</a:t>
            </a:r>
          </a:p>
          <a:p>
            <a:pPr algn="just"/>
            <a:r>
              <a:rPr lang="en-US" sz="1550" dirty="0" smtClean="0"/>
              <a:t>Very few manufacturers provide High Speed Alert System in their cars which is important to control over speeding.</a:t>
            </a:r>
          </a:p>
          <a:p>
            <a:pPr algn="just"/>
            <a:r>
              <a:rPr lang="en-US" sz="1550" dirty="0" smtClean="0"/>
              <a:t>Datsun</a:t>
            </a:r>
            <a:r>
              <a:rPr lang="en-US" sz="1550" dirty="0"/>
              <a:t>, Hyundai, Maruti Suzuki, Mini and Tata make the budget friendly small cars.</a:t>
            </a:r>
          </a:p>
          <a:p>
            <a:pPr algn="just"/>
            <a:r>
              <a:rPr lang="en-US" sz="1550" dirty="0"/>
              <a:t>Bentley, Land Rover, Maserati and Rolls-Royce make the most spacious and long luxury cars which are very costly.</a:t>
            </a:r>
          </a:p>
          <a:p>
            <a:pPr algn="just"/>
            <a:r>
              <a:rPr lang="en-US" sz="1550" dirty="0"/>
              <a:t>Hatchback and Sports Hatchback are the smallest body types which manufacturers make</a:t>
            </a:r>
            <a:r>
              <a:rPr lang="en-US" sz="1550" dirty="0" smtClean="0"/>
              <a:t>.</a:t>
            </a:r>
          </a:p>
        </p:txBody>
      </p:sp>
    </p:spTree>
    <p:extLst>
      <p:ext uri="{BB962C8B-B14F-4D97-AF65-F5344CB8AC3E}">
        <p14:creationId xmlns:p14="http://schemas.microsoft.com/office/powerpoint/2010/main" val="935849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normAutofit/>
          </a:bodyPr>
          <a:lstStyle/>
          <a:p>
            <a:pPr algn="ctr"/>
            <a:r>
              <a:rPr lang="en-US" dirty="0">
                <a:latin typeface="+mn-lt"/>
                <a:cs typeface="Arial" panose="020B0604020202020204" pitchFamily="34" charset="0"/>
              </a:rPr>
              <a:t>Business Conclusions</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838200" y="1936866"/>
            <a:ext cx="10515601" cy="4378874"/>
          </a:xfrm>
        </p:spPr>
        <p:txBody>
          <a:bodyPr>
            <a:noAutofit/>
          </a:bodyPr>
          <a:lstStyle/>
          <a:p>
            <a:pPr algn="just"/>
            <a:r>
              <a:rPr lang="en-US" sz="1800" dirty="0" smtClean="0"/>
              <a:t>As a manufacturer, any new model to be launched should be of SUV, Sedan or Hatchback body type. They are very popular and hot-selling.</a:t>
            </a:r>
          </a:p>
          <a:p>
            <a:pPr algn="just"/>
            <a:r>
              <a:rPr lang="en-US" sz="1800" dirty="0" smtClean="0"/>
              <a:t>Any manufacturer focusing on budget or highly fuel efficient cars should consider launching an electric car.</a:t>
            </a:r>
          </a:p>
          <a:p>
            <a:pPr algn="just"/>
            <a:r>
              <a:rPr lang="en-US" sz="1800" dirty="0" smtClean="0"/>
              <a:t>Most luxury car makers use larger engines with more number of cylinders for extracting higher performance.</a:t>
            </a:r>
          </a:p>
          <a:p>
            <a:pPr algn="just"/>
            <a:r>
              <a:rPr lang="en-US" sz="1800" dirty="0" smtClean="0"/>
              <a:t>Luxury brands have a huge focus on safety, but also cost much more than a budget car.</a:t>
            </a:r>
          </a:p>
          <a:p>
            <a:pPr algn="just"/>
            <a:r>
              <a:rPr lang="en-US" sz="1800" dirty="0" smtClean="0"/>
              <a:t>Any new vehicle to be launched, regardless of segment should have these safety features as standard across models- ABS(Anti-lock Braking System), Airbags, Central Locking, Child Safety Locks, Fasten Seat Belt Warning,  Door Ajar Warning, High Speed Alert System and Hill Assist.</a:t>
            </a:r>
          </a:p>
          <a:p>
            <a:pPr algn="just"/>
            <a:r>
              <a:rPr lang="en-US" sz="1800" dirty="0" smtClean="0"/>
              <a:t>Most manufacturers have cars with 4 valves per cylinder. Some performance oriented brands have more, indicating more advanced engine designs.</a:t>
            </a:r>
          </a:p>
          <a:p>
            <a:pPr algn="just"/>
            <a:r>
              <a:rPr lang="en-US" sz="1800" dirty="0" smtClean="0"/>
              <a:t>Manufacturers </a:t>
            </a:r>
            <a:r>
              <a:rPr lang="en-US" sz="1800" dirty="0"/>
              <a:t>with lower mean values for displacement, cylinders, and valves per cylinder are able to offer more affordable cars</a:t>
            </a:r>
            <a:r>
              <a:rPr lang="en-US" sz="1800" dirty="0" smtClean="0"/>
              <a:t>.</a:t>
            </a:r>
          </a:p>
          <a:p>
            <a:pPr algn="just"/>
            <a:r>
              <a:rPr lang="en-US" sz="1800" dirty="0"/>
              <a:t>Cars with larger engines and higher power outputs consume more fuel and have lower mileage.</a:t>
            </a:r>
          </a:p>
          <a:p>
            <a:pPr algn="just"/>
            <a:endParaRPr lang="en-US" sz="1800" dirty="0"/>
          </a:p>
        </p:txBody>
      </p:sp>
    </p:spTree>
    <p:extLst>
      <p:ext uri="{BB962C8B-B14F-4D97-AF65-F5344CB8AC3E}">
        <p14:creationId xmlns:p14="http://schemas.microsoft.com/office/powerpoint/2010/main" val="9528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normAutofit/>
          </a:bodyPr>
          <a:lstStyle/>
          <a:p>
            <a:pPr algn="ctr"/>
            <a:r>
              <a:rPr lang="en-US" dirty="0">
                <a:latin typeface="+mn-lt"/>
                <a:cs typeface="Arial" panose="020B0604020202020204" pitchFamily="34" charset="0"/>
              </a:rPr>
              <a:t>Business Conclusions</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838200" y="1920240"/>
            <a:ext cx="10515600" cy="4503565"/>
          </a:xfrm>
        </p:spPr>
        <p:txBody>
          <a:bodyPr>
            <a:noAutofit/>
          </a:bodyPr>
          <a:lstStyle/>
          <a:p>
            <a:pPr algn="just"/>
            <a:r>
              <a:rPr lang="en-US" sz="1800" dirty="0" smtClean="0"/>
              <a:t>Manufacturers with higher displacement and cylinder counts target customers seeking powerful and performance-oriented vehicles.</a:t>
            </a:r>
          </a:p>
          <a:p>
            <a:pPr algn="just"/>
            <a:r>
              <a:rPr lang="en-US" sz="1800" dirty="0" smtClean="0"/>
              <a:t>Manufacturers with lower displacement and fewer cylinders focus on fuel efficiency, environmental friendliness and budget friendly cars.</a:t>
            </a:r>
          </a:p>
          <a:p>
            <a:pPr algn="just"/>
            <a:r>
              <a:rPr lang="en-US" sz="1800" dirty="0" smtClean="0"/>
              <a:t>Manufacturers can differentiate their products based on engine specifications, targeting specific market segments.</a:t>
            </a:r>
          </a:p>
          <a:p>
            <a:pPr algn="just"/>
            <a:r>
              <a:rPr lang="en-US" sz="1800" dirty="0" smtClean="0"/>
              <a:t>Manufacturers can position their vehicles based on weight. Heavier vehicles might appeal to those seeking luxury and safety while lighter vehicles might target fuel efficiency and agility.</a:t>
            </a:r>
          </a:p>
          <a:p>
            <a:pPr algn="just"/>
            <a:r>
              <a:rPr lang="en-US" sz="1800" dirty="0" smtClean="0"/>
              <a:t>Heavier vehicles might have higher manufacturing costs and potentially lower fuel efficiency as they require more energy to move.</a:t>
            </a:r>
          </a:p>
          <a:p>
            <a:pPr algn="just"/>
            <a:r>
              <a:rPr lang="en-US" sz="1800" dirty="0" smtClean="0"/>
              <a:t>Audi makes the most dynamic cars that can adapt to various driving conditions. Their competitors should improve in this area.</a:t>
            </a:r>
          </a:p>
          <a:p>
            <a:pPr algn="just"/>
            <a:r>
              <a:rPr lang="en-US" sz="1800" dirty="0" smtClean="0"/>
              <a:t>Skoda as a budget friendly car manufacturer should focus on improving fuel efficiency of their cars which is very poor.</a:t>
            </a:r>
            <a:endParaRPr lang="en-US" sz="1800" dirty="0"/>
          </a:p>
        </p:txBody>
      </p:sp>
    </p:spTree>
    <p:extLst>
      <p:ext uri="{BB962C8B-B14F-4D97-AF65-F5344CB8AC3E}">
        <p14:creationId xmlns:p14="http://schemas.microsoft.com/office/powerpoint/2010/main" val="2777363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01940-174B-750D-8232-51B111AB51E3}"/>
              </a:ext>
            </a:extLst>
          </p:cNvPr>
          <p:cNvSpPr>
            <a:spLocks noGrp="1"/>
          </p:cNvSpPr>
          <p:nvPr>
            <p:ph type="title"/>
          </p:nvPr>
        </p:nvSpPr>
        <p:spPr/>
        <p:txBody>
          <a:bodyPr>
            <a:normAutofit/>
          </a:bodyPr>
          <a:lstStyle/>
          <a:p>
            <a:pPr algn="ctr"/>
            <a:r>
              <a:rPr lang="en-US" dirty="0" smtClean="0">
                <a:latin typeface="+mn-lt"/>
                <a:cs typeface="Arial" panose="020B0604020202020204" pitchFamily="34" charset="0"/>
              </a:rPr>
              <a:t>Challenges Faced</a:t>
            </a:r>
            <a:endParaRPr lang="en-IN"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C69FC626-898C-6031-DE1A-E39870FF3BC9}"/>
              </a:ext>
            </a:extLst>
          </p:cNvPr>
          <p:cNvSpPr>
            <a:spLocks noGrp="1"/>
          </p:cNvSpPr>
          <p:nvPr>
            <p:ph idx="1"/>
          </p:nvPr>
        </p:nvSpPr>
        <p:spPr>
          <a:xfrm>
            <a:off x="838200" y="2086495"/>
            <a:ext cx="10515600" cy="4337310"/>
          </a:xfrm>
        </p:spPr>
        <p:txBody>
          <a:bodyPr>
            <a:noAutofit/>
          </a:bodyPr>
          <a:lstStyle/>
          <a:p>
            <a:r>
              <a:rPr lang="en-US" sz="1800" dirty="0"/>
              <a:t>A lot of data preprocessing was needed to be done. For example, counting the number of missing values in each column and performing missing value treatment. Replacing the missing values with the mean or median for numerical columns based on the existing values within the same manufacturer's group and replacing the missing values in categorical columns with "Not Available".</a:t>
            </a:r>
          </a:p>
          <a:p>
            <a:r>
              <a:rPr lang="en-US" sz="1800" dirty="0"/>
              <a:t>Conversion of data types for few columns was needed for mathematical operations and further data analysis.</a:t>
            </a:r>
          </a:p>
          <a:p>
            <a:r>
              <a:rPr lang="en-US" sz="1800" dirty="0"/>
              <a:t>Meticulous graphs and charts were needed to be created and interpret correctly for deep dive analysis of data.</a:t>
            </a:r>
          </a:p>
        </p:txBody>
      </p:sp>
    </p:spTree>
    <p:extLst>
      <p:ext uri="{BB962C8B-B14F-4D97-AF65-F5344CB8AC3E}">
        <p14:creationId xmlns:p14="http://schemas.microsoft.com/office/powerpoint/2010/main" val="3630033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278</TotalTime>
  <Words>1708</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Depth</vt:lpstr>
      <vt:lpstr>PowerPoint Presentation</vt:lpstr>
      <vt:lpstr>Introduction</vt:lpstr>
      <vt:lpstr>Objectives</vt:lpstr>
      <vt:lpstr>Project Requirements</vt:lpstr>
      <vt:lpstr>Summary</vt:lpstr>
      <vt:lpstr>Summary</vt:lpstr>
      <vt:lpstr>Business Conclusions</vt:lpstr>
      <vt:lpstr>Business Conclusions</vt:lpstr>
      <vt:lpstr>Challenges Faced</vt:lpstr>
      <vt:lpstr>Future Scope</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32</cp:revision>
  <dcterms:created xsi:type="dcterms:W3CDTF">2024-07-23T09:08:06Z</dcterms:created>
  <dcterms:modified xsi:type="dcterms:W3CDTF">2024-09-12T06:44:07Z</dcterms:modified>
</cp:coreProperties>
</file>