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018" r:id="rId1"/>
  </p:sldMasterIdLst>
  <p:notesMasterIdLst>
    <p:notesMasterId r:id="rId13"/>
  </p:notesMasterIdLst>
  <p:sldIdLst>
    <p:sldId id="257" r:id="rId2"/>
    <p:sldId id="258" r:id="rId3"/>
    <p:sldId id="259" r:id="rId4"/>
    <p:sldId id="274" r:id="rId5"/>
    <p:sldId id="278" r:id="rId6"/>
    <p:sldId id="279" r:id="rId7"/>
    <p:sldId id="262" r:id="rId8"/>
    <p:sldId id="276" r:id="rId9"/>
    <p:sldId id="275"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47888-807A-4E33-B51F-A4395D6AD497}" type="datetimeFigureOut">
              <a:rPr lang="en-IN" smtClean="0"/>
              <a:t>25-09-2024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0F453-9021-418D-A1A1-B0693262EEA9}" type="slidenum">
              <a:rPr lang="en-IN" smtClean="0"/>
              <a:t>‹#›</a:t>
            </a:fld>
            <a:endParaRPr lang="en-IN"/>
          </a:p>
        </p:txBody>
      </p:sp>
    </p:spTree>
    <p:extLst>
      <p:ext uri="{BB962C8B-B14F-4D97-AF65-F5344CB8AC3E}">
        <p14:creationId xmlns:p14="http://schemas.microsoft.com/office/powerpoint/2010/main" val="65626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3</a:t>
            </a:fld>
            <a:endParaRPr lang="en-IN"/>
          </a:p>
        </p:txBody>
      </p:sp>
    </p:spTree>
    <p:extLst>
      <p:ext uri="{BB962C8B-B14F-4D97-AF65-F5344CB8AC3E}">
        <p14:creationId xmlns:p14="http://schemas.microsoft.com/office/powerpoint/2010/main" val="258662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4</a:t>
            </a:fld>
            <a:endParaRPr lang="en-IN"/>
          </a:p>
        </p:txBody>
      </p:sp>
    </p:spTree>
    <p:extLst>
      <p:ext uri="{BB962C8B-B14F-4D97-AF65-F5344CB8AC3E}">
        <p14:creationId xmlns:p14="http://schemas.microsoft.com/office/powerpoint/2010/main" val="75770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5</a:t>
            </a:fld>
            <a:endParaRPr lang="en-IN"/>
          </a:p>
        </p:txBody>
      </p:sp>
    </p:spTree>
    <p:extLst>
      <p:ext uri="{BB962C8B-B14F-4D97-AF65-F5344CB8AC3E}">
        <p14:creationId xmlns:p14="http://schemas.microsoft.com/office/powerpoint/2010/main" val="2237763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6</a:t>
            </a:fld>
            <a:endParaRPr lang="en-IN"/>
          </a:p>
        </p:txBody>
      </p:sp>
    </p:spTree>
    <p:extLst>
      <p:ext uri="{BB962C8B-B14F-4D97-AF65-F5344CB8AC3E}">
        <p14:creationId xmlns:p14="http://schemas.microsoft.com/office/powerpoint/2010/main" val="165505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7</a:t>
            </a:fld>
            <a:endParaRPr lang="en-IN"/>
          </a:p>
        </p:txBody>
      </p:sp>
    </p:spTree>
    <p:extLst>
      <p:ext uri="{BB962C8B-B14F-4D97-AF65-F5344CB8AC3E}">
        <p14:creationId xmlns:p14="http://schemas.microsoft.com/office/powerpoint/2010/main" val="339697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8</a:t>
            </a:fld>
            <a:endParaRPr lang="en-IN"/>
          </a:p>
        </p:txBody>
      </p:sp>
    </p:spTree>
    <p:extLst>
      <p:ext uri="{BB962C8B-B14F-4D97-AF65-F5344CB8AC3E}">
        <p14:creationId xmlns:p14="http://schemas.microsoft.com/office/powerpoint/2010/main" val="124907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9</a:t>
            </a:fld>
            <a:endParaRPr lang="en-IN"/>
          </a:p>
        </p:txBody>
      </p:sp>
    </p:spTree>
    <p:extLst>
      <p:ext uri="{BB962C8B-B14F-4D97-AF65-F5344CB8AC3E}">
        <p14:creationId xmlns:p14="http://schemas.microsoft.com/office/powerpoint/2010/main" val="41101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10</a:t>
            </a:fld>
            <a:endParaRPr lang="en-IN"/>
          </a:p>
        </p:txBody>
      </p:sp>
    </p:spTree>
    <p:extLst>
      <p:ext uri="{BB962C8B-B14F-4D97-AF65-F5344CB8AC3E}">
        <p14:creationId xmlns:p14="http://schemas.microsoft.com/office/powerpoint/2010/main" val="291896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11</a:t>
            </a:fld>
            <a:endParaRPr lang="en-IN"/>
          </a:p>
        </p:txBody>
      </p:sp>
    </p:spTree>
    <p:extLst>
      <p:ext uri="{BB962C8B-B14F-4D97-AF65-F5344CB8AC3E}">
        <p14:creationId xmlns:p14="http://schemas.microsoft.com/office/powerpoint/2010/main" val="322893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1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0C887BE5-94D4-425D-B732-23C5F24965EE}"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174905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67749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1489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981291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5464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251455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66489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43784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95950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18238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887BE5-94D4-425D-B732-23C5F24965EE}"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12996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887BE5-94D4-425D-B732-23C5F24965EE}"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402059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887BE5-94D4-425D-B732-23C5F24965EE}"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40603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87BE5-94D4-425D-B732-23C5F24965EE}" type="datetimeFigureOut">
              <a:rPr lang="en-IN" smtClean="0"/>
              <a:t>25-09-2024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11512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87769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56039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C887BE5-94D4-425D-B732-23C5F24965EE}" type="datetimeFigureOut">
              <a:rPr lang="en-IN" smtClean="0"/>
              <a:t>25-09-2024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03A2D8E-CF04-40C4-87FF-8F9526F8AFD8}" type="slidenum">
              <a:rPr lang="en-IN" smtClean="0"/>
              <a:t>‹#›</a:t>
            </a:fld>
            <a:endParaRPr lang="en-IN"/>
          </a:p>
        </p:txBody>
      </p:sp>
    </p:spTree>
    <p:extLst>
      <p:ext uri="{BB962C8B-B14F-4D97-AF65-F5344CB8AC3E}">
        <p14:creationId xmlns:p14="http://schemas.microsoft.com/office/powerpoint/2010/main" val="4101447500"/>
      </p:ext>
    </p:extLst>
  </p:cSld>
  <p:clrMap bg1="dk1" tx1="lt1" bg2="dk2" tx2="lt2" accent1="accent1" accent2="accent2" accent3="accent3" accent4="accent4" accent5="accent5" accent6="accent6" hlink="hlink" folHlink="folHlink"/>
  <p:sldLayoutIdLst>
    <p:sldLayoutId id="2147486019" r:id="rId1"/>
    <p:sldLayoutId id="2147486020" r:id="rId2"/>
    <p:sldLayoutId id="2147486021" r:id="rId3"/>
    <p:sldLayoutId id="2147486022" r:id="rId4"/>
    <p:sldLayoutId id="2147486023" r:id="rId5"/>
    <p:sldLayoutId id="2147486024" r:id="rId6"/>
    <p:sldLayoutId id="2147486025" r:id="rId7"/>
    <p:sldLayoutId id="2147486026" r:id="rId8"/>
    <p:sldLayoutId id="2147486027" r:id="rId9"/>
    <p:sldLayoutId id="2147486028" r:id="rId10"/>
    <p:sldLayoutId id="2147486029" r:id="rId11"/>
    <p:sldLayoutId id="2147486030" r:id="rId12"/>
    <p:sldLayoutId id="2147486031" r:id="rId13"/>
    <p:sldLayoutId id="2147486032" r:id="rId14"/>
    <p:sldLayoutId id="2147486033" r:id="rId15"/>
    <p:sldLayoutId id="2147486034" r:id="rId16"/>
    <p:sldLayoutId id="214748603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AA8C2CB-4B98-A84E-CBE6-B87EE1D5F9FB}"/>
              </a:ext>
            </a:extLst>
          </p:cNvPr>
          <p:cNvSpPr txBox="1"/>
          <p:nvPr/>
        </p:nvSpPr>
        <p:spPr>
          <a:xfrm>
            <a:off x="0" y="1729151"/>
            <a:ext cx="12192000" cy="707886"/>
          </a:xfrm>
          <a:prstGeom prst="rect">
            <a:avLst/>
          </a:prstGeom>
          <a:noFill/>
        </p:spPr>
        <p:txBody>
          <a:bodyPr wrap="square" rtlCol="0">
            <a:spAutoFit/>
          </a:bodyPr>
          <a:lstStyle/>
          <a:p>
            <a:pPr algn="ctr"/>
            <a:r>
              <a:rPr lang="en-US" sz="4000" b="1" dirty="0" smtClean="0">
                <a:cs typeface="Arial" panose="020B0604020202020204" pitchFamily="34" charset="0"/>
              </a:rPr>
              <a:t>PROJECT: </a:t>
            </a:r>
            <a:r>
              <a:rPr lang="en-IN" sz="4000" b="1" dirty="0" smtClean="0"/>
              <a:t>HOTEL BOOKING DATA ANALYSIS</a:t>
            </a:r>
            <a:endParaRPr lang="en-IN" sz="4000" b="1" dirty="0"/>
          </a:p>
        </p:txBody>
      </p:sp>
      <p:sp>
        <p:nvSpPr>
          <p:cNvPr id="3" name="TextBox 2">
            <a:extLst>
              <a:ext uri="{FF2B5EF4-FFF2-40B4-BE49-F238E27FC236}">
                <a16:creationId xmlns="" xmlns:a16="http://schemas.microsoft.com/office/drawing/2014/main" id="{DAA8C2CB-4B98-A84E-CBE6-B87EE1D5F9FB}"/>
              </a:ext>
            </a:extLst>
          </p:cNvPr>
          <p:cNvSpPr txBox="1"/>
          <p:nvPr/>
        </p:nvSpPr>
        <p:spPr>
          <a:xfrm>
            <a:off x="0" y="2699279"/>
            <a:ext cx="12192000" cy="1200329"/>
          </a:xfrm>
          <a:prstGeom prst="rect">
            <a:avLst/>
          </a:prstGeom>
          <a:noFill/>
        </p:spPr>
        <p:txBody>
          <a:bodyPr wrap="square" rtlCol="0">
            <a:spAutoFit/>
          </a:bodyPr>
          <a:lstStyle/>
          <a:p>
            <a:pPr algn="ctr">
              <a:lnSpc>
                <a:spcPct val="150000"/>
              </a:lnSpc>
            </a:pPr>
            <a:r>
              <a:rPr lang="en-US" sz="2400" dirty="0" smtClean="0">
                <a:cs typeface="Arial" panose="020B0604020202020204" pitchFamily="34" charset="0"/>
              </a:rPr>
              <a:t>COMPLETED BY: MANDAR MALEWAR</a:t>
            </a:r>
          </a:p>
          <a:p>
            <a:pPr algn="ctr">
              <a:lnSpc>
                <a:spcPct val="150000"/>
              </a:lnSpc>
            </a:pPr>
            <a:r>
              <a:rPr lang="en-US" sz="2400" dirty="0" smtClean="0">
                <a:cs typeface="Arial" panose="020B0604020202020204" pitchFamily="34" charset="0"/>
              </a:rPr>
              <a:t>MENTORED BY: SHARAYOO DIXIT</a:t>
            </a:r>
            <a:endParaRPr lang="en-IN" sz="2400" dirty="0">
              <a:cs typeface="Arial" panose="020B0604020202020204" pitchFamily="34" charset="0"/>
            </a:endParaRPr>
          </a:p>
        </p:txBody>
      </p:sp>
    </p:spTree>
    <p:extLst>
      <p:ext uri="{BB962C8B-B14F-4D97-AF65-F5344CB8AC3E}">
        <p14:creationId xmlns:p14="http://schemas.microsoft.com/office/powerpoint/2010/main" val="2634824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40575" y="231216"/>
            <a:ext cx="8595157" cy="94087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Business Conclusions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40574" y="1172093"/>
            <a:ext cx="9609513" cy="5195453"/>
          </a:xfrm>
        </p:spPr>
        <p:txBody>
          <a:bodyPr anchor="t">
            <a:noAutofit/>
          </a:bodyPr>
          <a:lstStyle/>
          <a:p>
            <a:pPr marL="342900" indent="-342900">
              <a:buFont typeface="+mj-lt"/>
              <a:buAutoNum type="arabicPeriod" startAt="3"/>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Customer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Behavior and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Preferences</a:t>
            </a:r>
          </a:p>
          <a:p>
            <a:pPr marL="857250" lvl="1" indent="-400050">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Repeated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Guests: Repeated guests tend to book further in advance, have longer weekday stays, and are less likely to cancel.</a:t>
            </a:r>
          </a:p>
          <a:p>
            <a:pPr marL="857250" lvl="1" indent="-400050">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Special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Requests: Most guests make few special requests, with Room Types C and B having higher demand.</a:t>
            </a:r>
          </a:p>
          <a:p>
            <a:pPr marL="857250" lvl="1" indent="-400050">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Customer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Types: Transient-Party customers have the highest average lead time, while Contract customers prioritize special requests.</a:t>
            </a:r>
          </a:p>
          <a:p>
            <a:pPr marL="857250" lvl="1" indent="-400050">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Market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Segments: Transient customers prefer Online TA, while Groups favor Aviation and Complementary segments. Contract customers primarily use Corporate and Direct </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channels.</a:t>
            </a:r>
          </a:p>
          <a:p>
            <a:pPr marL="342900" indent="-342900">
              <a:buFont typeface="+mj-lt"/>
              <a:buAutoNum type="arabicPeriod" startAt="4"/>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Marketing and Distribution</a:t>
            </a:r>
          </a:p>
          <a:p>
            <a:pPr marL="857250" lvl="1" indent="-400050">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Distribution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Channels: TA/TO and Direct channels are dominant, with Corporate and GDS having negligible bookings</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857250" lvl="1" indent="-400050">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 Market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Segments: Online TA is effective for Transient customers, while Corporate and Direct appeal to Contract customers.</a:t>
            </a:r>
          </a:p>
        </p:txBody>
      </p:sp>
    </p:spTree>
    <p:extLst>
      <p:ext uri="{BB962C8B-B14F-4D97-AF65-F5344CB8AC3E}">
        <p14:creationId xmlns:p14="http://schemas.microsoft.com/office/powerpoint/2010/main" val="135045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40575" y="231216"/>
            <a:ext cx="8595157" cy="94087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Business Conclusions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40574" y="1172093"/>
            <a:ext cx="9626139" cy="5195453"/>
          </a:xfrm>
        </p:spPr>
        <p:txBody>
          <a:bodyPr anchor="t">
            <a:noAutofit/>
          </a:bodyPr>
          <a:lstStyle/>
          <a:p>
            <a:pPr marL="342900" indent="-342900" algn="just">
              <a:buFont typeface="+mj-lt"/>
              <a:buAutoNum type="arabicPeriod" startAt="5"/>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Revenue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Optimization</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Pricing</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Increase ADR during peak seasons and for room types with higher </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demand.</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Special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Requests: Consider offering premium packages or services to accommodate special requests and increase ADR. Customers who make more changes to their bookings might be willing to pay higher prices. </a:t>
            </a:r>
            <a:endPar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Cancellation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Policies: Implement strategies to reduce cancellations, such as flexible booking options or cancellation insurance.</a:t>
            </a:r>
          </a:p>
          <a:p>
            <a:pPr marL="342900" indent="-342900" algn="just">
              <a:buFont typeface="+mj-lt"/>
              <a:buAutoNum type="arabicPeriod" startAt="5"/>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Operational Efficiency</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Inventory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Management: Optimize room allocations based on seasonal trends and cancellation patterns</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Staffing</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Adjust staffing levels to match demand fluctuations</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Waiting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Lists: Implement effective waiting list management to minimize cancellations and maximize revenue.</a:t>
            </a:r>
          </a:p>
        </p:txBody>
      </p:sp>
    </p:spTree>
    <p:extLst>
      <p:ext uri="{BB962C8B-B14F-4D97-AF65-F5344CB8AC3E}">
        <p14:creationId xmlns:p14="http://schemas.microsoft.com/office/powerpoint/2010/main" val="2095598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C9E5C0-F822-AB12-F62F-5042CC497FF9}"/>
              </a:ext>
            </a:extLst>
          </p:cNvPr>
          <p:cNvSpPr>
            <a:spLocks noGrp="1"/>
          </p:cNvSpPr>
          <p:nvPr>
            <p:ph type="title"/>
          </p:nvPr>
        </p:nvSpPr>
        <p:spPr>
          <a:xfrm>
            <a:off x="410096" y="166256"/>
            <a:ext cx="10058400" cy="1072342"/>
          </a:xfrm>
        </p:spPr>
        <p: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Introduction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6D865F2D-D67E-6911-3E13-0F7D9F30A4A3}"/>
              </a:ext>
            </a:extLst>
          </p:cNvPr>
          <p:cNvSpPr>
            <a:spLocks noGrp="1"/>
          </p:cNvSpPr>
          <p:nvPr>
            <p:ph idx="1"/>
          </p:nvPr>
        </p:nvSpPr>
        <p:spPr>
          <a:xfrm>
            <a:off x="410096" y="1238598"/>
            <a:ext cx="10130443" cy="3840479"/>
          </a:xfrm>
        </p:spPr>
        <p:txBody>
          <a:bodyPr anchor="t">
            <a:normAutofit/>
          </a:bodyPr>
          <a:lstStyle/>
          <a:p>
            <a:pPr marL="0" indent="0" algn="just">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hospitality industry is a dynamic and data-driven sector, where hotel data analysis plays a crucial role in understanding guest behavior, optimizing operations, and boosting revenue. Hotels can gain valuable insights into booking patterns, booking cancellation analysis, customer behavioral segmentation, revenue management, operational efficiency, Loyalty Programs and Repeat Business, Customer Satisfaction, Marketing and Sales Optimization by analyzing vast amounts of given data. </a:t>
            </a:r>
            <a:endPar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This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knowledge empowers informed decision-making, leading to improved guest satisfaction, increased revenue streams, and streamlined operations</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Adam, a skilled data analyst at the leading data analytics company ABC</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Inc</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has been tasked by the company's manager to analyze a massive dataset of hotel bookings to identify trends and patterns. However, the large volume of data and the complexity of user behavior pose challenges in extracting meaningful insights manually. </a:t>
            </a:r>
            <a:endPar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Help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Adam to analyze hotel booking data by performing the upcoming tasks.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2905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15637" y="174569"/>
            <a:ext cx="8534400" cy="105571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Objectives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15637" y="1230285"/>
            <a:ext cx="10314709" cy="3092334"/>
          </a:xfrm>
        </p:spPr>
        <p:txBody>
          <a:bodyPr anchor="t">
            <a:normAutofit/>
          </a:bodyPr>
          <a:lstStyle/>
          <a:p>
            <a:pPr algn="just"/>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Objective 1-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analyze a hotel dataset to optimize various aspects of operations, boost revenue streams, and create a more efficient and satisfying experience for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guests.</a:t>
            </a:r>
          </a:p>
          <a:p>
            <a:pPr algn="just"/>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Objective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2-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Extract actionable insights from the provided data, focusing on key areas such as booking patterns, customer behavioral segmentation, operational efficiency, and more. </a:t>
            </a:r>
            <a:endPar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Objective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To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clean the dataset,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analyze data regarding booking patterns, cancellations, customer behavioral segmentation, the perspective of revenue management, operational efficiency, loyalty programs, and repeat business. </a:t>
            </a:r>
            <a:endPar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Objective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4-  Summarize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key findings.</a:t>
            </a:r>
          </a:p>
        </p:txBody>
      </p:sp>
    </p:spTree>
    <p:extLst>
      <p:ext uri="{BB962C8B-B14F-4D97-AF65-F5344CB8AC3E}">
        <p14:creationId xmlns:p14="http://schemas.microsoft.com/office/powerpoint/2010/main" val="134115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23949" y="206277"/>
            <a:ext cx="8595157" cy="990755"/>
          </a:xfrm>
        </p:spPr>
        <p: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Project Requirements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23949" y="1197032"/>
            <a:ext cx="10897986" cy="3765666"/>
          </a:xfrm>
        </p:spPr>
        <p:txBody>
          <a:bodyPr anchor="t">
            <a:normAutofit/>
          </a:bodyPr>
          <a:lstStyle/>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Data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Preprocessing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and C</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leaning</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Booking Pattern Analysis </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Booking Cancellation Analysis </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Customer Behavioral Segmentation </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Revenue Management </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Operational Efficiency </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Loyalty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Programs and Repeat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Business</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Customer Satisfaction </a:t>
            </a:r>
            <a:endPar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Marketing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and Sales Optimization</a:t>
            </a:r>
            <a:endPar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7742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23949" y="206277"/>
            <a:ext cx="8595157" cy="990755"/>
          </a:xfrm>
        </p:spPr>
        <p: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Findings from Analysis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23949" y="1197032"/>
            <a:ext cx="10050087" cy="5295208"/>
          </a:xfrm>
        </p:spPr>
        <p:txBody>
          <a:bodyPr anchor="t">
            <a:normAutofit lnSpcReduction="10000"/>
          </a:bodyPr>
          <a:lstStyle/>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Week number 18 to 33 have higher number of bookings than usual.</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Dates 2, 12, 19, 22 of any month have high number of bookings than usual.</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SC Meal Type leads to most number of cancellation of bookings.</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Assigned Room Type B has the highest cancellation rate.</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TA/TO Distribution Channel has the bulk of cancellations of bookings.</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Transient-Party Customer Type has the highest average lead time.</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Contract Customer Type has the highest average total special requests.</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Transient Customer Type reserve the highest number of rooms.</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For the "Transient" customer type, "Online TA" is the dominant market segment, followed by "Direct." </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For the "Group" customer type, "Aviation" and "Complementary" seem to be the most common market segments. </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Contract customers are primarily from the "Corporate" and "Direct" market segments</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Average Daily Rate is the lowest in January, steadily increasing to the highest in August</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Reserved Room Types H, G, F, C are associated with higher average ADR</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3689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23949" y="206277"/>
            <a:ext cx="8595157" cy="990755"/>
          </a:xfrm>
        </p:spPr>
        <p: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Findings from Analysis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23949" y="1197032"/>
            <a:ext cx="10025149" cy="5137266"/>
          </a:xfrm>
        </p:spPr>
        <p:txBody>
          <a:bodyPr anchor="t">
            <a:normAutofit/>
          </a:bodyPr>
          <a:lstStyle/>
          <a:p>
            <a:pPr marL="342900" indent="-342900" algn="just">
              <a:buFont typeface="+mj-lt"/>
              <a:buAutoNum type="arabicPeriod" startAt="14"/>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Direct and GDS Distribution Channel have higher average ADR.</a:t>
            </a:r>
          </a:p>
          <a:p>
            <a:pPr marL="342900" indent="-342900" algn="just">
              <a:buFont typeface="+mj-lt"/>
              <a:buAutoNum type="arabicPeriod" startAt="14"/>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As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number of booking changes increases from 0 to 8, the average daily rate (ADR) also tends to increase. After 8 booking changes, the ADR starts to decline.</a:t>
            </a:r>
          </a:p>
          <a:p>
            <a:pPr marL="342900" indent="-342900" algn="just">
              <a:buFont typeface="+mj-lt"/>
              <a:buAutoNum type="arabicPeriod" startAt="14"/>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ADR gradually increases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up to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4 special requests and then drops sharply</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mj-lt"/>
              <a:buAutoNum type="arabicPeriod" startAt="15"/>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Reserved Room Type C has the highest average total special requests, followed by B.</a:t>
            </a:r>
          </a:p>
          <a:p>
            <a:pPr marL="342900" indent="-342900" algn="just">
              <a:buFont typeface="+mj-lt"/>
              <a:buAutoNum type="arabicPeriod" startAt="15"/>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Online TA Market Segment and TA/TO Distribution Channel seems to be the most dominant combination with highest successful booking counts.</a:t>
            </a:r>
          </a:p>
          <a:p>
            <a:pPr marL="342900" indent="-342900" algn="just">
              <a:buFont typeface="+mj-lt"/>
              <a:buAutoNum type="arabicPeriod" startAt="15"/>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Direct Market Segment and Distribution Channel has high number of successful bookings too.</a:t>
            </a:r>
          </a:p>
          <a:p>
            <a:pPr marL="342900" indent="-342900" algn="just">
              <a:buFont typeface="+mj-lt"/>
              <a:buAutoNum type="arabicPeriod" startAt="15"/>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HB Meal has the highest average daily rate followed by BB Meal</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mj-lt"/>
              <a:buAutoNum type="arabicPeriod" startAt="15"/>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TA/TO distribution channel has significantly higher booking count followed by Direct distribution channel. Corporate and GDS distribution channels have negligible bookings.</a:t>
            </a:r>
          </a:p>
          <a:p>
            <a:pPr marL="342900" indent="-342900" algn="just">
              <a:buFont typeface="+mj-lt"/>
              <a:buAutoNum type="arabicPeriod" startAt="15"/>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Bookings that remain on the waiting list for a short duration (up to 20 days) have a relatively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high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cancellation frequency. As the waiting list duration increases beyond 20 days, the cancellation frequency drops significantly and is 0 beyond 50 days</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43174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40575" y="231216"/>
            <a:ext cx="8595157" cy="940877"/>
          </a:xfrm>
        </p:spPr>
        <p:txBody>
          <a:bodyPr>
            <a:norm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Summary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40575" y="1180404"/>
            <a:ext cx="10291156" cy="5286894"/>
          </a:xfrm>
        </p:spPr>
        <p:txBody>
          <a:bodyPr anchor="t">
            <a:noAutofit/>
          </a:bodyPr>
          <a:lstStyle/>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summer months of May, June, July and August have very high number of bookings and winter months of November, December, January and February have very low number of bookings.</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booking cancellations have only grown over the years.</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months of May and August have the highest booking cancellations.</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Cancellation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ratio is less for lower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number of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days of stays and increases as the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number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of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days of stay increases.</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Bookings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by customers needing car parking spaces are never cancelled. Around 25% of bookings which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don’t need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car parking space get cancelled.</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City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Hotels have more than 4 times booking cancellations than Resort Hotels.</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There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are no previous cancellations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meaning all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cancelled bookings haven't been cancelled before.</a:t>
            </a:r>
          </a:p>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General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trend is that as the lead time increases, the cancellation numbers come down</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higher the number of total special requests, the lower is the cancellation count</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mj-lt"/>
              <a:buAutoNum type="arabicPeriod"/>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No Strong Correlation between lead time and cancellation status. The majority of bookings with a lead time between 0 and 100 days are not canceled</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9672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40575" y="231216"/>
            <a:ext cx="8595157" cy="940877"/>
          </a:xfrm>
        </p:spPr>
        <p:txBody>
          <a:bodyPr>
            <a:norm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Summary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40575" y="1172093"/>
            <a:ext cx="10399221" cy="5104013"/>
          </a:xfrm>
        </p:spPr>
        <p:txBody>
          <a:bodyPr anchor="t">
            <a:noAutofit/>
          </a:bodyPr>
          <a:lstStyle/>
          <a:p>
            <a:pPr marL="342900" indent="-342900">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Average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Daily Rate has gone up significantly year on year.</a:t>
            </a:r>
          </a:p>
          <a:p>
            <a:pPr marL="342900" indent="-342900" algn="just">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General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trend is that as the days of month go by, the Average Daily Rate increases gradually over the period of a month.</a:t>
            </a:r>
          </a:p>
          <a:p>
            <a:pPr marL="342900" indent="-342900" algn="just">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On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average, canceled bookings have a higher ADR compared to non-canceled bookings</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First-time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guests tend to stay longer than Repeated guests, both on weekends and weekdays.</a:t>
            </a:r>
          </a:p>
          <a:p>
            <a:pPr marL="342900" indent="-342900" algn="just">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While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First-time guests stay longer on weekend, the difference is less pronounced compared to weekdays stays.</a:t>
            </a:r>
          </a:p>
          <a:p>
            <a:pPr marL="342900" indent="-342900" algn="just">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There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is no significant difference in the average number of special requests between repeated guests and first-time guests.</a:t>
            </a:r>
          </a:p>
          <a:p>
            <a:pPr marL="342900" indent="-342900" algn="just">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First-time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guests tend to book further in advance compared to repeated guests.</a:t>
            </a:r>
          </a:p>
          <a:p>
            <a:pPr marL="342900" indent="-342900" algn="just">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Most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of the guests make none or just 1 special requests.</a:t>
            </a:r>
          </a:p>
          <a:p>
            <a:pPr marL="342900" indent="-342900" algn="just">
              <a:buFont typeface="+mj-lt"/>
              <a:buAutoNum type="arabicPeriod" startAt="11"/>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Bookings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which require car parking spaces command more average daily rate</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09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a:xfrm>
            <a:off x="440575" y="231216"/>
            <a:ext cx="8595157" cy="94087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Business Conclusions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440575" y="1172093"/>
            <a:ext cx="9734203" cy="5195453"/>
          </a:xfrm>
        </p:spPr>
        <p:txBody>
          <a:bodyPr anchor="t">
            <a:noAutofit/>
          </a:bodyPr>
          <a:lstStyle/>
          <a:p>
            <a:pPr marL="342900" indent="-342900" algn="just">
              <a:buFont typeface="+mj-lt"/>
              <a:buAutoNum type="arabicPeriod"/>
            </a:pP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Seasonal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Trends and Booking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Patterns</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Peak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Seasons: Summer months (May-August) experience high demand, while winter months (November-February) see lower bookings</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 Weekly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Patterns: Weeks 18-33 witness above-average bookings</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 Specific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Dates: Days 2, 12, 19, and 22 of any month tend to have higher </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bookings.</a:t>
            </a:r>
          </a:p>
          <a:p>
            <a:pPr marL="342900" indent="-342900" algn="just">
              <a:buFont typeface="+mj-lt"/>
              <a:buAutoNum type="arabicPeriod"/>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Cancellation </a:t>
            </a:r>
            <a:r>
              <a:rPr lang="en-IN"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Patterns</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Increasing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Cancellations: Cancellation rates have risen over time.</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Summer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Months: May and August have the highest cancellation rates.</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Stay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Duration: Shorter stays have lower cancellation rates, while longer stays see higher cancellations.</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Car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Parking: Bookings requiring car parking spaces have lower cancellation rates, with around 25% cancellations.</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Meal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Type: SC Meal Type is associated with higher cancellations.</a:t>
            </a:r>
          </a:p>
          <a:p>
            <a:pPr marL="857250" lvl="1" indent="-400050" algn="just">
              <a:buFont typeface="+mj-lt"/>
              <a:buAutoNum type="romanLcPeriod"/>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Room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Type: Room Type B has the highest cancellation </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rate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8464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605</TotalTime>
  <Words>1438</Words>
  <Application>Microsoft Office PowerPoint</Application>
  <PresentationFormat>Widescreen</PresentationFormat>
  <Paragraphs>107</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Slice</vt:lpstr>
      <vt:lpstr>PowerPoint Presentation</vt:lpstr>
      <vt:lpstr>Introduction</vt:lpstr>
      <vt:lpstr>Objectives</vt:lpstr>
      <vt:lpstr>Project Requirements</vt:lpstr>
      <vt:lpstr>Findings from Analysis</vt:lpstr>
      <vt:lpstr>Findings from Analysis</vt:lpstr>
      <vt:lpstr>Summary</vt:lpstr>
      <vt:lpstr>Summary</vt:lpstr>
      <vt:lpstr>Business Conclusions</vt:lpstr>
      <vt:lpstr>Business Conclusions</vt:lpstr>
      <vt:lpstr>Business 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47</cp:revision>
  <dcterms:created xsi:type="dcterms:W3CDTF">2024-07-23T09:08:06Z</dcterms:created>
  <dcterms:modified xsi:type="dcterms:W3CDTF">2024-09-25T09:08:14Z</dcterms:modified>
</cp:coreProperties>
</file>