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Now Bold" charset="1" panose="00000800000000000000"/>
      <p:regular r:id="rId14"/>
    </p:embeddedFont>
    <p:embeddedFont>
      <p:font typeface="Now" charset="1" panose="000005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07799" y="0"/>
            <a:ext cx="18488198" cy="10287000"/>
          </a:xfrm>
          <a:custGeom>
            <a:avLst/>
            <a:gdLst/>
            <a:ahLst/>
            <a:cxnLst/>
            <a:rect r="r" b="b" t="t" l="l"/>
            <a:pathLst>
              <a:path h="10287000" w="18488198">
                <a:moveTo>
                  <a:pt x="0" y="0"/>
                </a:moveTo>
                <a:lnTo>
                  <a:pt x="18488198" y="0"/>
                </a:lnTo>
                <a:lnTo>
                  <a:pt x="18488198" y="10287000"/>
                </a:lnTo>
                <a:lnTo>
                  <a:pt x="0" y="10287000"/>
                </a:lnTo>
                <a:lnTo>
                  <a:pt x="0" y="0"/>
                </a:lnTo>
                <a:close/>
              </a:path>
            </a:pathLst>
          </a:custGeom>
          <a:blipFill>
            <a:blip r:embed="rId2"/>
            <a:stretch>
              <a:fillRect l="0" t="-15075" r="0" b="-15075"/>
            </a:stretch>
          </a:blipFill>
          <a:ln cap="sq">
            <a:noFill/>
            <a:prstDash val="solid"/>
            <a:miter/>
          </a:ln>
        </p:spPr>
      </p:sp>
      <p:sp>
        <p:nvSpPr>
          <p:cNvPr name="TextBox 3" id="3"/>
          <p:cNvSpPr txBox="true"/>
          <p:nvPr/>
        </p:nvSpPr>
        <p:spPr>
          <a:xfrm rot="0">
            <a:off x="584805" y="3780061"/>
            <a:ext cx="17118390" cy="873125"/>
          </a:xfrm>
          <a:prstGeom prst="rect">
            <a:avLst/>
          </a:prstGeom>
        </p:spPr>
        <p:txBody>
          <a:bodyPr anchor="t" rtlCol="false" tIns="0" lIns="0" bIns="0" rIns="0">
            <a:spAutoFit/>
          </a:bodyPr>
          <a:lstStyle/>
          <a:p>
            <a:pPr algn="ctr">
              <a:lnSpc>
                <a:spcPts val="6999"/>
              </a:lnSpc>
            </a:pPr>
            <a:r>
              <a:rPr lang="en-US" b="true" sz="4999" spc="139">
                <a:solidFill>
                  <a:srgbClr val="404040"/>
                </a:solidFill>
                <a:latin typeface="Now Bold"/>
                <a:ea typeface="Now Bold"/>
                <a:cs typeface="Now Bold"/>
                <a:sym typeface="Now Bold"/>
              </a:rPr>
              <a:t>PROJECT: UNVEILING AUTOMOBILE SALES TRENDS</a:t>
            </a:r>
          </a:p>
        </p:txBody>
      </p:sp>
      <p:sp>
        <p:nvSpPr>
          <p:cNvPr name="TextBox 4" id="4"/>
          <p:cNvSpPr txBox="true"/>
          <p:nvPr/>
        </p:nvSpPr>
        <p:spPr>
          <a:xfrm rot="0">
            <a:off x="4614700" y="5105400"/>
            <a:ext cx="9058600" cy="898240"/>
          </a:xfrm>
          <a:prstGeom prst="rect">
            <a:avLst/>
          </a:prstGeom>
        </p:spPr>
        <p:txBody>
          <a:bodyPr anchor="t" rtlCol="false" tIns="0" lIns="0" bIns="0" rIns="0">
            <a:spAutoFit/>
          </a:bodyPr>
          <a:lstStyle/>
          <a:p>
            <a:pPr algn="ctr">
              <a:lnSpc>
                <a:spcPts val="3631"/>
              </a:lnSpc>
            </a:pPr>
            <a:r>
              <a:rPr lang="en-US" sz="2670">
                <a:solidFill>
                  <a:srgbClr val="000000"/>
                </a:solidFill>
                <a:latin typeface="Now"/>
                <a:ea typeface="Now"/>
                <a:cs typeface="Now"/>
                <a:sym typeface="Now"/>
              </a:rPr>
              <a:t>COMPLETED BY: MANDAR MALEWAR</a:t>
            </a:r>
          </a:p>
          <a:p>
            <a:pPr algn="ctr">
              <a:lnSpc>
                <a:spcPts val="3631"/>
              </a:lnSpc>
            </a:pPr>
            <a:r>
              <a:rPr lang="en-US" sz="2670">
                <a:solidFill>
                  <a:srgbClr val="000000"/>
                </a:solidFill>
                <a:latin typeface="Now"/>
                <a:ea typeface="Now"/>
                <a:cs typeface="Now"/>
                <a:sym typeface="Now"/>
              </a:rPr>
              <a:t>MENTORED BY: SHARAYOO DIXIT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95474" y="0"/>
            <a:ext cx="18478948" cy="10287000"/>
          </a:xfrm>
          <a:custGeom>
            <a:avLst/>
            <a:gdLst/>
            <a:ahLst/>
            <a:cxnLst/>
            <a:rect r="r" b="b" t="t" l="l"/>
            <a:pathLst>
              <a:path h="10287000" w="18478948">
                <a:moveTo>
                  <a:pt x="0" y="0"/>
                </a:moveTo>
                <a:lnTo>
                  <a:pt x="18478948" y="0"/>
                </a:lnTo>
                <a:lnTo>
                  <a:pt x="18478948" y="10287000"/>
                </a:lnTo>
                <a:lnTo>
                  <a:pt x="0" y="10287000"/>
                </a:lnTo>
                <a:lnTo>
                  <a:pt x="0" y="0"/>
                </a:lnTo>
                <a:close/>
              </a:path>
            </a:pathLst>
          </a:custGeom>
          <a:blipFill>
            <a:blip r:embed="rId2"/>
            <a:stretch>
              <a:fillRect l="0" t="-15042" r="0" b="-15042"/>
            </a:stretch>
          </a:blipFill>
        </p:spPr>
      </p:sp>
      <p:sp>
        <p:nvSpPr>
          <p:cNvPr name="TextBox 3" id="3"/>
          <p:cNvSpPr txBox="true"/>
          <p:nvPr/>
        </p:nvSpPr>
        <p:spPr>
          <a:xfrm rot="0">
            <a:off x="5039123" y="625468"/>
            <a:ext cx="8209754" cy="787414"/>
          </a:xfrm>
          <a:prstGeom prst="rect">
            <a:avLst/>
          </a:prstGeom>
        </p:spPr>
        <p:txBody>
          <a:bodyPr anchor="t" rtlCol="false" tIns="0" lIns="0" bIns="0" rIns="0">
            <a:spAutoFit/>
          </a:bodyPr>
          <a:lstStyle/>
          <a:p>
            <a:pPr algn="ctr">
              <a:lnSpc>
                <a:spcPts val="6093"/>
              </a:lnSpc>
              <a:spcBef>
                <a:spcPct val="0"/>
              </a:spcBef>
            </a:pPr>
            <a:r>
              <a:rPr lang="en-US" b="true" sz="4994">
                <a:solidFill>
                  <a:srgbClr val="404040"/>
                </a:solidFill>
                <a:latin typeface="Now Bold"/>
                <a:ea typeface="Now Bold"/>
                <a:cs typeface="Now Bold"/>
                <a:sym typeface="Now Bold"/>
              </a:rPr>
              <a:t>INTRODUCTION</a:t>
            </a:r>
          </a:p>
        </p:txBody>
      </p:sp>
      <p:sp>
        <p:nvSpPr>
          <p:cNvPr name="TextBox 4" id="4"/>
          <p:cNvSpPr txBox="true"/>
          <p:nvPr/>
        </p:nvSpPr>
        <p:spPr>
          <a:xfrm rot="0">
            <a:off x="1028700" y="1856284"/>
            <a:ext cx="16230600" cy="3201414"/>
          </a:xfrm>
          <a:prstGeom prst="rect">
            <a:avLst/>
          </a:prstGeom>
        </p:spPr>
        <p:txBody>
          <a:bodyPr anchor="t" rtlCol="false" tIns="0" lIns="0" bIns="0" rIns="0">
            <a:spAutoFit/>
          </a:bodyPr>
          <a:lstStyle/>
          <a:p>
            <a:pPr algn="just">
              <a:lnSpc>
                <a:spcPts val="3212"/>
              </a:lnSpc>
            </a:pPr>
            <a:r>
              <a:rPr lang="en-US" sz="2433">
                <a:solidFill>
                  <a:srgbClr val="000000"/>
                </a:solidFill>
                <a:latin typeface="Now"/>
                <a:ea typeface="Now"/>
                <a:cs typeface="Now"/>
                <a:sym typeface="Now"/>
              </a:rPr>
              <a:t>You are Mathew, the head of the sales department of a global supplier of miniature automobiles which are sought after by hobbyists and collectors all over the world. The company sells these items to distributors spread across the globe who would then sell them to potential customers. </a:t>
            </a:r>
          </a:p>
          <a:p>
            <a:pPr algn="just">
              <a:lnSpc>
                <a:spcPts val="3212"/>
              </a:lnSpc>
            </a:pPr>
          </a:p>
          <a:p>
            <a:pPr algn="just">
              <a:lnSpc>
                <a:spcPts val="3212"/>
              </a:lnSpc>
            </a:pPr>
            <a:r>
              <a:rPr lang="en-US" sz="2433">
                <a:solidFill>
                  <a:srgbClr val="000000"/>
                </a:solidFill>
                <a:latin typeface="Now"/>
                <a:ea typeface="Now"/>
                <a:cs typeface="Now"/>
                <a:sym typeface="Now"/>
              </a:rPr>
              <a:t>To identify temporal trends and understand the impact of variables like product line, deal size, and customer demographics on sales, analyze customer purchasing behavior patterns, segment customers accordingly, and devise tailored marketing strategies. Analyze sales data to visualize sales distribution and predict trends. This will facilitate stocking the right products to enhance future business prospects.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478948" cy="10287000"/>
          </a:xfrm>
          <a:custGeom>
            <a:avLst/>
            <a:gdLst/>
            <a:ahLst/>
            <a:cxnLst/>
            <a:rect r="r" b="b" t="t" l="l"/>
            <a:pathLst>
              <a:path h="10287000" w="18478948">
                <a:moveTo>
                  <a:pt x="0" y="0"/>
                </a:moveTo>
                <a:lnTo>
                  <a:pt x="18478948" y="0"/>
                </a:lnTo>
                <a:lnTo>
                  <a:pt x="18478948" y="10287000"/>
                </a:lnTo>
                <a:lnTo>
                  <a:pt x="0" y="10287000"/>
                </a:lnTo>
                <a:lnTo>
                  <a:pt x="0" y="0"/>
                </a:lnTo>
                <a:close/>
              </a:path>
            </a:pathLst>
          </a:custGeom>
          <a:blipFill>
            <a:blip r:embed="rId2"/>
            <a:stretch>
              <a:fillRect l="0" t="-15042" r="0" b="-15042"/>
            </a:stretch>
          </a:blipFill>
        </p:spPr>
      </p:sp>
      <p:sp>
        <p:nvSpPr>
          <p:cNvPr name="TextBox 3" id="3"/>
          <p:cNvSpPr txBox="true"/>
          <p:nvPr/>
        </p:nvSpPr>
        <p:spPr>
          <a:xfrm rot="0">
            <a:off x="5134597" y="625468"/>
            <a:ext cx="8209754" cy="787414"/>
          </a:xfrm>
          <a:prstGeom prst="rect">
            <a:avLst/>
          </a:prstGeom>
        </p:spPr>
        <p:txBody>
          <a:bodyPr anchor="t" rtlCol="false" tIns="0" lIns="0" bIns="0" rIns="0">
            <a:spAutoFit/>
          </a:bodyPr>
          <a:lstStyle/>
          <a:p>
            <a:pPr algn="ctr">
              <a:lnSpc>
                <a:spcPts val="6093"/>
              </a:lnSpc>
              <a:spcBef>
                <a:spcPct val="0"/>
              </a:spcBef>
            </a:pPr>
            <a:r>
              <a:rPr lang="en-US" b="true" sz="4994">
                <a:solidFill>
                  <a:srgbClr val="404040"/>
                </a:solidFill>
                <a:latin typeface="Now Bold"/>
                <a:ea typeface="Now Bold"/>
                <a:cs typeface="Now Bold"/>
                <a:sym typeface="Now Bold"/>
              </a:rPr>
              <a:t>OBJECTIVES</a:t>
            </a:r>
          </a:p>
        </p:txBody>
      </p:sp>
      <p:sp>
        <p:nvSpPr>
          <p:cNvPr name="TextBox 4" id="4"/>
          <p:cNvSpPr txBox="true"/>
          <p:nvPr/>
        </p:nvSpPr>
        <p:spPr>
          <a:xfrm rot="0">
            <a:off x="1124174" y="1856284"/>
            <a:ext cx="16230600" cy="6001764"/>
          </a:xfrm>
          <a:prstGeom prst="rect">
            <a:avLst/>
          </a:prstGeom>
        </p:spPr>
        <p:txBody>
          <a:bodyPr anchor="t" rtlCol="false" tIns="0" lIns="0" bIns="0" rIns="0">
            <a:spAutoFit/>
          </a:bodyPr>
          <a:lstStyle/>
          <a:p>
            <a:pPr algn="just">
              <a:lnSpc>
                <a:spcPts val="3212"/>
              </a:lnSpc>
            </a:pPr>
            <a:r>
              <a:rPr lang="en-US" sz="2433">
                <a:solidFill>
                  <a:srgbClr val="000000"/>
                </a:solidFill>
                <a:latin typeface="Now"/>
                <a:ea typeface="Now"/>
                <a:cs typeface="Now"/>
                <a:sym typeface="Now"/>
              </a:rPr>
              <a:t>Objective 1- Conduct an exploratory data analysis utilizing Tableau's visualization capabilities and dashboards to delve into the sales data of miniature automobiles that are sought after by hobbyists and collectors all over the world. </a:t>
            </a:r>
          </a:p>
          <a:p>
            <a:pPr algn="just">
              <a:lnSpc>
                <a:spcPts val="3212"/>
              </a:lnSpc>
            </a:pPr>
          </a:p>
          <a:p>
            <a:pPr algn="just">
              <a:lnSpc>
                <a:spcPts val="3212"/>
              </a:lnSpc>
            </a:pPr>
            <a:r>
              <a:rPr lang="en-US" sz="2433">
                <a:solidFill>
                  <a:srgbClr val="000000"/>
                </a:solidFill>
                <a:latin typeface="Now"/>
                <a:ea typeface="Now"/>
                <a:cs typeface="Now"/>
                <a:sym typeface="Now"/>
              </a:rPr>
              <a:t>Objective 2- Extract actionable insights from the provided data, focusing on key areas such as sales analysis, customer segmentation, sales forecasting, product performance, inventory management, order fulfilment analysis and pricing strategy.</a:t>
            </a:r>
          </a:p>
          <a:p>
            <a:pPr algn="just">
              <a:lnSpc>
                <a:spcPts val="3212"/>
              </a:lnSpc>
            </a:pPr>
          </a:p>
          <a:p>
            <a:pPr algn="just">
              <a:lnSpc>
                <a:spcPts val="3212"/>
              </a:lnSpc>
            </a:pPr>
            <a:r>
              <a:rPr lang="en-US" sz="2433">
                <a:solidFill>
                  <a:srgbClr val="000000"/>
                </a:solidFill>
                <a:latin typeface="Now"/>
                <a:ea typeface="Now"/>
                <a:cs typeface="Now"/>
                <a:sym typeface="Now"/>
              </a:rPr>
              <a:t>Objective 3- To clean the dataset, analyze sales performance, customer segmentation, sales forecast, and product performance over the specified period.</a:t>
            </a:r>
          </a:p>
          <a:p>
            <a:pPr algn="just">
              <a:lnSpc>
                <a:spcPts val="3212"/>
              </a:lnSpc>
            </a:pPr>
          </a:p>
          <a:p>
            <a:pPr algn="just">
              <a:lnSpc>
                <a:spcPts val="3212"/>
              </a:lnSpc>
            </a:pPr>
            <a:r>
              <a:rPr lang="en-US" sz="2433">
                <a:solidFill>
                  <a:srgbClr val="000000"/>
                </a:solidFill>
                <a:latin typeface="Now"/>
                <a:ea typeface="Now"/>
                <a:cs typeface="Now"/>
                <a:sym typeface="Now"/>
              </a:rPr>
              <a:t>Objective 4- To tackle additional business inquiries related to inventory management, order fulfillment analysis, and pricing strategy.</a:t>
            </a:r>
          </a:p>
          <a:p>
            <a:pPr algn="just">
              <a:lnSpc>
                <a:spcPts val="3212"/>
              </a:lnSpc>
            </a:pPr>
          </a:p>
          <a:p>
            <a:pPr algn="just">
              <a:lnSpc>
                <a:spcPts val="3212"/>
              </a:lnSpc>
            </a:pPr>
            <a:r>
              <a:rPr lang="en-US" sz="2433">
                <a:solidFill>
                  <a:srgbClr val="000000"/>
                </a:solidFill>
                <a:latin typeface="Now"/>
                <a:ea typeface="Now"/>
                <a:cs typeface="Now"/>
                <a:sym typeface="Now"/>
              </a:rPr>
              <a:t>Objective 5-</a:t>
            </a:r>
            <a:r>
              <a:rPr lang="en-US" sz="2433">
                <a:solidFill>
                  <a:srgbClr val="000000"/>
                </a:solidFill>
                <a:latin typeface="Now"/>
                <a:ea typeface="Now"/>
                <a:cs typeface="Now"/>
                <a:sym typeface="Now"/>
              </a:rPr>
              <a:t> Summarize the key findings and draw final business conclusions.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95474" y="0"/>
            <a:ext cx="18478948" cy="10287000"/>
          </a:xfrm>
          <a:custGeom>
            <a:avLst/>
            <a:gdLst/>
            <a:ahLst/>
            <a:cxnLst/>
            <a:rect r="r" b="b" t="t" l="l"/>
            <a:pathLst>
              <a:path h="10287000" w="18478948">
                <a:moveTo>
                  <a:pt x="0" y="0"/>
                </a:moveTo>
                <a:lnTo>
                  <a:pt x="18478948" y="0"/>
                </a:lnTo>
                <a:lnTo>
                  <a:pt x="18478948" y="10287000"/>
                </a:lnTo>
                <a:lnTo>
                  <a:pt x="0" y="10287000"/>
                </a:lnTo>
                <a:lnTo>
                  <a:pt x="0" y="0"/>
                </a:lnTo>
                <a:close/>
              </a:path>
            </a:pathLst>
          </a:custGeom>
          <a:blipFill>
            <a:blip r:embed="rId2"/>
            <a:stretch>
              <a:fillRect l="0" t="-15042" r="0" b="-15042"/>
            </a:stretch>
          </a:blipFill>
        </p:spPr>
      </p:sp>
      <p:sp>
        <p:nvSpPr>
          <p:cNvPr name="TextBox 3" id="3"/>
          <p:cNvSpPr txBox="true"/>
          <p:nvPr/>
        </p:nvSpPr>
        <p:spPr>
          <a:xfrm rot="0">
            <a:off x="5039123" y="625468"/>
            <a:ext cx="8209754" cy="787414"/>
          </a:xfrm>
          <a:prstGeom prst="rect">
            <a:avLst/>
          </a:prstGeom>
        </p:spPr>
        <p:txBody>
          <a:bodyPr anchor="t" rtlCol="false" tIns="0" lIns="0" bIns="0" rIns="0">
            <a:spAutoFit/>
          </a:bodyPr>
          <a:lstStyle/>
          <a:p>
            <a:pPr algn="ctr">
              <a:lnSpc>
                <a:spcPts val="6093"/>
              </a:lnSpc>
              <a:spcBef>
                <a:spcPct val="0"/>
              </a:spcBef>
            </a:pPr>
            <a:r>
              <a:rPr lang="en-US" b="true" sz="4994">
                <a:solidFill>
                  <a:srgbClr val="404040"/>
                </a:solidFill>
                <a:latin typeface="Now Bold"/>
                <a:ea typeface="Now Bold"/>
                <a:cs typeface="Now Bold"/>
                <a:sym typeface="Now Bold"/>
              </a:rPr>
              <a:t>PROJECT REQUIREMENTS</a:t>
            </a:r>
          </a:p>
        </p:txBody>
      </p:sp>
      <p:sp>
        <p:nvSpPr>
          <p:cNvPr name="TextBox 4" id="4"/>
          <p:cNvSpPr txBox="true"/>
          <p:nvPr/>
        </p:nvSpPr>
        <p:spPr>
          <a:xfrm rot="0">
            <a:off x="1028700" y="1856284"/>
            <a:ext cx="16230600" cy="3601464"/>
          </a:xfrm>
          <a:prstGeom prst="rect">
            <a:avLst/>
          </a:prstGeom>
        </p:spPr>
        <p:txBody>
          <a:bodyPr anchor="t" rtlCol="false" tIns="0" lIns="0" bIns="0" rIns="0">
            <a:spAutoFit/>
          </a:bodyPr>
          <a:lstStyle/>
          <a:p>
            <a:pPr algn="just" marL="525387" indent="-262693" lvl="1">
              <a:lnSpc>
                <a:spcPts val="3212"/>
              </a:lnSpc>
              <a:buAutoNum type="arabicPeriod" startAt="1"/>
            </a:pPr>
            <a:r>
              <a:rPr lang="en-US" sz="2433">
                <a:solidFill>
                  <a:srgbClr val="000000"/>
                </a:solidFill>
                <a:latin typeface="Now"/>
                <a:ea typeface="Now"/>
                <a:cs typeface="Now"/>
                <a:sym typeface="Now"/>
              </a:rPr>
              <a:t> Data preprocessing and cleaning</a:t>
            </a:r>
          </a:p>
          <a:p>
            <a:pPr algn="just" marL="525387" indent="-262693" lvl="1">
              <a:lnSpc>
                <a:spcPts val="3212"/>
              </a:lnSpc>
              <a:buAutoNum type="arabicPeriod" startAt="1"/>
            </a:pPr>
            <a:r>
              <a:rPr lang="en-US" sz="2433">
                <a:solidFill>
                  <a:srgbClr val="000000"/>
                </a:solidFill>
                <a:latin typeface="Now"/>
                <a:ea typeface="Now"/>
                <a:cs typeface="Now"/>
                <a:sym typeface="Now"/>
              </a:rPr>
              <a:t> Sales analysis</a:t>
            </a:r>
          </a:p>
          <a:p>
            <a:pPr algn="just" marL="525387" indent="-262693" lvl="1">
              <a:lnSpc>
                <a:spcPts val="3212"/>
              </a:lnSpc>
              <a:buAutoNum type="arabicPeriod" startAt="1"/>
            </a:pPr>
            <a:r>
              <a:rPr lang="en-US" sz="2433">
                <a:solidFill>
                  <a:srgbClr val="000000"/>
                </a:solidFill>
                <a:latin typeface="Now"/>
                <a:ea typeface="Now"/>
                <a:cs typeface="Now"/>
                <a:sym typeface="Now"/>
              </a:rPr>
              <a:t> Customer segmentation</a:t>
            </a:r>
          </a:p>
          <a:p>
            <a:pPr algn="just" marL="525387" indent="-262693" lvl="1">
              <a:lnSpc>
                <a:spcPts val="3212"/>
              </a:lnSpc>
              <a:buAutoNum type="arabicPeriod" startAt="1"/>
            </a:pPr>
            <a:r>
              <a:rPr lang="en-US" sz="2433">
                <a:solidFill>
                  <a:srgbClr val="000000"/>
                </a:solidFill>
                <a:latin typeface="Now"/>
                <a:ea typeface="Now"/>
                <a:cs typeface="Now"/>
                <a:sym typeface="Now"/>
              </a:rPr>
              <a:t> Sales forecasting</a:t>
            </a:r>
          </a:p>
          <a:p>
            <a:pPr algn="just" marL="525387" indent="-262693" lvl="1">
              <a:lnSpc>
                <a:spcPts val="3212"/>
              </a:lnSpc>
              <a:buAutoNum type="arabicPeriod" startAt="1"/>
            </a:pPr>
            <a:r>
              <a:rPr lang="en-US" sz="2433">
                <a:solidFill>
                  <a:srgbClr val="000000"/>
                </a:solidFill>
                <a:latin typeface="Now"/>
                <a:ea typeface="Now"/>
                <a:cs typeface="Now"/>
                <a:sym typeface="Now"/>
              </a:rPr>
              <a:t> Product performance analysis </a:t>
            </a:r>
          </a:p>
          <a:p>
            <a:pPr algn="just" marL="525387" indent="-262693" lvl="1">
              <a:lnSpc>
                <a:spcPts val="3212"/>
              </a:lnSpc>
              <a:buAutoNum type="arabicPeriod" startAt="1"/>
            </a:pPr>
            <a:r>
              <a:rPr lang="en-US" sz="2433">
                <a:solidFill>
                  <a:srgbClr val="000000"/>
                </a:solidFill>
                <a:latin typeface="Now"/>
                <a:ea typeface="Now"/>
                <a:cs typeface="Now"/>
                <a:sym typeface="Now"/>
              </a:rPr>
              <a:t> Inventory management</a:t>
            </a:r>
          </a:p>
          <a:p>
            <a:pPr algn="just" marL="525387" indent="-262693" lvl="1">
              <a:lnSpc>
                <a:spcPts val="3212"/>
              </a:lnSpc>
              <a:buAutoNum type="arabicPeriod" startAt="1"/>
            </a:pPr>
            <a:r>
              <a:rPr lang="en-US" sz="2433">
                <a:solidFill>
                  <a:srgbClr val="000000"/>
                </a:solidFill>
                <a:latin typeface="Now"/>
                <a:ea typeface="Now"/>
                <a:cs typeface="Now"/>
                <a:sym typeface="Now"/>
              </a:rPr>
              <a:t> Order fulfilment analysis</a:t>
            </a:r>
          </a:p>
          <a:p>
            <a:pPr algn="just" marL="525387" indent="-262693" lvl="1">
              <a:lnSpc>
                <a:spcPts val="3212"/>
              </a:lnSpc>
              <a:buAutoNum type="arabicPeriod" startAt="1"/>
            </a:pPr>
            <a:r>
              <a:rPr lang="en-US" sz="2433">
                <a:solidFill>
                  <a:srgbClr val="000000"/>
                </a:solidFill>
                <a:latin typeface="Now"/>
                <a:ea typeface="Now"/>
                <a:cs typeface="Now"/>
                <a:sym typeface="Now"/>
              </a:rPr>
              <a:t> Pricing strategy</a:t>
            </a:r>
          </a:p>
          <a:p>
            <a:pPr algn="just" marL="525387" indent="-262693" lvl="1">
              <a:lnSpc>
                <a:spcPts val="3212"/>
              </a:lnSpc>
              <a:buAutoNum type="arabicPeriod" startAt="1"/>
            </a:pPr>
            <a:r>
              <a:rPr lang="en-US" sz="2433">
                <a:solidFill>
                  <a:srgbClr val="000000"/>
                </a:solidFill>
                <a:latin typeface="Now"/>
                <a:ea typeface="Now"/>
                <a:cs typeface="Now"/>
                <a:sym typeface="Now"/>
              </a:rPr>
              <a:t> Writing individual interpretation for each task</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95474" y="0"/>
            <a:ext cx="18478948" cy="10287000"/>
          </a:xfrm>
          <a:custGeom>
            <a:avLst/>
            <a:gdLst/>
            <a:ahLst/>
            <a:cxnLst/>
            <a:rect r="r" b="b" t="t" l="l"/>
            <a:pathLst>
              <a:path h="10287000" w="18478948">
                <a:moveTo>
                  <a:pt x="0" y="0"/>
                </a:moveTo>
                <a:lnTo>
                  <a:pt x="18478948" y="0"/>
                </a:lnTo>
                <a:lnTo>
                  <a:pt x="18478948" y="10287000"/>
                </a:lnTo>
                <a:lnTo>
                  <a:pt x="0" y="10287000"/>
                </a:lnTo>
                <a:lnTo>
                  <a:pt x="0" y="0"/>
                </a:lnTo>
                <a:close/>
              </a:path>
            </a:pathLst>
          </a:custGeom>
          <a:blipFill>
            <a:blip r:embed="rId2"/>
            <a:stretch>
              <a:fillRect l="0" t="-15042" r="0" b="-15042"/>
            </a:stretch>
          </a:blipFill>
        </p:spPr>
      </p:sp>
      <p:sp>
        <p:nvSpPr>
          <p:cNvPr name="TextBox 3" id="3"/>
          <p:cNvSpPr txBox="true"/>
          <p:nvPr/>
        </p:nvSpPr>
        <p:spPr>
          <a:xfrm rot="0">
            <a:off x="4777326" y="625468"/>
            <a:ext cx="8733347" cy="787414"/>
          </a:xfrm>
          <a:prstGeom prst="rect">
            <a:avLst/>
          </a:prstGeom>
        </p:spPr>
        <p:txBody>
          <a:bodyPr anchor="t" rtlCol="false" tIns="0" lIns="0" bIns="0" rIns="0">
            <a:spAutoFit/>
          </a:bodyPr>
          <a:lstStyle/>
          <a:p>
            <a:pPr algn="ctr">
              <a:lnSpc>
                <a:spcPts val="6093"/>
              </a:lnSpc>
              <a:spcBef>
                <a:spcPct val="0"/>
              </a:spcBef>
            </a:pPr>
            <a:r>
              <a:rPr lang="en-US" b="true" sz="4994">
                <a:solidFill>
                  <a:srgbClr val="404040"/>
                </a:solidFill>
                <a:latin typeface="Now Bold"/>
                <a:ea typeface="Now Bold"/>
                <a:cs typeface="Now Bold"/>
                <a:sym typeface="Now Bold"/>
              </a:rPr>
              <a:t>FINDINGS FROM ANALYSIS</a:t>
            </a:r>
          </a:p>
        </p:txBody>
      </p:sp>
      <p:sp>
        <p:nvSpPr>
          <p:cNvPr name="TextBox 4" id="4"/>
          <p:cNvSpPr txBox="true"/>
          <p:nvPr/>
        </p:nvSpPr>
        <p:spPr>
          <a:xfrm rot="0">
            <a:off x="1028700" y="1856284"/>
            <a:ext cx="16230600" cy="6801864"/>
          </a:xfrm>
          <a:prstGeom prst="rect">
            <a:avLst/>
          </a:prstGeom>
        </p:spPr>
        <p:txBody>
          <a:bodyPr anchor="t" rtlCol="false" tIns="0" lIns="0" bIns="0" rIns="0">
            <a:spAutoFit/>
          </a:bodyPr>
          <a:lstStyle/>
          <a:p>
            <a:pPr algn="just">
              <a:lnSpc>
                <a:spcPts val="3212"/>
              </a:lnSpc>
            </a:pPr>
            <a:r>
              <a:rPr lang="en-US" sz="2433">
                <a:solidFill>
                  <a:srgbClr val="000000"/>
                </a:solidFill>
                <a:latin typeface="Now"/>
                <a:ea typeface="Now"/>
                <a:cs typeface="Now"/>
                <a:sym typeface="Now"/>
              </a:rPr>
              <a:t>1. Total Sales peaks in 4th Quarter every Year (around $2M) and is the lowest in 2nd Quarter.</a:t>
            </a:r>
          </a:p>
          <a:p>
            <a:pPr algn="just">
              <a:lnSpc>
                <a:spcPts val="3212"/>
              </a:lnSpc>
            </a:pPr>
            <a:r>
              <a:rPr lang="en-US" sz="2433">
                <a:solidFill>
                  <a:srgbClr val="000000"/>
                </a:solidFill>
                <a:latin typeface="Now"/>
                <a:ea typeface="Now"/>
                <a:cs typeface="Now"/>
                <a:sym typeface="Now"/>
              </a:rPr>
              <a:t>2. </a:t>
            </a:r>
            <a:r>
              <a:rPr lang="en-US" sz="2433">
                <a:solidFill>
                  <a:srgbClr val="000000"/>
                </a:solidFill>
                <a:latin typeface="Now"/>
                <a:ea typeface="Now"/>
                <a:cs typeface="Now"/>
                <a:sym typeface="Now"/>
              </a:rPr>
              <a:t>Classic Cars Productline is the highest contributor of Total Sales at 39.07%, lowest is Trains at 2.26%.</a:t>
            </a:r>
          </a:p>
          <a:p>
            <a:pPr algn="just">
              <a:lnSpc>
                <a:spcPts val="3212"/>
              </a:lnSpc>
            </a:pPr>
            <a:r>
              <a:rPr lang="en-US" sz="2433">
                <a:solidFill>
                  <a:srgbClr val="000000"/>
                </a:solidFill>
                <a:latin typeface="Now"/>
                <a:ea typeface="Now"/>
                <a:cs typeface="Now"/>
                <a:sym typeface="Now"/>
              </a:rPr>
              <a:t>3. Total Sales amount is highest in November ($2.1M) following the lowest in June and September.</a:t>
            </a:r>
          </a:p>
          <a:p>
            <a:pPr algn="just">
              <a:lnSpc>
                <a:spcPts val="3212"/>
              </a:lnSpc>
            </a:pPr>
            <a:r>
              <a:rPr lang="en-US" sz="2433">
                <a:solidFill>
                  <a:srgbClr val="000000"/>
                </a:solidFill>
                <a:latin typeface="Now"/>
                <a:ea typeface="Now"/>
                <a:cs typeface="Now"/>
                <a:sym typeface="Now"/>
              </a:rPr>
              <a:t>4. Medium Dealsize has the highest contribution (approximately 60%) to Total Sales every year.</a:t>
            </a:r>
          </a:p>
          <a:p>
            <a:pPr algn="just">
              <a:lnSpc>
                <a:spcPts val="3212"/>
              </a:lnSpc>
            </a:pPr>
            <a:r>
              <a:rPr lang="en-US" sz="2433">
                <a:solidFill>
                  <a:srgbClr val="000000"/>
                </a:solidFill>
                <a:latin typeface="Now"/>
                <a:ea typeface="Now"/>
                <a:cs typeface="Now"/>
                <a:sym typeface="Now"/>
              </a:rPr>
              <a:t>5. USA has the highest Total Sales at $3.6M.</a:t>
            </a:r>
          </a:p>
          <a:p>
            <a:pPr algn="just">
              <a:lnSpc>
                <a:spcPts val="3212"/>
              </a:lnSpc>
            </a:pPr>
            <a:r>
              <a:rPr lang="en-US" sz="2433">
                <a:solidFill>
                  <a:srgbClr val="000000"/>
                </a:solidFill>
                <a:latin typeface="Now"/>
                <a:ea typeface="Now"/>
                <a:cs typeface="Now"/>
                <a:sym typeface="Now"/>
              </a:rPr>
              <a:t>6. State of California has the highest sales at $1.5M, while San Rafael city has the highest sales ($0.65M).</a:t>
            </a:r>
          </a:p>
          <a:p>
            <a:pPr algn="just">
              <a:lnSpc>
                <a:spcPts val="3212"/>
              </a:lnSpc>
            </a:pPr>
            <a:r>
              <a:rPr lang="en-US" sz="2433">
                <a:solidFill>
                  <a:srgbClr val="000000"/>
                </a:solidFill>
                <a:latin typeface="Now"/>
                <a:ea typeface="Now"/>
                <a:cs typeface="Now"/>
                <a:sym typeface="Now"/>
              </a:rPr>
              <a:t>7. USA has the highest number of customers (35).</a:t>
            </a:r>
          </a:p>
          <a:p>
            <a:pPr algn="just">
              <a:lnSpc>
                <a:spcPts val="3212"/>
              </a:lnSpc>
            </a:pPr>
            <a:r>
              <a:rPr lang="en-US" sz="2433">
                <a:solidFill>
                  <a:srgbClr val="000000"/>
                </a:solidFill>
                <a:latin typeface="Now"/>
                <a:ea typeface="Now"/>
                <a:cs typeface="Now"/>
                <a:sym typeface="Now"/>
              </a:rPr>
              <a:t>8. Number of Dealsizes for EMEA (1407) and USA (1074) Territories is very high compared to others.</a:t>
            </a:r>
          </a:p>
          <a:p>
            <a:pPr algn="just">
              <a:lnSpc>
                <a:spcPts val="3212"/>
              </a:lnSpc>
            </a:pPr>
            <a:r>
              <a:rPr lang="en-US" sz="2433">
                <a:solidFill>
                  <a:srgbClr val="000000"/>
                </a:solidFill>
                <a:latin typeface="Now"/>
                <a:ea typeface="Now"/>
                <a:cs typeface="Now"/>
                <a:sym typeface="Now"/>
              </a:rPr>
              <a:t>9. Sales have steadily increased over the months every year peaking in the month of November (&gt;$1M).</a:t>
            </a:r>
          </a:p>
          <a:p>
            <a:pPr algn="just">
              <a:lnSpc>
                <a:spcPts val="3212"/>
              </a:lnSpc>
            </a:pPr>
            <a:r>
              <a:rPr lang="en-US" sz="2433">
                <a:solidFill>
                  <a:srgbClr val="000000"/>
                </a:solidFill>
                <a:latin typeface="Now"/>
                <a:ea typeface="Now"/>
                <a:cs typeface="Now"/>
                <a:sym typeface="Now"/>
              </a:rPr>
              <a:t>10. Classic Cars Productline has the highest Quantity Ordered at $34K while Trains has the lowest ($3K).</a:t>
            </a:r>
          </a:p>
          <a:p>
            <a:pPr algn="just">
              <a:lnSpc>
                <a:spcPts val="3212"/>
              </a:lnSpc>
            </a:pPr>
            <a:r>
              <a:rPr lang="en-US" sz="2433">
                <a:solidFill>
                  <a:srgbClr val="000000"/>
                </a:solidFill>
                <a:latin typeface="Now"/>
                <a:ea typeface="Now"/>
                <a:cs typeface="Now"/>
                <a:sym typeface="Now"/>
              </a:rPr>
              <a:t>11. Product code S18-3232 has highest total sales of all products and most of it is from Medium Dealsize. For the second highest product, most sales are from Large Dealsize.</a:t>
            </a:r>
          </a:p>
          <a:p>
            <a:pPr algn="just">
              <a:lnSpc>
                <a:spcPts val="3212"/>
              </a:lnSpc>
            </a:pPr>
            <a:r>
              <a:rPr lang="en-US" sz="2433">
                <a:solidFill>
                  <a:srgbClr val="000000"/>
                </a:solidFill>
                <a:latin typeface="Now"/>
                <a:ea typeface="Now"/>
                <a:cs typeface="Now"/>
                <a:sym typeface="Now"/>
              </a:rPr>
              <a:t>12. </a:t>
            </a:r>
            <a:r>
              <a:rPr lang="en-US" sz="2433">
                <a:solidFill>
                  <a:srgbClr val="000000"/>
                </a:solidFill>
                <a:latin typeface="Now"/>
                <a:ea typeface="Now"/>
                <a:cs typeface="Now"/>
                <a:sym typeface="Now"/>
              </a:rPr>
              <a:t>Productcode S18-3232 is an over performing product while S24_3969 is an underperforming product.</a:t>
            </a:r>
          </a:p>
          <a:p>
            <a:pPr algn="just">
              <a:lnSpc>
                <a:spcPts val="3212"/>
              </a:lnSpc>
            </a:pPr>
            <a:r>
              <a:rPr lang="en-US" sz="2433">
                <a:solidFill>
                  <a:srgbClr val="000000"/>
                </a:solidFill>
                <a:latin typeface="Now"/>
                <a:ea typeface="Now"/>
                <a:cs typeface="Now"/>
                <a:sym typeface="Now"/>
              </a:rPr>
              <a:t>13. Product code S18_3232 has the highest Quantity Ordered (1774) while S18_4933 has the lowest.</a:t>
            </a:r>
          </a:p>
          <a:p>
            <a:pPr algn="just">
              <a:lnSpc>
                <a:spcPts val="3212"/>
              </a:lnSpc>
            </a:pPr>
            <a:r>
              <a:rPr lang="en-US" sz="2433">
                <a:solidFill>
                  <a:srgbClr val="000000"/>
                </a:solidFill>
                <a:latin typeface="Now"/>
                <a:ea typeface="Now"/>
                <a:cs typeface="Now"/>
                <a:sym typeface="Now"/>
              </a:rPr>
              <a:t>14. 92.7% of Orders are Shipped.</a:t>
            </a:r>
          </a:p>
          <a:p>
            <a:pPr algn="just">
              <a:lnSpc>
                <a:spcPts val="3212"/>
              </a:lnSpc>
            </a:pPr>
            <a:r>
              <a:rPr lang="en-US" sz="2433">
                <a:solidFill>
                  <a:srgbClr val="000000"/>
                </a:solidFill>
                <a:latin typeface="Now"/>
                <a:ea typeface="Now"/>
                <a:cs typeface="Now"/>
                <a:sym typeface="Now"/>
              </a:rPr>
              <a:t>15. MSRP is much higher than the actual price for 4 of the Products, while it is lower for almost half of them.</a:t>
            </a:r>
          </a:p>
          <a:p>
            <a:pPr algn="just">
              <a:lnSpc>
                <a:spcPts val="3212"/>
              </a:lnSpc>
            </a:pPr>
            <a:r>
              <a:rPr lang="en-US" sz="2433">
                <a:solidFill>
                  <a:srgbClr val="000000"/>
                </a:solidFill>
                <a:latin typeface="Now"/>
                <a:ea typeface="Now"/>
                <a:cs typeface="Now"/>
                <a:sym typeface="Now"/>
              </a:rPr>
              <a:t>16. MSRP increases a lot for Classic Cars in June while Trains are sold in discounts.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95474" y="0"/>
            <a:ext cx="18478948" cy="10287000"/>
          </a:xfrm>
          <a:custGeom>
            <a:avLst/>
            <a:gdLst/>
            <a:ahLst/>
            <a:cxnLst/>
            <a:rect r="r" b="b" t="t" l="l"/>
            <a:pathLst>
              <a:path h="10287000" w="18478948">
                <a:moveTo>
                  <a:pt x="0" y="0"/>
                </a:moveTo>
                <a:lnTo>
                  <a:pt x="18478948" y="0"/>
                </a:lnTo>
                <a:lnTo>
                  <a:pt x="18478948" y="10287000"/>
                </a:lnTo>
                <a:lnTo>
                  <a:pt x="0" y="10287000"/>
                </a:lnTo>
                <a:lnTo>
                  <a:pt x="0" y="0"/>
                </a:lnTo>
                <a:close/>
              </a:path>
            </a:pathLst>
          </a:custGeom>
          <a:blipFill>
            <a:blip r:embed="rId2"/>
            <a:stretch>
              <a:fillRect l="0" t="-15042" r="0" b="-15042"/>
            </a:stretch>
          </a:blipFill>
        </p:spPr>
      </p:sp>
      <p:sp>
        <p:nvSpPr>
          <p:cNvPr name="TextBox 3" id="3"/>
          <p:cNvSpPr txBox="true"/>
          <p:nvPr/>
        </p:nvSpPr>
        <p:spPr>
          <a:xfrm rot="0">
            <a:off x="5039123" y="625468"/>
            <a:ext cx="8209754" cy="787414"/>
          </a:xfrm>
          <a:prstGeom prst="rect">
            <a:avLst/>
          </a:prstGeom>
        </p:spPr>
        <p:txBody>
          <a:bodyPr anchor="t" rtlCol="false" tIns="0" lIns="0" bIns="0" rIns="0">
            <a:spAutoFit/>
          </a:bodyPr>
          <a:lstStyle/>
          <a:p>
            <a:pPr algn="ctr">
              <a:lnSpc>
                <a:spcPts val="6093"/>
              </a:lnSpc>
              <a:spcBef>
                <a:spcPct val="0"/>
              </a:spcBef>
            </a:pPr>
            <a:r>
              <a:rPr lang="en-US" b="true" sz="4994">
                <a:solidFill>
                  <a:srgbClr val="404040"/>
                </a:solidFill>
                <a:latin typeface="Now Bold"/>
                <a:ea typeface="Now Bold"/>
                <a:cs typeface="Now Bold"/>
                <a:sym typeface="Now Bold"/>
              </a:rPr>
              <a:t>SUMMARY</a:t>
            </a:r>
          </a:p>
        </p:txBody>
      </p:sp>
      <p:sp>
        <p:nvSpPr>
          <p:cNvPr name="TextBox 4" id="4"/>
          <p:cNvSpPr txBox="true"/>
          <p:nvPr/>
        </p:nvSpPr>
        <p:spPr>
          <a:xfrm rot="0">
            <a:off x="1028700" y="1856284"/>
            <a:ext cx="16230600" cy="7601964"/>
          </a:xfrm>
          <a:prstGeom prst="rect">
            <a:avLst/>
          </a:prstGeom>
        </p:spPr>
        <p:txBody>
          <a:bodyPr anchor="t" rtlCol="false" tIns="0" lIns="0" bIns="0" rIns="0">
            <a:spAutoFit/>
          </a:bodyPr>
          <a:lstStyle/>
          <a:p>
            <a:pPr algn="just">
              <a:lnSpc>
                <a:spcPts val="3212"/>
              </a:lnSpc>
            </a:pPr>
            <a:r>
              <a:rPr lang="en-US" sz="2433">
                <a:solidFill>
                  <a:srgbClr val="000000"/>
                </a:solidFill>
                <a:latin typeface="Now"/>
                <a:ea typeface="Now"/>
                <a:cs typeface="Now"/>
                <a:sym typeface="Now"/>
              </a:rPr>
              <a:t>1. The</a:t>
            </a:r>
            <a:r>
              <a:rPr lang="en-US" sz="2433">
                <a:solidFill>
                  <a:srgbClr val="000000"/>
                </a:solidFill>
                <a:latin typeface="Now"/>
                <a:ea typeface="Now"/>
                <a:cs typeface="Now"/>
                <a:sym typeface="Now"/>
              </a:rPr>
              <a:t>re is a gradual increase in Total Sales over different Years with sharp increase in the 4th Quarter.</a:t>
            </a:r>
          </a:p>
          <a:p>
            <a:pPr algn="just">
              <a:lnSpc>
                <a:spcPts val="3212"/>
              </a:lnSpc>
            </a:pPr>
            <a:r>
              <a:rPr lang="en-US" sz="2433">
                <a:solidFill>
                  <a:srgbClr val="000000"/>
                </a:solidFill>
                <a:latin typeface="Now"/>
                <a:ea typeface="Now"/>
                <a:cs typeface="Now"/>
                <a:sym typeface="Now"/>
              </a:rPr>
              <a:t>2. </a:t>
            </a:r>
            <a:r>
              <a:rPr lang="en-US" sz="2433">
                <a:solidFill>
                  <a:srgbClr val="000000"/>
                </a:solidFill>
                <a:latin typeface="Now"/>
                <a:ea typeface="Now"/>
                <a:cs typeface="Now"/>
                <a:sym typeface="Now"/>
              </a:rPr>
              <a:t>Classic Cars Productline is the highest contributor of Total Sales followed by Vintage Cars.</a:t>
            </a:r>
          </a:p>
          <a:p>
            <a:pPr algn="just">
              <a:lnSpc>
                <a:spcPts val="3212"/>
              </a:lnSpc>
            </a:pPr>
            <a:r>
              <a:rPr lang="en-US" sz="2433">
                <a:solidFill>
                  <a:srgbClr val="000000"/>
                </a:solidFill>
                <a:latin typeface="Now"/>
                <a:ea typeface="Now"/>
                <a:cs typeface="Now"/>
                <a:sym typeface="Now"/>
              </a:rPr>
              <a:t>3. Total Sales amount spikes up towards the end of the year in October and November following a seasonal low of June to September.</a:t>
            </a:r>
          </a:p>
          <a:p>
            <a:pPr algn="just">
              <a:lnSpc>
                <a:spcPts val="3212"/>
              </a:lnSpc>
            </a:pPr>
            <a:r>
              <a:rPr lang="en-US" sz="2433">
                <a:solidFill>
                  <a:srgbClr val="000000"/>
                </a:solidFill>
                <a:latin typeface="Now"/>
                <a:ea typeface="Now"/>
                <a:cs typeface="Now"/>
                <a:sym typeface="Now"/>
              </a:rPr>
              <a:t>4. Medium Dealsize has the highest contribution to Total Sales, followed by Small Dealsize.</a:t>
            </a:r>
          </a:p>
          <a:p>
            <a:pPr algn="just">
              <a:lnSpc>
                <a:spcPts val="3212"/>
              </a:lnSpc>
            </a:pPr>
            <a:r>
              <a:rPr lang="en-US" sz="2433">
                <a:solidFill>
                  <a:srgbClr val="000000"/>
                </a:solidFill>
                <a:latin typeface="Now"/>
                <a:ea typeface="Now"/>
                <a:cs typeface="Now"/>
                <a:sym typeface="Now"/>
              </a:rPr>
              <a:t>5. USA has the highest Total Sales followed by Spain which are in different regions.</a:t>
            </a:r>
          </a:p>
          <a:p>
            <a:pPr algn="just">
              <a:lnSpc>
                <a:spcPts val="3212"/>
              </a:lnSpc>
            </a:pPr>
            <a:r>
              <a:rPr lang="en-US" sz="2433">
                <a:solidFill>
                  <a:srgbClr val="000000"/>
                </a:solidFill>
                <a:latin typeface="Now"/>
                <a:ea typeface="Now"/>
                <a:cs typeface="Now"/>
                <a:sym typeface="Now"/>
              </a:rPr>
              <a:t>6. The states of California and New York have the highest sales in the region, while San Rafael city has the highest sales of all.</a:t>
            </a:r>
          </a:p>
          <a:p>
            <a:pPr algn="just">
              <a:lnSpc>
                <a:spcPts val="3212"/>
              </a:lnSpc>
            </a:pPr>
            <a:r>
              <a:rPr lang="en-US" sz="2433">
                <a:solidFill>
                  <a:srgbClr val="000000"/>
                </a:solidFill>
                <a:latin typeface="Now"/>
                <a:ea typeface="Now"/>
                <a:cs typeface="Now"/>
                <a:sym typeface="Now"/>
              </a:rPr>
              <a:t>7. USA has the highest number of customers followed by France.</a:t>
            </a:r>
          </a:p>
          <a:p>
            <a:pPr algn="just">
              <a:lnSpc>
                <a:spcPts val="3212"/>
              </a:lnSpc>
            </a:pPr>
            <a:r>
              <a:rPr lang="en-US" sz="2433">
                <a:solidFill>
                  <a:srgbClr val="000000"/>
                </a:solidFill>
                <a:latin typeface="Now"/>
                <a:ea typeface="Now"/>
                <a:cs typeface="Now"/>
                <a:sym typeface="Now"/>
              </a:rPr>
              <a:t>8. Number of Dealsizes for EMEA and USA Territories is much higher compared to APAC and Japan.</a:t>
            </a:r>
          </a:p>
          <a:p>
            <a:pPr algn="just">
              <a:lnSpc>
                <a:spcPts val="3212"/>
              </a:lnSpc>
            </a:pPr>
            <a:r>
              <a:rPr lang="en-US" sz="2433">
                <a:solidFill>
                  <a:srgbClr val="000000"/>
                </a:solidFill>
                <a:latin typeface="Now"/>
                <a:ea typeface="Now"/>
                <a:cs typeface="Now"/>
                <a:sym typeface="Now"/>
              </a:rPr>
              <a:t>10. Factors which might influence future sales based on historical data include certain seasonal months in 2nd Quarter, where sales tend to reduce and the festive month of November where sales increase.</a:t>
            </a:r>
          </a:p>
          <a:p>
            <a:pPr algn="just">
              <a:lnSpc>
                <a:spcPts val="3212"/>
              </a:lnSpc>
            </a:pPr>
            <a:r>
              <a:rPr lang="en-US" sz="2433">
                <a:solidFill>
                  <a:srgbClr val="000000"/>
                </a:solidFill>
                <a:latin typeface="Now"/>
                <a:ea typeface="Now"/>
                <a:cs typeface="Now"/>
                <a:sym typeface="Now"/>
              </a:rPr>
              <a:t>11. Historical data is fairly accurate for predicting future sales. The month of November has seen a huge spike in sales every year. And the 2nd Quarter has seen sales decreasing for 2 years in a row.</a:t>
            </a:r>
          </a:p>
          <a:p>
            <a:pPr algn="just">
              <a:lnSpc>
                <a:spcPts val="3212"/>
              </a:lnSpc>
            </a:pPr>
            <a:r>
              <a:rPr lang="en-US" sz="2433">
                <a:solidFill>
                  <a:srgbClr val="000000"/>
                </a:solidFill>
                <a:latin typeface="Now"/>
                <a:ea typeface="Now"/>
                <a:cs typeface="Now"/>
                <a:sym typeface="Now"/>
              </a:rPr>
              <a:t>12. Classic Cars Productline has the highest Quantity Ordered while Trains Productline has the lowest.</a:t>
            </a:r>
          </a:p>
          <a:p>
            <a:pPr algn="just">
              <a:lnSpc>
                <a:spcPts val="3212"/>
              </a:lnSpc>
            </a:pPr>
            <a:r>
              <a:rPr lang="en-US" sz="2433">
                <a:solidFill>
                  <a:srgbClr val="000000"/>
                </a:solidFill>
                <a:latin typeface="Now"/>
                <a:ea typeface="Now"/>
                <a:cs typeface="Now"/>
                <a:sym typeface="Now"/>
              </a:rPr>
              <a:t>13. Product performance varies a lot based on various product codes.</a:t>
            </a:r>
          </a:p>
          <a:p>
            <a:pPr algn="just">
              <a:lnSpc>
                <a:spcPts val="3212"/>
              </a:lnSpc>
            </a:pPr>
            <a:r>
              <a:rPr lang="en-US" sz="2433">
                <a:solidFill>
                  <a:srgbClr val="000000"/>
                </a:solidFill>
                <a:latin typeface="Now"/>
                <a:ea typeface="Now"/>
                <a:cs typeface="Now"/>
                <a:sym typeface="Now"/>
              </a:rPr>
              <a:t>14. Quantity Ordered has always increased when the Sales have increased for a Productline.</a:t>
            </a:r>
          </a:p>
          <a:p>
            <a:pPr algn="just">
              <a:lnSpc>
                <a:spcPts val="3212"/>
              </a:lnSpc>
            </a:pPr>
            <a:r>
              <a:rPr lang="en-US" sz="2433">
                <a:solidFill>
                  <a:srgbClr val="000000"/>
                </a:solidFill>
                <a:latin typeface="Now"/>
                <a:ea typeface="Now"/>
                <a:cs typeface="Now"/>
                <a:sym typeface="Now"/>
              </a:rPr>
              <a:t>15. Large number of Orders are Shipped in the 4th Quarter every year, with few being kept On Hold or Cancelled in 2nd Quarter.</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95474" y="0"/>
            <a:ext cx="18478948" cy="10287000"/>
          </a:xfrm>
          <a:custGeom>
            <a:avLst/>
            <a:gdLst/>
            <a:ahLst/>
            <a:cxnLst/>
            <a:rect r="r" b="b" t="t" l="l"/>
            <a:pathLst>
              <a:path h="10287000" w="18478948">
                <a:moveTo>
                  <a:pt x="0" y="0"/>
                </a:moveTo>
                <a:lnTo>
                  <a:pt x="18478948" y="0"/>
                </a:lnTo>
                <a:lnTo>
                  <a:pt x="18478948" y="10287000"/>
                </a:lnTo>
                <a:lnTo>
                  <a:pt x="0" y="10287000"/>
                </a:lnTo>
                <a:lnTo>
                  <a:pt x="0" y="0"/>
                </a:lnTo>
                <a:close/>
              </a:path>
            </a:pathLst>
          </a:custGeom>
          <a:blipFill>
            <a:blip r:embed="rId2"/>
            <a:stretch>
              <a:fillRect l="0" t="-15042" r="0" b="-15042"/>
            </a:stretch>
          </a:blipFill>
        </p:spPr>
      </p:sp>
      <p:sp>
        <p:nvSpPr>
          <p:cNvPr name="TextBox 3" id="3"/>
          <p:cNvSpPr txBox="true"/>
          <p:nvPr/>
        </p:nvSpPr>
        <p:spPr>
          <a:xfrm rot="0">
            <a:off x="5039123" y="625468"/>
            <a:ext cx="8209754" cy="787414"/>
          </a:xfrm>
          <a:prstGeom prst="rect">
            <a:avLst/>
          </a:prstGeom>
        </p:spPr>
        <p:txBody>
          <a:bodyPr anchor="t" rtlCol="false" tIns="0" lIns="0" bIns="0" rIns="0">
            <a:spAutoFit/>
          </a:bodyPr>
          <a:lstStyle/>
          <a:p>
            <a:pPr algn="ctr">
              <a:lnSpc>
                <a:spcPts val="6093"/>
              </a:lnSpc>
              <a:spcBef>
                <a:spcPct val="0"/>
              </a:spcBef>
            </a:pPr>
            <a:r>
              <a:rPr lang="en-US" b="true" sz="4994">
                <a:solidFill>
                  <a:srgbClr val="404040"/>
                </a:solidFill>
                <a:latin typeface="Now Bold"/>
                <a:ea typeface="Now Bold"/>
                <a:cs typeface="Now Bold"/>
                <a:sym typeface="Now Bold"/>
              </a:rPr>
              <a:t>SUMMARY</a:t>
            </a:r>
          </a:p>
        </p:txBody>
      </p:sp>
      <p:sp>
        <p:nvSpPr>
          <p:cNvPr name="TextBox 4" id="4"/>
          <p:cNvSpPr txBox="true"/>
          <p:nvPr/>
        </p:nvSpPr>
        <p:spPr>
          <a:xfrm rot="0">
            <a:off x="1028700" y="1856284"/>
            <a:ext cx="16230600" cy="3601464"/>
          </a:xfrm>
          <a:prstGeom prst="rect">
            <a:avLst/>
          </a:prstGeom>
        </p:spPr>
        <p:txBody>
          <a:bodyPr anchor="t" rtlCol="false" tIns="0" lIns="0" bIns="0" rIns="0">
            <a:spAutoFit/>
          </a:bodyPr>
          <a:lstStyle/>
          <a:p>
            <a:pPr algn="just">
              <a:lnSpc>
                <a:spcPts val="3212"/>
              </a:lnSpc>
            </a:pPr>
            <a:r>
              <a:rPr lang="en-US" sz="2433">
                <a:solidFill>
                  <a:srgbClr val="000000"/>
                </a:solidFill>
                <a:latin typeface="Now"/>
                <a:ea typeface="Now"/>
                <a:cs typeface="Now"/>
                <a:sym typeface="Now"/>
              </a:rPr>
              <a:t>16. MSRP is much higher than the actual price for Classic Cars, Trucks and Buses and Motorcycles Productlines, while it is lower only for Trains Productline.</a:t>
            </a:r>
          </a:p>
          <a:p>
            <a:pPr algn="just">
              <a:lnSpc>
                <a:spcPts val="3212"/>
              </a:lnSpc>
            </a:pPr>
            <a:r>
              <a:rPr lang="en-US" sz="2433">
                <a:solidFill>
                  <a:srgbClr val="000000"/>
                </a:solidFill>
                <a:latin typeface="Now"/>
                <a:ea typeface="Now"/>
                <a:cs typeface="Now"/>
                <a:sym typeface="Now"/>
              </a:rPr>
              <a:t>17. Trains are also sold with heavy discounts in the year end.</a:t>
            </a:r>
          </a:p>
          <a:p>
            <a:pPr algn="just">
              <a:lnSpc>
                <a:spcPts val="3212"/>
              </a:lnSpc>
            </a:pPr>
            <a:r>
              <a:rPr lang="en-US" sz="2433">
                <a:solidFill>
                  <a:srgbClr val="000000"/>
                </a:solidFill>
                <a:latin typeface="Now"/>
                <a:ea typeface="Now"/>
                <a:cs typeface="Now"/>
                <a:sym typeface="Now"/>
              </a:rPr>
              <a:t>18. Classic Cars Productline has the highest increase in MSRP over the actual price, while Trains are being sold on discounted MSRP.</a:t>
            </a:r>
          </a:p>
          <a:p>
            <a:pPr algn="just">
              <a:lnSpc>
                <a:spcPts val="3212"/>
              </a:lnSpc>
            </a:pPr>
            <a:r>
              <a:rPr lang="en-US" sz="2433">
                <a:solidFill>
                  <a:srgbClr val="000000"/>
                </a:solidFill>
                <a:latin typeface="Now"/>
                <a:ea typeface="Now"/>
                <a:cs typeface="Now"/>
                <a:sym typeface="Now"/>
              </a:rPr>
              <a:t>19. As Sales of a Product increase, it is sold for higher margin at higher MSRP over its Actual Price while the Products with poor Sales are sold at a discount.</a:t>
            </a:r>
          </a:p>
          <a:p>
            <a:pPr algn="just">
              <a:lnSpc>
                <a:spcPts val="3212"/>
              </a:lnSpc>
            </a:pPr>
            <a:r>
              <a:rPr lang="en-US" sz="2433">
                <a:solidFill>
                  <a:srgbClr val="000000"/>
                </a:solidFill>
                <a:latin typeface="Now"/>
                <a:ea typeface="Now"/>
                <a:cs typeface="Now"/>
                <a:sym typeface="Now"/>
              </a:rPr>
              <a:t>20. Large Dealsizes are sold at a greater premium over the actual price compared to Medium and Small Dealsizes.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95474" y="0"/>
            <a:ext cx="18478948" cy="10287000"/>
          </a:xfrm>
          <a:custGeom>
            <a:avLst/>
            <a:gdLst/>
            <a:ahLst/>
            <a:cxnLst/>
            <a:rect r="r" b="b" t="t" l="l"/>
            <a:pathLst>
              <a:path h="10287000" w="18478948">
                <a:moveTo>
                  <a:pt x="0" y="0"/>
                </a:moveTo>
                <a:lnTo>
                  <a:pt x="18478948" y="0"/>
                </a:lnTo>
                <a:lnTo>
                  <a:pt x="18478948" y="10287000"/>
                </a:lnTo>
                <a:lnTo>
                  <a:pt x="0" y="10287000"/>
                </a:lnTo>
                <a:lnTo>
                  <a:pt x="0" y="0"/>
                </a:lnTo>
                <a:close/>
              </a:path>
            </a:pathLst>
          </a:custGeom>
          <a:blipFill>
            <a:blip r:embed="rId2"/>
            <a:stretch>
              <a:fillRect l="0" t="-15042" r="0" b="-15042"/>
            </a:stretch>
          </a:blipFill>
        </p:spPr>
      </p:sp>
      <p:sp>
        <p:nvSpPr>
          <p:cNvPr name="TextBox 3" id="3"/>
          <p:cNvSpPr txBox="true"/>
          <p:nvPr/>
        </p:nvSpPr>
        <p:spPr>
          <a:xfrm rot="0">
            <a:off x="4915925" y="625468"/>
            <a:ext cx="8456151" cy="787414"/>
          </a:xfrm>
          <a:prstGeom prst="rect">
            <a:avLst/>
          </a:prstGeom>
        </p:spPr>
        <p:txBody>
          <a:bodyPr anchor="t" rtlCol="false" tIns="0" lIns="0" bIns="0" rIns="0">
            <a:spAutoFit/>
          </a:bodyPr>
          <a:lstStyle/>
          <a:p>
            <a:pPr algn="ctr">
              <a:lnSpc>
                <a:spcPts val="6093"/>
              </a:lnSpc>
              <a:spcBef>
                <a:spcPct val="0"/>
              </a:spcBef>
            </a:pPr>
            <a:r>
              <a:rPr lang="en-US" b="true" sz="4994">
                <a:solidFill>
                  <a:srgbClr val="404040"/>
                </a:solidFill>
                <a:latin typeface="Now Bold"/>
                <a:ea typeface="Now Bold"/>
                <a:cs typeface="Now Bold"/>
                <a:sym typeface="Now Bold"/>
              </a:rPr>
              <a:t>BUSINESS CONCLUSIONS</a:t>
            </a:r>
          </a:p>
        </p:txBody>
      </p:sp>
      <p:sp>
        <p:nvSpPr>
          <p:cNvPr name="TextBox 4" id="4"/>
          <p:cNvSpPr txBox="true"/>
          <p:nvPr/>
        </p:nvSpPr>
        <p:spPr>
          <a:xfrm rot="0">
            <a:off x="1028700" y="1856284"/>
            <a:ext cx="16230600" cy="8002014"/>
          </a:xfrm>
          <a:prstGeom prst="rect">
            <a:avLst/>
          </a:prstGeom>
        </p:spPr>
        <p:txBody>
          <a:bodyPr anchor="t" rtlCol="false" tIns="0" lIns="0" bIns="0" rIns="0">
            <a:spAutoFit/>
          </a:bodyPr>
          <a:lstStyle/>
          <a:p>
            <a:pPr algn="just">
              <a:lnSpc>
                <a:spcPts val="3212"/>
              </a:lnSpc>
            </a:pPr>
            <a:r>
              <a:rPr lang="en-US" sz="2433">
                <a:solidFill>
                  <a:srgbClr val="000000"/>
                </a:solidFill>
                <a:latin typeface="Now"/>
                <a:ea typeface="Now"/>
                <a:cs typeface="Now"/>
                <a:sym typeface="Now"/>
              </a:rPr>
              <a:t>1. Leverage Seasonal Trends- Capitalize on the strong 4th quarter sales by implementing targeted marketing campaigns and promotions during this period.</a:t>
            </a:r>
          </a:p>
          <a:p>
            <a:pPr algn="just">
              <a:lnSpc>
                <a:spcPts val="3212"/>
              </a:lnSpc>
            </a:pPr>
            <a:r>
              <a:rPr lang="en-US" sz="2433">
                <a:solidFill>
                  <a:srgbClr val="000000"/>
                </a:solidFill>
                <a:latin typeface="Now"/>
                <a:ea typeface="Now"/>
                <a:cs typeface="Now"/>
                <a:sym typeface="Now"/>
              </a:rPr>
              <a:t>2. Address Slow Periods- Identify reasons for lower sales in the 2nd quarter and develop strategies to mitigate the impact, such as introducing new products or offering seasonal discounts.</a:t>
            </a:r>
          </a:p>
          <a:p>
            <a:pPr algn="just">
              <a:lnSpc>
                <a:spcPts val="3212"/>
              </a:lnSpc>
            </a:pPr>
            <a:r>
              <a:rPr lang="en-US" sz="2433">
                <a:solidFill>
                  <a:srgbClr val="000000"/>
                </a:solidFill>
                <a:latin typeface="Now"/>
                <a:ea typeface="Now"/>
                <a:cs typeface="Now"/>
                <a:sym typeface="Now"/>
              </a:rPr>
              <a:t>3. Focus on High-Performing Products- Prioritize  Classic Cars productline for continued growth and explore opportunities to expand their reach.</a:t>
            </a:r>
          </a:p>
          <a:p>
            <a:pPr algn="just">
              <a:lnSpc>
                <a:spcPts val="3212"/>
              </a:lnSpc>
            </a:pPr>
            <a:r>
              <a:rPr lang="en-US" sz="2433">
                <a:solidFill>
                  <a:srgbClr val="000000"/>
                </a:solidFill>
                <a:latin typeface="Now"/>
                <a:ea typeface="Now"/>
                <a:cs typeface="Now"/>
                <a:sym typeface="Now"/>
              </a:rPr>
              <a:t>4. Revamp Underperforming Products- Analyze the reasons for S24_3969's underperformance and consider product improvements, pricing adjustments, or discontinuation.</a:t>
            </a:r>
          </a:p>
          <a:p>
            <a:pPr algn="just">
              <a:lnSpc>
                <a:spcPts val="3212"/>
              </a:lnSpc>
            </a:pPr>
            <a:r>
              <a:rPr lang="en-US" sz="2433">
                <a:solidFill>
                  <a:srgbClr val="000000"/>
                </a:solidFill>
                <a:latin typeface="Now"/>
                <a:ea typeface="Now"/>
                <a:cs typeface="Now"/>
                <a:sym typeface="Now"/>
              </a:rPr>
              <a:t>5. Optimize Product Mix- Evaluate the overall product mix and consider adding new products to diversify revenue streams and reduce reliance on a few key lines.</a:t>
            </a:r>
          </a:p>
          <a:p>
            <a:pPr algn="just">
              <a:lnSpc>
                <a:spcPts val="3212"/>
              </a:lnSpc>
            </a:pPr>
            <a:r>
              <a:rPr lang="en-US" sz="2433">
                <a:solidFill>
                  <a:srgbClr val="000000"/>
                </a:solidFill>
                <a:latin typeface="Now"/>
                <a:ea typeface="Now"/>
                <a:cs typeface="Now"/>
                <a:sym typeface="Now"/>
              </a:rPr>
              <a:t>6. Target High-Potential Regions- Continue to focus on regions like the USA, France and Spain, exploring opportunities for expansion within these markets.</a:t>
            </a:r>
          </a:p>
          <a:p>
            <a:pPr algn="just">
              <a:lnSpc>
                <a:spcPts val="3212"/>
              </a:lnSpc>
            </a:pPr>
            <a:r>
              <a:rPr lang="en-US" sz="2433">
                <a:solidFill>
                  <a:srgbClr val="000000"/>
                </a:solidFill>
                <a:latin typeface="Now"/>
                <a:ea typeface="Now"/>
                <a:cs typeface="Now"/>
                <a:sym typeface="Now"/>
              </a:rPr>
              <a:t>7. Identify Emerging Markets- Research other regions with growth potential and develop strategies to enter those markets.</a:t>
            </a:r>
          </a:p>
          <a:p>
            <a:pPr algn="just">
              <a:lnSpc>
                <a:spcPts val="3212"/>
              </a:lnSpc>
            </a:pPr>
            <a:r>
              <a:rPr lang="en-US" sz="2433">
                <a:solidFill>
                  <a:srgbClr val="000000"/>
                </a:solidFill>
                <a:latin typeface="Now"/>
                <a:ea typeface="Now"/>
                <a:cs typeface="Now"/>
                <a:sym typeface="Now"/>
              </a:rPr>
              <a:t>8. Improve Order Fulfillment- Analyze the reasons for unshipped orders and implement measures to improve order fulfillment efficiency and reduce lead times.</a:t>
            </a:r>
          </a:p>
          <a:p>
            <a:pPr algn="just">
              <a:lnSpc>
                <a:spcPts val="3212"/>
              </a:lnSpc>
            </a:pPr>
            <a:r>
              <a:rPr lang="en-US" sz="2433">
                <a:solidFill>
                  <a:srgbClr val="000000"/>
                </a:solidFill>
                <a:latin typeface="Now"/>
                <a:ea typeface="Now"/>
                <a:cs typeface="Now"/>
                <a:sym typeface="Now"/>
              </a:rPr>
              <a:t>9. Optimize Inventory Management- Inventory should be kept low for the first half of the year and increased significantly from July for the peak of Sales in November.</a:t>
            </a:r>
          </a:p>
          <a:p>
            <a:pPr algn="just">
              <a:lnSpc>
                <a:spcPts val="3212"/>
              </a:lnSpc>
            </a:pPr>
            <a:r>
              <a:rPr lang="en-US" sz="2433">
                <a:solidFill>
                  <a:srgbClr val="000000"/>
                </a:solidFill>
                <a:latin typeface="Now"/>
                <a:ea typeface="Now"/>
                <a:cs typeface="Now"/>
                <a:sym typeface="Now"/>
              </a:rPr>
              <a:t>10. Explore Discounts Strategically- Use discounts as a tactical tool to stimulate sales during slow periods or to promote specific products, but ensure they are aligned with overall pricing strategy.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DAGTc63EktA</dc:identifier>
  <dcterms:modified xsi:type="dcterms:W3CDTF">2011-08-01T06:04:30Z</dcterms:modified>
  <cp:revision>1</cp:revision>
  <dc:title>White Modern Clean Minimalism Presentation</dc:title>
</cp:coreProperties>
</file>