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ora" charset="1" panose="00000500000000000000"/>
      <p:regular r:id="rId14"/>
    </p:embeddedFont>
    <p:embeddedFont>
      <p:font typeface="Lora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211310" cy="10287000"/>
            <a:chOff x="0" y="0"/>
            <a:chExt cx="5824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24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582403">
                  <a:moveTo>
                    <a:pt x="0" y="0"/>
                  </a:moveTo>
                  <a:lnTo>
                    <a:pt x="582403" y="0"/>
                  </a:lnTo>
                  <a:lnTo>
                    <a:pt x="5824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8240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725255" y="7105272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6625" y="-4304799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47638" y="3620517"/>
            <a:ext cx="14711662" cy="147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3"/>
              </a:lnSpc>
            </a:pPr>
            <a:r>
              <a:rPr lang="en-US" sz="5299" spc="174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PROJECT: MITIGATING BIRD STRIKES</a:t>
            </a:r>
          </a:p>
          <a:p>
            <a:pPr algn="ctr">
              <a:lnSpc>
                <a:spcPts val="5723"/>
              </a:lnSpc>
            </a:pPr>
            <a:r>
              <a:rPr lang="en-US" sz="5299" spc="174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 AVIATION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47638" y="5554376"/>
            <a:ext cx="14711662" cy="1031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4"/>
              </a:lnSpc>
            </a:pPr>
            <a:r>
              <a:rPr lang="en-US" sz="29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COMPLETED BY: MANDAR MALEWAR</a:t>
            </a:r>
          </a:p>
          <a:p>
            <a:pPr algn="ctr" marL="0" indent="0" lvl="0">
              <a:lnSpc>
                <a:spcPts val="4376"/>
              </a:lnSpc>
            </a:pPr>
            <a:r>
              <a:rPr lang="en-US" sz="29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MENTORED BY: SHARAYOO DIXIT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954093" y="-208997"/>
            <a:ext cx="0" cy="10974228"/>
          </a:xfrm>
          <a:prstGeom prst="line">
            <a:avLst/>
          </a:prstGeom>
          <a:ln cap="flat" w="19050">
            <a:solidFill>
              <a:srgbClr val="100F0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848206" cy="10287000"/>
            <a:chOff x="0" y="0"/>
            <a:chExt cx="12768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68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76894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6637" y="1771117"/>
            <a:ext cx="16631363" cy="6651496"/>
            <a:chOff x="0" y="0"/>
            <a:chExt cx="4380277" cy="17518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0277" cy="1751834"/>
            </a:xfrm>
            <a:custGeom>
              <a:avLst/>
              <a:gdLst/>
              <a:ahLst/>
              <a:cxnLst/>
              <a:rect r="r" b="b" t="t" l="l"/>
              <a:pathLst>
                <a:path h="1751834" w="4380277">
                  <a:moveTo>
                    <a:pt x="0" y="0"/>
                  </a:moveTo>
                  <a:lnTo>
                    <a:pt x="4380277" y="0"/>
                  </a:lnTo>
                  <a:lnTo>
                    <a:pt x="4380277" y="1751834"/>
                  </a:lnTo>
                  <a:lnTo>
                    <a:pt x="0" y="1751834"/>
                  </a:ln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80277" cy="1780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23712" y="2124896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3712" y="3693519"/>
            <a:ext cx="14935588" cy="391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Imagine yourself as Amelia, the Director of Safety for a prominent airline. Every day, your top priority is ensuring the safe passage of thousands of passengers. However, a hidden threat lurks in the skies: bird strikes. These collisions can cause significant damage, disrupt operations, and even endanger lives.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To combat this challenge, you've secured access to a comprehensive bird strike dataset. Armed with this valuable information, you embark on a mission to identify patterns and key risk factors that contribute to these incidents. By embarking on this data-driven journey, aim to achieve a clear landing: a significant reduction in bird strikes.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954093" y="-208997"/>
            <a:ext cx="0" cy="10974228"/>
          </a:xfrm>
          <a:prstGeom prst="line">
            <a:avLst/>
          </a:prstGeom>
          <a:ln cap="flat" w="19050">
            <a:solidFill>
              <a:srgbClr val="100F0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848206" cy="10287000"/>
            <a:chOff x="0" y="0"/>
            <a:chExt cx="12768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68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76894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6637" y="1771117"/>
            <a:ext cx="16631363" cy="6651496"/>
            <a:chOff x="0" y="0"/>
            <a:chExt cx="4380277" cy="17518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0277" cy="1751834"/>
            </a:xfrm>
            <a:custGeom>
              <a:avLst/>
              <a:gdLst/>
              <a:ahLst/>
              <a:cxnLst/>
              <a:rect r="r" b="b" t="t" l="l"/>
              <a:pathLst>
                <a:path h="1751834" w="4380277">
                  <a:moveTo>
                    <a:pt x="0" y="0"/>
                  </a:moveTo>
                  <a:lnTo>
                    <a:pt x="4380277" y="0"/>
                  </a:lnTo>
                  <a:lnTo>
                    <a:pt x="4380277" y="1751834"/>
                  </a:lnTo>
                  <a:lnTo>
                    <a:pt x="0" y="1751834"/>
                  </a:ln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80277" cy="1780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23712" y="2117829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Objectives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3712" y="3693422"/>
            <a:ext cx="14651402" cy="347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Objective 1- Conduct an exploratory data analysis utilizing Tableau's visualization capabilities and dashboards to leverage a comprehensive flight bird strike dataset to identify patterns and key risk factors contributing to bird strikes.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Objective 2- Extract actionable insights from the provided data, focusing on key areas such as safety improvement, regulatory compliance, operational efficiency, cost reduction, and more.</a:t>
            </a:r>
          </a:p>
          <a:p>
            <a:pPr algn="just">
              <a:lnSpc>
                <a:spcPts val="3499"/>
              </a:lnSpc>
            </a:pP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Objective 3- Summarize the key findings and draw final business conclusions.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954093" y="-208997"/>
            <a:ext cx="0" cy="10974228"/>
          </a:xfrm>
          <a:prstGeom prst="line">
            <a:avLst/>
          </a:prstGeom>
          <a:ln cap="flat" w="19050">
            <a:solidFill>
              <a:srgbClr val="100F0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848206" cy="10287000"/>
            <a:chOff x="0" y="0"/>
            <a:chExt cx="12768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68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76894">
                  <a:moveTo>
                    <a:pt x="0" y="0"/>
                  </a:moveTo>
                  <a:lnTo>
                    <a:pt x="1276894" y="0"/>
                  </a:lnTo>
                  <a:lnTo>
                    <a:pt x="12768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276894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6637" y="1771117"/>
            <a:ext cx="16631363" cy="6651496"/>
            <a:chOff x="0" y="0"/>
            <a:chExt cx="4380277" cy="17518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0277" cy="1751834"/>
            </a:xfrm>
            <a:custGeom>
              <a:avLst/>
              <a:gdLst/>
              <a:ahLst/>
              <a:cxnLst/>
              <a:rect r="r" b="b" t="t" l="l"/>
              <a:pathLst>
                <a:path h="1751834" w="4380277">
                  <a:moveTo>
                    <a:pt x="0" y="0"/>
                  </a:moveTo>
                  <a:lnTo>
                    <a:pt x="4380277" y="0"/>
                  </a:lnTo>
                  <a:lnTo>
                    <a:pt x="4380277" y="1751834"/>
                  </a:lnTo>
                  <a:lnTo>
                    <a:pt x="0" y="1751834"/>
                  </a:ln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80277" cy="1780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23712" y="2133229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Project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3712" y="3493225"/>
            <a:ext cx="14651402" cy="435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Data Preprocessing and Cleaning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Safety Improvement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Regulatory Compliance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Injury Prevention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Wildlife Conservation 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Inventory Management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Order Fulfilment Analysis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Pricing Strategy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Create a story with the 3 dashboards by setting appropriate title and captions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Writing individual interpretation for each task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7898" y="2399838"/>
            <a:ext cx="15313594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Most common wildlife species responsible for bird strikes are Unknown Bird- Small (21.7K strikes) followed by European Starling and Unknown Bird- Medium.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Wildlife strikes most likely to occur in Approach Phase of Flight.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Aircraft model that is most prone to wildlife strikes is CL-RJ100/200.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Learjet Aircraft has Injured the most number of People (6). It is a twin engine aircraft of Small size.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California has the highest number of Bird Strikes over the years and it has been increasing steadily.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No passengers were injured when No Damage was reported to the flight even after a bird strike.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 Flights experienced most number of bird strikes when the Sky was Clear with No Clouds and least when it was Overcast.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Dallas/Fort Worth International Airport took the highest number of bird strikes till date.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August has the highest number of Bird Strikes in total with more strikes between Sunday to Tuesday.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Total cost associated with Damages Caused by Bird Strikes is $140.7M.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Business Airlines has incurred the highest costs due to damages caused by Bird Strikes.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High number of Bird Strikes occurred when the Conditions were Rainy with Overcast Sky and Fog.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2653243" y="4159956"/>
            <a:ext cx="8974793" cy="1967087"/>
          </a:xfrm>
          <a:custGeom>
            <a:avLst/>
            <a:gdLst/>
            <a:ahLst/>
            <a:cxnLst/>
            <a:rect r="r" b="b" t="t" l="l"/>
            <a:pathLst>
              <a:path h="1967087" w="8974793">
                <a:moveTo>
                  <a:pt x="0" y="0"/>
                </a:moveTo>
                <a:lnTo>
                  <a:pt x="8974793" y="0"/>
                </a:lnTo>
                <a:lnTo>
                  <a:pt x="8974793" y="1967088"/>
                </a:lnTo>
                <a:lnTo>
                  <a:pt x="0" y="196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7898" y="1055242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Findings from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7898" y="2168841"/>
            <a:ext cx="15313594" cy="698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Unknown Bird- Small hit the flight mostly on its Approach while European Starling force the flights to do a Precautionary Landing most of the times.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Bird strike incidents are reported very accurately and promptly in compliance with aviation safety regulations. 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Incidents of Bird Strikes leading to Precautionary Landing, Engine Shut Down leads to people being injured. These can be minimized by taking more precautions while landing after a Bird Strike or when Engine is Shut Down.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Birds of Small Size cause the highest number of Strikes, while Large Birds don't cause any strikes.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Bird strikes affect flight schedules and operations in a big way forcing aircrafts to undertake Precautionary Landing, Engine Shut Down and Aborted Take-offs during different phases of flights.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Additional care should be taken from June to November to avoid being hit by birds.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More than half of Pilots were never warned about potential Bird Strikes and it costed a lot in damages.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Approach and Take-offs should be undertaken with extra care and planning to reduce Bird Strikes.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AutoNum type="arabicPeriod" startAt="1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 Pilots should be warned in all Rainy and Foggy Conditions particularly in Approach, Climb, Landing Roll and Take-off Runs about potential Bird Strikes.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2646128" y="4161235"/>
            <a:ext cx="8963123" cy="1964529"/>
          </a:xfrm>
          <a:custGeom>
            <a:avLst/>
            <a:gdLst/>
            <a:ahLst/>
            <a:cxnLst/>
            <a:rect r="r" b="b" t="t" l="l"/>
            <a:pathLst>
              <a:path h="1964529" w="8963123">
                <a:moveTo>
                  <a:pt x="0" y="0"/>
                </a:moveTo>
                <a:lnTo>
                  <a:pt x="8963122" y="0"/>
                </a:lnTo>
                <a:lnTo>
                  <a:pt x="8963122" y="1964530"/>
                </a:lnTo>
                <a:lnTo>
                  <a:pt x="0" y="196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7898" y="978243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Summary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7697" y="2322839"/>
            <a:ext cx="15026796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1. Operational and Safety Considerations: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Prioritize Bird Strike Prevention: Implement measures like bird control programs, habitat management and improved airport infrastructure to reduce the number of bird strikes.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Enhance Emergency Procedures: Develop better emergency procedures for handling bird strikes including precautionary landings, engine shutdowns and passenger safety protocols.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Improve Pilot Training: Ensure that pilots receive comprehensive training on bird strike recognition, avoidance and emergency response.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2. Financial Implications: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Assess Cost-Benefit Analysis: Conduct a cost-benefit analysis to evaluate the financial impact of bird strikes and the effectiveness of prevention measures.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Allocate Resources: Allocate sufficient resources for bird strike prevention and mitigation programs to minimize costs associated with damages, flight delays and safety incidents.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3. Regulatory Compliance: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Adhere to Aviation Regulations: Ensure strict compliance with aviation regulations regarding bird strike reporting, investigation, and prevention.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2647846" y="4160927"/>
            <a:ext cx="8965941" cy="1965147"/>
          </a:xfrm>
          <a:custGeom>
            <a:avLst/>
            <a:gdLst/>
            <a:ahLst/>
            <a:cxnLst/>
            <a:rect r="r" b="b" t="t" l="l"/>
            <a:pathLst>
              <a:path h="1965147" w="8965941">
                <a:moveTo>
                  <a:pt x="0" y="0"/>
                </a:moveTo>
                <a:lnTo>
                  <a:pt x="8965940" y="0"/>
                </a:lnTo>
                <a:lnTo>
                  <a:pt x="8965940" y="1965146"/>
                </a:lnTo>
                <a:lnTo>
                  <a:pt x="0" y="196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7898" y="947443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Business Conclusions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7697" y="2322839"/>
            <a:ext cx="15026796" cy="698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4. Risk Management: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Identify High-Risk Areas: Identify airports, flight routes, and specific weather conditions that are more susceptible to bird strikes and develop and implement targeted risk mitigation strategies.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5</a:t>
            </a: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. Customer Experience: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Minimize Disruptions: Strive to minimize flight disruptions caused by bird strikes through efficient operations and contingency planning.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6</a:t>
            </a: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. Technological Advancements: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Invest in Detection Systems: Explore the use of advanced technologies, such as radar systems and bird detection cameras, to improve early warning systems.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Leverage Data Analytics: Utilize data analytics to identify patterns and trends in bird strike occurrences, enabling more targeted prevention efforts.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10101"/>
                </a:solidFill>
                <a:latin typeface="Lora Bold"/>
                <a:ea typeface="Lora Bold"/>
                <a:cs typeface="Lora Bold"/>
                <a:sym typeface="Lora Bold"/>
              </a:rPr>
              <a:t>7. Environmental Considerations: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Consider Wildlife Conservation: Balance bird strike prevention efforts with wildlife conservation concerns.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Explore Sustainable Solutions: Explore sustainable and environmentally friendly methods for bird control and habitat management.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-2647846" y="4160927"/>
            <a:ext cx="8965941" cy="1965147"/>
          </a:xfrm>
          <a:custGeom>
            <a:avLst/>
            <a:gdLst/>
            <a:ahLst/>
            <a:cxnLst/>
            <a:rect r="r" b="b" t="t" l="l"/>
            <a:pathLst>
              <a:path h="1965147" w="8965941">
                <a:moveTo>
                  <a:pt x="0" y="0"/>
                </a:moveTo>
                <a:lnTo>
                  <a:pt x="8965940" y="0"/>
                </a:lnTo>
                <a:lnTo>
                  <a:pt x="8965940" y="1965146"/>
                </a:lnTo>
                <a:lnTo>
                  <a:pt x="0" y="196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7898" y="947443"/>
            <a:ext cx="8515876" cy="96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0"/>
              </a:lnSpc>
              <a:spcBef>
                <a:spcPct val="0"/>
              </a:spcBef>
            </a:pPr>
            <a:r>
              <a:rPr lang="en-US" sz="49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Business Conclusions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DAGUSXPbXAw</dc:identifier>
  <dcterms:modified xsi:type="dcterms:W3CDTF">2011-08-01T06:04:30Z</dcterms:modified>
  <cp:revision>1</cp:revision>
  <dc:title>MandarMalewar_Project_Presentation_Course7</dc:title>
</cp:coreProperties>
</file>