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Cormorant Garamond Bold Italics" charset="1" panose="00000800000000000000"/>
      <p:regular r:id="rId15"/>
    </p:embeddedFont>
    <p:embeddedFont>
      <p:font typeface="Quicksand Bold" charset="1" panose="00000000000000000000"/>
      <p:regular r:id="rId16"/>
    </p:embeddedFont>
    <p:embeddedFont>
      <p:font typeface="Quicksand"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43764" y="3190240"/>
            <a:ext cx="16229942" cy="2059940"/>
          </a:xfrm>
          <a:prstGeom prst="rect">
            <a:avLst/>
          </a:prstGeom>
        </p:spPr>
        <p:txBody>
          <a:bodyPr anchor="t" rtlCol="false" tIns="0" lIns="0" bIns="0" rIns="0">
            <a:spAutoFit/>
          </a:bodyPr>
          <a:lstStyle/>
          <a:p>
            <a:pPr algn="ctr" marL="0" indent="0" lvl="0">
              <a:lnSpc>
                <a:spcPts val="8259"/>
              </a:lnSpc>
              <a:spcBef>
                <a:spcPct val="0"/>
              </a:spcBef>
            </a:pPr>
            <a:r>
              <a:rPr lang="en-US" b="true" sz="5899" i="true">
                <a:solidFill>
                  <a:srgbClr val="0F4662"/>
                </a:solidFill>
                <a:latin typeface="Cormorant Garamond Bold Italics"/>
                <a:ea typeface="Cormorant Garamond Bold Italics"/>
                <a:cs typeface="Cormorant Garamond Bold Italics"/>
                <a:sym typeface="Cormorant Garamond Bold Italics"/>
              </a:rPr>
              <a:t>PROJECT: REFINING COMPUTER SALES STRATEGY THROUGH STATISTICAL ANALYSIS</a:t>
            </a:r>
          </a:p>
        </p:txBody>
      </p:sp>
      <p:sp>
        <p:nvSpPr>
          <p:cNvPr name="AutoShape 3" id="3"/>
          <p:cNvSpPr/>
          <p:nvPr/>
        </p:nvSpPr>
        <p:spPr>
          <a:xfrm>
            <a:off x="9158735" y="990600"/>
            <a:ext cx="8114971" cy="0"/>
          </a:xfrm>
          <a:prstGeom prst="line">
            <a:avLst/>
          </a:prstGeom>
          <a:ln cap="flat" w="76200">
            <a:solidFill>
              <a:srgbClr val="0F4662"/>
            </a:solidFill>
            <a:prstDash val="solid"/>
            <a:headEnd type="none" len="sm" w="sm"/>
            <a:tailEnd type="none" len="sm" w="sm"/>
          </a:ln>
        </p:spPr>
      </p:sp>
      <p:sp>
        <p:nvSpPr>
          <p:cNvPr name="AutoShape 4" id="4"/>
          <p:cNvSpPr/>
          <p:nvPr/>
        </p:nvSpPr>
        <p:spPr>
          <a:xfrm>
            <a:off x="1043764" y="9296400"/>
            <a:ext cx="8114971"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9618706" y="90374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737539" y="5863701"/>
            <a:ext cx="12812922" cy="1090295"/>
          </a:xfrm>
          <a:prstGeom prst="rect">
            <a:avLst/>
          </a:prstGeom>
        </p:spPr>
        <p:txBody>
          <a:bodyPr anchor="t" rtlCol="false" tIns="0" lIns="0" bIns="0" rIns="0">
            <a:spAutoFit/>
          </a:bodyPr>
          <a:lstStyle/>
          <a:p>
            <a:pPr algn="ctr">
              <a:lnSpc>
                <a:spcPts val="4480"/>
              </a:lnSpc>
            </a:pPr>
            <a:r>
              <a:rPr lang="en-US" sz="3200" b="true">
                <a:solidFill>
                  <a:srgbClr val="0F4662"/>
                </a:solidFill>
                <a:latin typeface="Quicksand Bold"/>
                <a:ea typeface="Quicksand Bold"/>
                <a:cs typeface="Quicksand Bold"/>
                <a:sym typeface="Quicksand Bold"/>
              </a:rPr>
              <a:t>COMPLETED BY: MANDAR MALEWAR</a:t>
            </a:r>
          </a:p>
          <a:p>
            <a:pPr algn="ctr" marL="0" indent="0" lvl="0">
              <a:lnSpc>
                <a:spcPts val="4480"/>
              </a:lnSpc>
              <a:spcBef>
                <a:spcPct val="0"/>
              </a:spcBef>
            </a:pPr>
            <a:r>
              <a:rPr lang="en-US" b="true" sz="3200">
                <a:solidFill>
                  <a:srgbClr val="0F4662"/>
                </a:solidFill>
                <a:latin typeface="Quicksand Bold"/>
                <a:ea typeface="Quicksand Bold"/>
                <a:cs typeface="Quicksand Bold"/>
                <a:sym typeface="Quicksand Bold"/>
              </a:rPr>
              <a:t>MENTORED BY: SHARAYOO DIXIT</a:t>
            </a:r>
          </a:p>
        </p:txBody>
      </p:sp>
      <p:sp>
        <p:nvSpPr>
          <p:cNvPr name="Freeform 7" id="7"/>
          <p:cNvSpPr/>
          <p:nvPr/>
        </p:nvSpPr>
        <p:spPr>
          <a:xfrm flipH="false" flipV="false" rot="0">
            <a:off x="5646742" y="8078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9480749"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Introduction</a:t>
            </a:r>
          </a:p>
        </p:txBody>
      </p:sp>
      <p:sp>
        <p:nvSpPr>
          <p:cNvPr name="AutoShape 3" id="3"/>
          <p:cNvSpPr/>
          <p:nvPr/>
        </p:nvSpPr>
        <p:spPr>
          <a:xfrm>
            <a:off x="1028700" y="9741523"/>
            <a:ext cx="6492240" cy="0"/>
          </a:xfrm>
          <a:prstGeom prst="line">
            <a:avLst/>
          </a:prstGeom>
          <a:ln cap="flat" w="76200">
            <a:solidFill>
              <a:srgbClr val="0F4662"/>
            </a:solidFill>
            <a:prstDash val="solid"/>
            <a:headEnd type="none" len="sm" w="sm"/>
            <a:tailEnd type="none" len="sm" w="sm"/>
          </a:ln>
        </p:spPr>
      </p:sp>
      <p:sp>
        <p:nvSpPr>
          <p:cNvPr name="AutoShape 4" id="4"/>
          <p:cNvSpPr/>
          <p:nvPr/>
        </p:nvSpPr>
        <p:spPr>
          <a:xfrm>
            <a:off x="10767060" y="1028700"/>
            <a:ext cx="6492240" cy="0"/>
          </a:xfrm>
          <a:prstGeom prst="line">
            <a:avLst/>
          </a:prstGeom>
          <a:ln cap="flat" w="76200">
            <a:solidFill>
              <a:srgbClr val="0F4662"/>
            </a:solidFill>
            <a:prstDash val="solid"/>
            <a:headEnd type="none" len="sm" w="sm"/>
            <a:tailEnd type="none" len="sm" w="sm"/>
          </a:ln>
        </p:spPr>
      </p:sp>
      <p:sp>
        <p:nvSpPr>
          <p:cNvPr name="TextBox 5" id="5"/>
          <p:cNvSpPr txBox="true"/>
          <p:nvPr/>
        </p:nvSpPr>
        <p:spPr>
          <a:xfrm rot="0">
            <a:off x="1028700" y="2560448"/>
            <a:ext cx="16230600" cy="6143625"/>
          </a:xfrm>
          <a:prstGeom prst="rect">
            <a:avLst/>
          </a:prstGeom>
        </p:spPr>
        <p:txBody>
          <a:bodyPr anchor="t" rtlCol="false" tIns="0" lIns="0" bIns="0" rIns="0">
            <a:spAutoFit/>
          </a:bodyPr>
          <a:lstStyle/>
          <a:p>
            <a:pPr algn="just">
              <a:lnSpc>
                <a:spcPts val="4079"/>
              </a:lnSpc>
            </a:pPr>
            <a:r>
              <a:rPr lang="en-US" sz="2400">
                <a:solidFill>
                  <a:srgbClr val="0F4662"/>
                </a:solidFill>
                <a:latin typeface="Quicksand"/>
                <a:ea typeface="Quicksand"/>
                <a:cs typeface="Quicksand"/>
                <a:sym typeface="Quicksand"/>
              </a:rPr>
              <a:t>Strategizing to enhance its computer sales performance, a leading computer manufacturing company has undertaken a comprehensive data collection initiative. This initiative aims to gather intricate details regarding their diverse range of computers, including pricing, processing speed, RAM capacity, and more. The primary objective is to unravel customer buying behaviors and discern potential areas for refinement and optimization within the company's sales strategy. </a:t>
            </a:r>
          </a:p>
          <a:p>
            <a:pPr algn="just">
              <a:lnSpc>
                <a:spcPts val="4079"/>
              </a:lnSpc>
            </a:pPr>
          </a:p>
          <a:p>
            <a:pPr algn="just" marL="0" indent="0" lvl="0">
              <a:lnSpc>
                <a:spcPts val="4079"/>
              </a:lnSpc>
            </a:pPr>
            <a:r>
              <a:rPr lang="en-US" sz="2400">
                <a:solidFill>
                  <a:srgbClr val="0F4662"/>
                </a:solidFill>
                <a:latin typeface="Quicksand"/>
                <a:ea typeface="Quicksand"/>
                <a:cs typeface="Quicksand"/>
                <a:sym typeface="Quicksand"/>
              </a:rPr>
              <a:t>Matthew, a proficient data analyst within the company, has been entrusted with the task of meticulously analyzing this dataset. Leveraging his expertise in Python programming and statistical methodologies, Matthew endeavors to extract actionable insights that can propel the company towards greater success. By delving into the nuances of the collected data, Matthew aims to uncover valuable patterns, and trends, ultimately empowering the company to make informed decisions and tailor their sales approach to better cater to the needs and preferences of their target market.</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9480749"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Objectives</a:t>
            </a:r>
          </a:p>
        </p:txBody>
      </p:sp>
      <p:sp>
        <p:nvSpPr>
          <p:cNvPr name="AutoShape 3" id="3"/>
          <p:cNvSpPr/>
          <p:nvPr/>
        </p:nvSpPr>
        <p:spPr>
          <a:xfrm>
            <a:off x="1028700" y="9741523"/>
            <a:ext cx="6492240" cy="0"/>
          </a:xfrm>
          <a:prstGeom prst="line">
            <a:avLst/>
          </a:prstGeom>
          <a:ln cap="flat" w="76200">
            <a:solidFill>
              <a:srgbClr val="0F4662"/>
            </a:solidFill>
            <a:prstDash val="solid"/>
            <a:headEnd type="none" len="sm" w="sm"/>
            <a:tailEnd type="none" len="sm" w="sm"/>
          </a:ln>
        </p:spPr>
      </p:sp>
      <p:sp>
        <p:nvSpPr>
          <p:cNvPr name="AutoShape 4" id="4"/>
          <p:cNvSpPr/>
          <p:nvPr/>
        </p:nvSpPr>
        <p:spPr>
          <a:xfrm>
            <a:off x="10767060" y="1028700"/>
            <a:ext cx="6492240" cy="0"/>
          </a:xfrm>
          <a:prstGeom prst="line">
            <a:avLst/>
          </a:prstGeom>
          <a:ln cap="flat" w="76200">
            <a:solidFill>
              <a:srgbClr val="0F4662"/>
            </a:solidFill>
            <a:prstDash val="solid"/>
            <a:headEnd type="none" len="sm" w="sm"/>
            <a:tailEnd type="none" len="sm" w="sm"/>
          </a:ln>
        </p:spPr>
      </p:sp>
      <p:sp>
        <p:nvSpPr>
          <p:cNvPr name="TextBox 5" id="5"/>
          <p:cNvSpPr txBox="true"/>
          <p:nvPr/>
        </p:nvSpPr>
        <p:spPr>
          <a:xfrm rot="0">
            <a:off x="1028700" y="2765736"/>
            <a:ext cx="16230600" cy="5114925"/>
          </a:xfrm>
          <a:prstGeom prst="rect">
            <a:avLst/>
          </a:prstGeom>
        </p:spPr>
        <p:txBody>
          <a:bodyPr anchor="t" rtlCol="false" tIns="0" lIns="0" bIns="0" rIns="0">
            <a:spAutoFit/>
          </a:bodyPr>
          <a:lstStyle/>
          <a:p>
            <a:pPr algn="just">
              <a:lnSpc>
                <a:spcPts val="4079"/>
              </a:lnSpc>
            </a:pPr>
            <a:r>
              <a:rPr lang="en-US" sz="2400">
                <a:solidFill>
                  <a:srgbClr val="0F4662"/>
                </a:solidFill>
                <a:latin typeface="Quicksand"/>
                <a:ea typeface="Quicksand"/>
                <a:cs typeface="Quicksand"/>
                <a:sym typeface="Quicksand"/>
              </a:rPr>
              <a:t>Objective 1- Conduct specification-based analysis to refine product strategy and enhance sales performance, aligning offerings with customer demands. Furthermore, assess price disparities between premium and non-premium computers, facilitating strategic pricing decisions.</a:t>
            </a:r>
          </a:p>
          <a:p>
            <a:pPr algn="just">
              <a:lnSpc>
                <a:spcPts val="4079"/>
              </a:lnSpc>
            </a:pPr>
          </a:p>
          <a:p>
            <a:pPr algn="just">
              <a:lnSpc>
                <a:spcPts val="4079"/>
              </a:lnSpc>
            </a:pPr>
            <a:r>
              <a:rPr lang="en-US" sz="2400">
                <a:solidFill>
                  <a:srgbClr val="0F4662"/>
                </a:solidFill>
                <a:latin typeface="Quicksand"/>
                <a:ea typeface="Quicksand"/>
                <a:cs typeface="Quicksand"/>
                <a:sym typeface="Quicksand"/>
              </a:rPr>
              <a:t>Objective 2- Through distribution analysis, gain insights into computer price trends, informing pricing strategies and market positioning, advertising budget allocation to optimize resource allocation effectively.</a:t>
            </a:r>
          </a:p>
          <a:p>
            <a:pPr algn="just">
              <a:lnSpc>
                <a:spcPts val="4079"/>
              </a:lnSpc>
            </a:pPr>
          </a:p>
          <a:p>
            <a:pPr algn="just">
              <a:lnSpc>
                <a:spcPts val="4079"/>
              </a:lnSpc>
            </a:pPr>
            <a:r>
              <a:rPr lang="en-US" sz="2400">
                <a:solidFill>
                  <a:srgbClr val="0F4662"/>
                </a:solidFill>
                <a:latin typeface="Quicksand"/>
                <a:ea typeface="Quicksand"/>
                <a:cs typeface="Quicksand"/>
                <a:sym typeface="Quicksand"/>
              </a:rPr>
              <a:t>Objective 3- To clean the dataset, if neccessary.</a:t>
            </a:r>
          </a:p>
          <a:p>
            <a:pPr algn="just">
              <a:lnSpc>
                <a:spcPts val="4079"/>
              </a:lnSpc>
            </a:pPr>
          </a:p>
          <a:p>
            <a:pPr algn="just" marL="0" indent="0" lvl="0">
              <a:lnSpc>
                <a:spcPts val="4079"/>
              </a:lnSpc>
            </a:pPr>
            <a:r>
              <a:rPr lang="en-US" sz="2400">
                <a:solidFill>
                  <a:srgbClr val="0F4662"/>
                </a:solidFill>
                <a:latin typeface="Quicksand"/>
                <a:ea typeface="Quicksand"/>
                <a:cs typeface="Quicksand"/>
                <a:sym typeface="Quicksand"/>
              </a:rPr>
              <a:t>Objective 4- Summarize the key findings and draw final business conclusions.</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9480749"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Project Requirements</a:t>
            </a:r>
          </a:p>
        </p:txBody>
      </p:sp>
      <p:sp>
        <p:nvSpPr>
          <p:cNvPr name="AutoShape 3" id="3"/>
          <p:cNvSpPr/>
          <p:nvPr/>
        </p:nvSpPr>
        <p:spPr>
          <a:xfrm>
            <a:off x="1028700" y="9741523"/>
            <a:ext cx="6492240" cy="0"/>
          </a:xfrm>
          <a:prstGeom prst="line">
            <a:avLst/>
          </a:prstGeom>
          <a:ln cap="flat" w="76200">
            <a:solidFill>
              <a:srgbClr val="0F4662"/>
            </a:solidFill>
            <a:prstDash val="solid"/>
            <a:headEnd type="none" len="sm" w="sm"/>
            <a:tailEnd type="none" len="sm" w="sm"/>
          </a:ln>
        </p:spPr>
      </p:sp>
      <p:sp>
        <p:nvSpPr>
          <p:cNvPr name="AutoShape 4" id="4"/>
          <p:cNvSpPr/>
          <p:nvPr/>
        </p:nvSpPr>
        <p:spPr>
          <a:xfrm>
            <a:off x="10767060" y="1028700"/>
            <a:ext cx="6492240" cy="0"/>
          </a:xfrm>
          <a:prstGeom prst="line">
            <a:avLst/>
          </a:prstGeom>
          <a:ln cap="flat" w="76200">
            <a:solidFill>
              <a:srgbClr val="0F4662"/>
            </a:solidFill>
            <a:prstDash val="solid"/>
            <a:headEnd type="none" len="sm" w="sm"/>
            <a:tailEnd type="none" len="sm" w="sm"/>
          </a:ln>
        </p:spPr>
      </p:sp>
      <p:sp>
        <p:nvSpPr>
          <p:cNvPr name="TextBox 5" id="5"/>
          <p:cNvSpPr txBox="true"/>
          <p:nvPr/>
        </p:nvSpPr>
        <p:spPr>
          <a:xfrm rot="0">
            <a:off x="1028700" y="2781300"/>
            <a:ext cx="16230600" cy="4600575"/>
          </a:xfrm>
          <a:prstGeom prst="rect">
            <a:avLst/>
          </a:prstGeom>
        </p:spPr>
        <p:txBody>
          <a:bodyPr anchor="t" rtlCol="false" tIns="0" lIns="0" bIns="0" rIns="0">
            <a:spAutoFit/>
          </a:bodyPr>
          <a:lstStyle/>
          <a:p>
            <a:pPr algn="l" marL="518160" indent="-259080" lvl="1">
              <a:lnSpc>
                <a:spcPts val="4079"/>
              </a:lnSpc>
              <a:buAutoNum type="arabicPeriod" startAt="1"/>
            </a:pPr>
            <a:r>
              <a:rPr lang="en-US" sz="2400">
                <a:solidFill>
                  <a:srgbClr val="0F4662"/>
                </a:solidFill>
                <a:latin typeface="Quicksand"/>
                <a:ea typeface="Quicksand"/>
                <a:cs typeface="Quicksand"/>
                <a:sym typeface="Quicksand"/>
              </a:rPr>
              <a:t> Data Preprocessing and Cleaning, if required</a:t>
            </a:r>
          </a:p>
          <a:p>
            <a:pPr algn="l" marL="518160" indent="-259080" lvl="1">
              <a:lnSpc>
                <a:spcPts val="4079"/>
              </a:lnSpc>
              <a:buAutoNum type="arabicPeriod" startAt="1"/>
            </a:pPr>
            <a:r>
              <a:rPr lang="en-US" sz="2400">
                <a:solidFill>
                  <a:srgbClr val="0F4662"/>
                </a:solidFill>
                <a:latin typeface="Quicksand"/>
                <a:ea typeface="Quicksand"/>
                <a:cs typeface="Quicksand"/>
                <a:sym typeface="Quicksand"/>
              </a:rPr>
              <a:t> Enhance Product Strategy and Sales Performance through Specification-Based Analysis</a:t>
            </a:r>
          </a:p>
          <a:p>
            <a:pPr algn="l" marL="518160" indent="-259080" lvl="1">
              <a:lnSpc>
                <a:spcPts val="4079"/>
              </a:lnSpc>
              <a:buAutoNum type="arabicPeriod" startAt="1"/>
            </a:pPr>
            <a:r>
              <a:rPr lang="en-US" sz="2400">
                <a:solidFill>
                  <a:srgbClr val="0F4662"/>
                </a:solidFill>
                <a:latin typeface="Quicksand"/>
                <a:ea typeface="Quicksand"/>
                <a:cs typeface="Quicksand"/>
                <a:sym typeface="Quicksand"/>
              </a:rPr>
              <a:t> Assessing Price Disparities Between Premium and Non-Premium Computers as compared to prices of both categories together</a:t>
            </a:r>
          </a:p>
          <a:p>
            <a:pPr algn="l" marL="518160" indent="-259080" lvl="1">
              <a:lnSpc>
                <a:spcPts val="4079"/>
              </a:lnSpc>
              <a:buAutoNum type="arabicPeriod" startAt="1"/>
            </a:pPr>
            <a:r>
              <a:rPr lang="en-US" sz="2400">
                <a:solidFill>
                  <a:srgbClr val="0F4662"/>
                </a:solidFill>
                <a:latin typeface="Quicksand"/>
                <a:ea typeface="Quicksand"/>
                <a:cs typeface="Quicksand"/>
                <a:sym typeface="Quicksand"/>
              </a:rPr>
              <a:t> Understanding Computer Price Trends Through Distribution Analysis</a:t>
            </a:r>
          </a:p>
          <a:p>
            <a:pPr algn="l" marL="518160" indent="-259080" lvl="1">
              <a:lnSpc>
                <a:spcPts val="4079"/>
              </a:lnSpc>
              <a:buAutoNum type="arabicPeriod" startAt="1"/>
            </a:pPr>
            <a:r>
              <a:rPr lang="en-US" sz="2400">
                <a:solidFill>
                  <a:srgbClr val="0F4662"/>
                </a:solidFill>
                <a:latin typeface="Quicksand"/>
                <a:ea typeface="Quicksand"/>
                <a:cs typeface="Quicksand"/>
                <a:sym typeface="Quicksand"/>
              </a:rPr>
              <a:t> Analyzing Advertising Budget for Premium Computers by Identifying Budget Allocation</a:t>
            </a:r>
          </a:p>
          <a:p>
            <a:pPr algn="l" marL="518160" indent="-259080" lvl="1">
              <a:lnSpc>
                <a:spcPts val="4079"/>
              </a:lnSpc>
              <a:buAutoNum type="arabicPeriod" startAt="1"/>
            </a:pPr>
            <a:r>
              <a:rPr lang="en-US" sz="2400">
                <a:solidFill>
                  <a:srgbClr val="0F4662"/>
                </a:solidFill>
                <a:latin typeface="Quicksand"/>
                <a:ea typeface="Quicksand"/>
                <a:cs typeface="Quicksand"/>
                <a:sym typeface="Quicksand"/>
              </a:rPr>
              <a:t> Evaluate the Price Difference between Computers with and without CD Players</a:t>
            </a:r>
          </a:p>
          <a:p>
            <a:pPr algn="l" marL="518160" indent="-259080" lvl="1">
              <a:lnSpc>
                <a:spcPts val="4079"/>
              </a:lnSpc>
              <a:buAutoNum type="arabicPeriod" startAt="1"/>
            </a:pPr>
            <a:r>
              <a:rPr lang="en-US" sz="2400">
                <a:solidFill>
                  <a:srgbClr val="0F4662"/>
                </a:solidFill>
                <a:latin typeface="Quicksand"/>
                <a:ea typeface="Quicksand"/>
                <a:cs typeface="Quicksand"/>
                <a:sym typeface="Quicksand"/>
              </a:rPr>
              <a:t> Analyze Premium Computer Pricing Strategy</a:t>
            </a:r>
          </a:p>
          <a:p>
            <a:pPr algn="l" marL="518160" indent="-259080" lvl="1">
              <a:lnSpc>
                <a:spcPts val="4079"/>
              </a:lnSpc>
              <a:buAutoNum type="arabicPeriod" startAt="1"/>
            </a:pPr>
            <a:r>
              <a:rPr lang="en-US" sz="2400">
                <a:solidFill>
                  <a:srgbClr val="0F4662"/>
                </a:solidFill>
                <a:latin typeface="Quicksand"/>
                <a:ea typeface="Quicksand"/>
                <a:cs typeface="Quicksand"/>
                <a:sym typeface="Quicksand"/>
              </a:rPr>
              <a:t> Write Individual Interpretation for each task</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9480749"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Findings from Analysis</a:t>
            </a:r>
          </a:p>
        </p:txBody>
      </p:sp>
      <p:sp>
        <p:nvSpPr>
          <p:cNvPr name="AutoShape 3" id="3"/>
          <p:cNvSpPr/>
          <p:nvPr/>
        </p:nvSpPr>
        <p:spPr>
          <a:xfrm>
            <a:off x="1028700" y="9741523"/>
            <a:ext cx="6492240" cy="0"/>
          </a:xfrm>
          <a:prstGeom prst="line">
            <a:avLst/>
          </a:prstGeom>
          <a:ln cap="flat" w="76200">
            <a:solidFill>
              <a:srgbClr val="0F4662"/>
            </a:solidFill>
            <a:prstDash val="solid"/>
            <a:headEnd type="none" len="sm" w="sm"/>
            <a:tailEnd type="none" len="sm" w="sm"/>
          </a:ln>
        </p:spPr>
      </p:sp>
      <p:sp>
        <p:nvSpPr>
          <p:cNvPr name="AutoShape 4" id="4"/>
          <p:cNvSpPr/>
          <p:nvPr/>
        </p:nvSpPr>
        <p:spPr>
          <a:xfrm>
            <a:off x="10767060" y="1028700"/>
            <a:ext cx="6492240" cy="0"/>
          </a:xfrm>
          <a:prstGeom prst="line">
            <a:avLst/>
          </a:prstGeom>
          <a:ln cap="flat" w="76200">
            <a:solidFill>
              <a:srgbClr val="0F4662"/>
            </a:solidFill>
            <a:prstDash val="solid"/>
            <a:headEnd type="none" len="sm" w="sm"/>
            <a:tailEnd type="none" len="sm" w="sm"/>
          </a:ln>
        </p:spPr>
      </p:sp>
      <p:sp>
        <p:nvSpPr>
          <p:cNvPr name="TextBox 5" id="5"/>
          <p:cNvSpPr txBox="true"/>
          <p:nvPr/>
        </p:nvSpPr>
        <p:spPr>
          <a:xfrm rot="0">
            <a:off x="1028700" y="2560448"/>
            <a:ext cx="16230600" cy="6143625"/>
          </a:xfrm>
          <a:prstGeom prst="rect">
            <a:avLst/>
          </a:prstGeom>
        </p:spPr>
        <p:txBody>
          <a:bodyPr anchor="t" rtlCol="false" tIns="0" lIns="0" bIns="0" rIns="0">
            <a:spAutoFit/>
          </a:bodyPr>
          <a:lstStyle/>
          <a:p>
            <a:pPr algn="l" marL="518160" indent="-259080" lvl="1">
              <a:lnSpc>
                <a:spcPts val="4079"/>
              </a:lnSpc>
              <a:buAutoNum type="arabicPeriod" startAt="1"/>
            </a:pPr>
            <a:r>
              <a:rPr lang="en-US" sz="2400">
                <a:solidFill>
                  <a:srgbClr val="0F4662"/>
                </a:solidFill>
                <a:latin typeface="Quicksand"/>
                <a:ea typeface="Quicksand"/>
                <a:cs typeface="Quicksand"/>
                <a:sym typeface="Quicksand"/>
              </a:rPr>
              <a:t> 1 in 4 customer purchases a computer with at least 8GB of RAM, computer screen size of 14 inch, and a processor speed exceeding 33 MHz.</a:t>
            </a:r>
          </a:p>
          <a:p>
            <a:pPr algn="l" marL="518160" indent="-259080" lvl="1">
              <a:lnSpc>
                <a:spcPts val="4079"/>
              </a:lnSpc>
              <a:buAutoNum type="arabicPeriod" startAt="1"/>
            </a:pPr>
            <a:r>
              <a:rPr lang="en-US" sz="2400">
                <a:solidFill>
                  <a:srgbClr val="0F4662"/>
                </a:solidFill>
                <a:latin typeface="Quicksand"/>
                <a:ea typeface="Quicksand"/>
                <a:cs typeface="Quicksand"/>
                <a:sym typeface="Quicksand"/>
              </a:rPr>
              <a:t> 7 out of 10 non-premium computers have smaller screen sizes less than or equal to 14 inches.</a:t>
            </a:r>
          </a:p>
          <a:p>
            <a:pPr algn="l" marL="518160" indent="-259080" lvl="1">
              <a:lnSpc>
                <a:spcPts val="4079"/>
              </a:lnSpc>
              <a:buAutoNum type="arabicPeriod" startAt="1"/>
            </a:pPr>
            <a:r>
              <a:rPr lang="en-US" sz="2400">
                <a:solidFill>
                  <a:srgbClr val="0F4662"/>
                </a:solidFill>
                <a:latin typeface="Quicksand"/>
                <a:ea typeface="Quicksand"/>
                <a:cs typeface="Quicksand"/>
                <a:sym typeface="Quicksand"/>
              </a:rPr>
              <a:t> Probability of a computer having a screen size greater than 15 inches and being premium is very low at 8.47%.</a:t>
            </a:r>
          </a:p>
          <a:p>
            <a:pPr algn="l" marL="518160" indent="-259080" lvl="1">
              <a:lnSpc>
                <a:spcPts val="4079"/>
              </a:lnSpc>
              <a:buAutoNum type="arabicPeriod" startAt="1"/>
            </a:pPr>
            <a:r>
              <a:rPr lang="en-US" sz="2400">
                <a:solidFill>
                  <a:srgbClr val="0F4662"/>
                </a:solidFill>
                <a:latin typeface="Quicksand"/>
                <a:ea typeface="Quicksand"/>
                <a:cs typeface="Quicksand"/>
                <a:sym typeface="Quicksand"/>
              </a:rPr>
              <a:t> 13.95% of all computers have both a CD player and a multimedia kit.</a:t>
            </a:r>
          </a:p>
          <a:p>
            <a:pPr algn="l" marL="518160" indent="-259080" lvl="1">
              <a:lnSpc>
                <a:spcPts val="4079"/>
              </a:lnSpc>
              <a:buAutoNum type="arabicPeriod" startAt="1"/>
            </a:pPr>
            <a:r>
              <a:rPr lang="en-US" sz="2400">
                <a:solidFill>
                  <a:srgbClr val="0F4662"/>
                </a:solidFill>
                <a:latin typeface="Quicksand"/>
                <a:ea typeface="Quicksand"/>
                <a:cs typeface="Quicksand"/>
                <a:sym typeface="Quicksand"/>
              </a:rPr>
              <a:t> 30.02% of computers having CD player also have a multimedia kit.</a:t>
            </a:r>
          </a:p>
          <a:p>
            <a:pPr algn="l" marL="518160" indent="-259080" lvl="1">
              <a:lnSpc>
                <a:spcPts val="4079"/>
              </a:lnSpc>
              <a:buAutoNum type="arabicPeriod" startAt="1"/>
            </a:pPr>
            <a:r>
              <a:rPr lang="en-US" sz="2400">
                <a:solidFill>
                  <a:srgbClr val="0F4662"/>
                </a:solidFill>
                <a:latin typeface="Quicksand"/>
                <a:ea typeface="Quicksand"/>
                <a:cs typeface="Quicksand"/>
                <a:sym typeface="Quicksand"/>
              </a:rPr>
              <a:t> The distribution of sample means for computer prices with different sample sizes approximates a normal distribution as the sample size increases. </a:t>
            </a:r>
          </a:p>
          <a:p>
            <a:pPr algn="l" marL="518160" indent="-259080" lvl="1">
              <a:lnSpc>
                <a:spcPts val="4079"/>
              </a:lnSpc>
              <a:buAutoNum type="arabicPeriod" startAt="1"/>
            </a:pPr>
            <a:r>
              <a:rPr lang="en-US" sz="2400">
                <a:solidFill>
                  <a:srgbClr val="0F4662"/>
                </a:solidFill>
                <a:latin typeface="Quicksand"/>
                <a:ea typeface="Quicksand"/>
                <a:cs typeface="Quicksand"/>
                <a:sym typeface="Quicksand"/>
              </a:rPr>
              <a:t> For smaller sample sizes: The distributions are more skewed and less bell-shaped.</a:t>
            </a:r>
          </a:p>
          <a:p>
            <a:pPr algn="l" marL="518160" indent="-259080" lvl="1">
              <a:lnSpc>
                <a:spcPts val="4079"/>
              </a:lnSpc>
              <a:buAutoNum type="arabicPeriod" startAt="1"/>
            </a:pPr>
            <a:r>
              <a:rPr lang="en-US" sz="2400">
                <a:solidFill>
                  <a:srgbClr val="0F4662"/>
                </a:solidFill>
                <a:latin typeface="Quicksand"/>
                <a:ea typeface="Quicksand"/>
                <a:cs typeface="Quicksand"/>
                <a:sym typeface="Quicksand"/>
              </a:rPr>
              <a:t> For larger sample sizes: The distributions become increasingly symmetric and bell-shaped.</a:t>
            </a:r>
          </a:p>
          <a:p>
            <a:pPr algn="l" marL="518160" indent="-259080" lvl="1">
              <a:lnSpc>
                <a:spcPts val="4079"/>
              </a:lnSpc>
              <a:buAutoNum type="arabicPeriod" startAt="1"/>
            </a:pPr>
            <a:r>
              <a:rPr lang="en-US" sz="2400">
                <a:solidFill>
                  <a:srgbClr val="0F4662"/>
                </a:solidFill>
                <a:latin typeface="Quicksand"/>
                <a:ea typeface="Quicksand"/>
                <a:cs typeface="Quicksand"/>
                <a:sym typeface="Quicksand"/>
              </a:rPr>
              <a:t> Sample Mean is very close to the Population Mean for computer prices.</a:t>
            </a:r>
          </a:p>
          <a:p>
            <a:pPr algn="l" marL="518160" indent="-259080" lvl="1">
              <a:lnSpc>
                <a:spcPts val="4079"/>
              </a:lnSpc>
              <a:buAutoNum type="arabicPeriod" startAt="1"/>
            </a:pPr>
            <a:r>
              <a:rPr lang="en-US" sz="2400">
                <a:solidFill>
                  <a:srgbClr val="0F4662"/>
                </a:solidFill>
                <a:latin typeface="Quicksand"/>
                <a:ea typeface="Quicksand"/>
                <a:cs typeface="Quicksand"/>
                <a:sym typeface="Quicksand"/>
              </a:rPr>
              <a:t> Sample Standard Deviation is approximately equal to the Population Standard Deviation for computer prices.</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9480749"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Summary</a:t>
            </a:r>
          </a:p>
        </p:txBody>
      </p:sp>
      <p:sp>
        <p:nvSpPr>
          <p:cNvPr name="AutoShape 3" id="3"/>
          <p:cNvSpPr/>
          <p:nvPr/>
        </p:nvSpPr>
        <p:spPr>
          <a:xfrm>
            <a:off x="1028700" y="9741523"/>
            <a:ext cx="6492240" cy="0"/>
          </a:xfrm>
          <a:prstGeom prst="line">
            <a:avLst/>
          </a:prstGeom>
          <a:ln cap="flat" w="76200">
            <a:solidFill>
              <a:srgbClr val="0F4662"/>
            </a:solidFill>
            <a:prstDash val="solid"/>
            <a:headEnd type="none" len="sm" w="sm"/>
            <a:tailEnd type="none" len="sm" w="sm"/>
          </a:ln>
        </p:spPr>
      </p:sp>
      <p:sp>
        <p:nvSpPr>
          <p:cNvPr name="AutoShape 4" id="4"/>
          <p:cNvSpPr/>
          <p:nvPr/>
        </p:nvSpPr>
        <p:spPr>
          <a:xfrm>
            <a:off x="10767060" y="1028700"/>
            <a:ext cx="6492240" cy="0"/>
          </a:xfrm>
          <a:prstGeom prst="line">
            <a:avLst/>
          </a:prstGeom>
          <a:ln cap="flat" w="76200">
            <a:solidFill>
              <a:srgbClr val="0F4662"/>
            </a:solidFill>
            <a:prstDash val="solid"/>
            <a:headEnd type="none" len="sm" w="sm"/>
            <a:tailEnd type="none" len="sm" w="sm"/>
          </a:ln>
        </p:spPr>
      </p:sp>
      <p:sp>
        <p:nvSpPr>
          <p:cNvPr name="TextBox 5" id="5"/>
          <p:cNvSpPr txBox="true"/>
          <p:nvPr/>
        </p:nvSpPr>
        <p:spPr>
          <a:xfrm rot="0">
            <a:off x="1028700" y="2560448"/>
            <a:ext cx="16230600" cy="6143625"/>
          </a:xfrm>
          <a:prstGeom prst="rect">
            <a:avLst/>
          </a:prstGeom>
        </p:spPr>
        <p:txBody>
          <a:bodyPr anchor="t" rtlCol="false" tIns="0" lIns="0" bIns="0" rIns="0">
            <a:spAutoFit/>
          </a:bodyPr>
          <a:lstStyle/>
          <a:p>
            <a:pPr algn="l" marL="518160" indent="-259080" lvl="1">
              <a:lnSpc>
                <a:spcPts val="4079"/>
              </a:lnSpc>
              <a:buAutoNum type="arabicPeriod" startAt="1"/>
            </a:pPr>
            <a:r>
              <a:rPr lang="en-US" sz="2400">
                <a:solidFill>
                  <a:srgbClr val="0F4662"/>
                </a:solidFill>
                <a:latin typeface="Quicksand"/>
                <a:ea typeface="Quicksand"/>
                <a:cs typeface="Quicksand"/>
                <a:sym typeface="Quicksand"/>
              </a:rPr>
              <a:t> A computer costs $2219.58 on average.</a:t>
            </a:r>
          </a:p>
          <a:p>
            <a:pPr algn="l" marL="518160" indent="-259080" lvl="1">
              <a:lnSpc>
                <a:spcPts val="4079"/>
              </a:lnSpc>
              <a:buAutoNum type="arabicPeriod" startAt="1"/>
            </a:pPr>
            <a:r>
              <a:rPr lang="en-US" sz="2400">
                <a:solidFill>
                  <a:srgbClr val="0F4662"/>
                </a:solidFill>
                <a:latin typeface="Quicksand"/>
                <a:ea typeface="Quicksand"/>
                <a:cs typeface="Quicksand"/>
                <a:sym typeface="Quicksand"/>
              </a:rPr>
              <a:t> 9 out of 10 computers sold are premium computers.</a:t>
            </a:r>
          </a:p>
          <a:p>
            <a:pPr algn="l" marL="518160" indent="-259080" lvl="1">
              <a:lnSpc>
                <a:spcPts val="4079"/>
              </a:lnSpc>
              <a:buAutoNum type="arabicPeriod" startAt="1"/>
            </a:pPr>
            <a:r>
              <a:rPr lang="en-US" sz="2400">
                <a:solidFill>
                  <a:srgbClr val="0F4662"/>
                </a:solidFill>
                <a:latin typeface="Quicksand"/>
                <a:ea typeface="Quicksand"/>
                <a:cs typeface="Quicksand"/>
                <a:sym typeface="Quicksand"/>
              </a:rPr>
              <a:t> Half of the premium computers have a CD player.</a:t>
            </a:r>
          </a:p>
          <a:p>
            <a:pPr algn="l" marL="518160" indent="-259080" lvl="1">
              <a:lnSpc>
                <a:spcPts val="4079"/>
              </a:lnSpc>
              <a:buAutoNum type="arabicPeriod" startAt="1"/>
            </a:pPr>
            <a:r>
              <a:rPr lang="en-US" sz="2400">
                <a:solidFill>
                  <a:srgbClr val="0F4662"/>
                </a:solidFill>
                <a:latin typeface="Quicksand"/>
                <a:ea typeface="Quicksand"/>
                <a:cs typeface="Quicksand"/>
                <a:sym typeface="Quicksand"/>
              </a:rPr>
              <a:t> Stratified Sampling technique gives the highest average price of samples taken while Simple Random Sampling with Replacement technique and Clustered Sampling technique give the lowest.</a:t>
            </a:r>
          </a:p>
          <a:p>
            <a:pPr algn="l" marL="518160" indent="-259080" lvl="1">
              <a:lnSpc>
                <a:spcPts val="4079"/>
              </a:lnSpc>
              <a:buAutoNum type="arabicPeriod" startAt="1"/>
            </a:pPr>
            <a:r>
              <a:rPr lang="en-US" sz="2400">
                <a:solidFill>
                  <a:srgbClr val="0F4662"/>
                </a:solidFill>
                <a:latin typeface="Quicksand"/>
                <a:ea typeface="Quicksand"/>
                <a:cs typeface="Quicksand"/>
                <a:sym typeface="Quicksand"/>
              </a:rPr>
              <a:t> Non-premium computers are more expensive than premium computers in both population and samples.</a:t>
            </a:r>
          </a:p>
          <a:p>
            <a:pPr algn="l" marL="518160" indent="-259080" lvl="1">
              <a:lnSpc>
                <a:spcPts val="4079"/>
              </a:lnSpc>
              <a:buAutoNum type="arabicPeriod" startAt="1"/>
            </a:pPr>
            <a:r>
              <a:rPr lang="en-US" sz="2400">
                <a:solidFill>
                  <a:srgbClr val="0F4662"/>
                </a:solidFill>
                <a:latin typeface="Quicksand"/>
                <a:ea typeface="Quicksand"/>
                <a:cs typeface="Quicksand"/>
                <a:sym typeface="Quicksand"/>
              </a:rPr>
              <a:t> According to the graph, distribution is symmetric and bell-shaped, meaning that data is normally distributed.</a:t>
            </a:r>
          </a:p>
          <a:p>
            <a:pPr algn="l" marL="518160" indent="-259080" lvl="1">
              <a:lnSpc>
                <a:spcPts val="4079"/>
              </a:lnSpc>
              <a:buAutoNum type="arabicPeriod" startAt="1"/>
            </a:pPr>
            <a:r>
              <a:rPr lang="en-US" sz="2400">
                <a:solidFill>
                  <a:srgbClr val="0F4662"/>
                </a:solidFill>
                <a:latin typeface="Quicksand"/>
                <a:ea typeface="Quicksand"/>
                <a:cs typeface="Quicksand"/>
                <a:sym typeface="Quicksand"/>
              </a:rPr>
              <a:t> There is no change in the average advertising budget for promoting premium computers from 2022 to 2023.</a:t>
            </a:r>
          </a:p>
          <a:p>
            <a:pPr algn="l" marL="518160" indent="-259080" lvl="1">
              <a:lnSpc>
                <a:spcPts val="4079"/>
              </a:lnSpc>
              <a:buAutoNum type="arabicPeriod" startAt="1"/>
            </a:pPr>
            <a:r>
              <a:rPr lang="en-US" sz="2400">
                <a:solidFill>
                  <a:srgbClr val="0F4662"/>
                </a:solidFill>
                <a:latin typeface="Quicksand"/>
                <a:ea typeface="Quicksand"/>
                <a:cs typeface="Quicksand"/>
                <a:sym typeface="Quicksand"/>
              </a:rPr>
              <a:t> There is significant difference in the average price of computers with CD players and computers without CD players.</a:t>
            </a:r>
          </a:p>
          <a:p>
            <a:pPr algn="l" marL="518160" indent="-259080" lvl="1">
              <a:lnSpc>
                <a:spcPts val="4079"/>
              </a:lnSpc>
              <a:buAutoNum type="arabicPeriod" startAt="1"/>
            </a:pPr>
            <a:r>
              <a:rPr lang="en-US" sz="2400">
                <a:solidFill>
                  <a:srgbClr val="0F4662"/>
                </a:solidFill>
                <a:latin typeface="Quicksand"/>
                <a:ea typeface="Quicksand"/>
                <a:cs typeface="Quicksand"/>
                <a:sym typeface="Quicksand"/>
              </a:rPr>
              <a:t> There is no significant change in the average price of premium computers.</a:t>
            </a:r>
          </a:p>
          <a:p>
            <a:pPr algn="l" marL="518160" indent="-259080" lvl="1">
              <a:lnSpc>
                <a:spcPts val="4079"/>
              </a:lnSpc>
              <a:buAutoNum type="arabicPeriod" startAt="1"/>
            </a:pPr>
            <a:r>
              <a:rPr lang="en-US" sz="2400">
                <a:solidFill>
                  <a:srgbClr val="0F4662"/>
                </a:solidFill>
                <a:latin typeface="Quicksand"/>
                <a:ea typeface="Quicksand"/>
                <a:cs typeface="Quicksand"/>
                <a:sym typeface="Quicksand"/>
              </a:rPr>
              <a:t> There is no significant difference in the mean prices of premium and non-premium computers.</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9480749"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Business Conclusions</a:t>
            </a:r>
          </a:p>
        </p:txBody>
      </p:sp>
      <p:sp>
        <p:nvSpPr>
          <p:cNvPr name="AutoShape 3" id="3"/>
          <p:cNvSpPr/>
          <p:nvPr/>
        </p:nvSpPr>
        <p:spPr>
          <a:xfrm>
            <a:off x="1028700" y="9741523"/>
            <a:ext cx="6492240" cy="0"/>
          </a:xfrm>
          <a:prstGeom prst="line">
            <a:avLst/>
          </a:prstGeom>
          <a:ln cap="flat" w="76200">
            <a:solidFill>
              <a:srgbClr val="0F4662"/>
            </a:solidFill>
            <a:prstDash val="solid"/>
            <a:headEnd type="none" len="sm" w="sm"/>
            <a:tailEnd type="none" len="sm" w="sm"/>
          </a:ln>
        </p:spPr>
      </p:sp>
      <p:sp>
        <p:nvSpPr>
          <p:cNvPr name="AutoShape 4" id="4"/>
          <p:cNvSpPr/>
          <p:nvPr/>
        </p:nvSpPr>
        <p:spPr>
          <a:xfrm>
            <a:off x="10767060" y="1028700"/>
            <a:ext cx="6492240" cy="0"/>
          </a:xfrm>
          <a:prstGeom prst="line">
            <a:avLst/>
          </a:prstGeom>
          <a:ln cap="flat" w="76200">
            <a:solidFill>
              <a:srgbClr val="0F4662"/>
            </a:solidFill>
            <a:prstDash val="solid"/>
            <a:headEnd type="none" len="sm" w="sm"/>
            <a:tailEnd type="none" len="sm" w="sm"/>
          </a:ln>
        </p:spPr>
      </p:sp>
      <p:sp>
        <p:nvSpPr>
          <p:cNvPr name="TextBox 5" id="5"/>
          <p:cNvSpPr txBox="true"/>
          <p:nvPr/>
        </p:nvSpPr>
        <p:spPr>
          <a:xfrm rot="0">
            <a:off x="1028700" y="1788923"/>
            <a:ext cx="16230600" cy="768667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1. Product Insights-</a:t>
            </a:r>
          </a:p>
          <a:p>
            <a:pPr algn="l" marL="1036320" indent="-345440" lvl="2">
              <a:lnSpc>
                <a:spcPts val="4079"/>
              </a:lnSpc>
              <a:buAutoNum type="alphaLcPeriod" startAt="1"/>
            </a:pPr>
            <a:r>
              <a:rPr lang="en-US" sz="2400">
                <a:solidFill>
                  <a:srgbClr val="0F4662"/>
                </a:solidFill>
                <a:latin typeface="Quicksand"/>
                <a:ea typeface="Quicksand"/>
                <a:cs typeface="Quicksand"/>
                <a:sym typeface="Quicksand"/>
              </a:rPr>
              <a:t> Target Market: A significant portion of the customer base is interested in mid-range configurations with at least 8GB RAM, 14-inch screens, and 33 MHz+ processors.</a:t>
            </a:r>
          </a:p>
          <a:p>
            <a:pPr algn="l" marL="1036320" indent="-345440" lvl="2">
              <a:lnSpc>
                <a:spcPts val="4079"/>
              </a:lnSpc>
              <a:buAutoNum type="alphaLcPeriod" startAt="1"/>
            </a:pPr>
            <a:r>
              <a:rPr lang="en-US" sz="2400">
                <a:solidFill>
                  <a:srgbClr val="0F4662"/>
                </a:solidFill>
                <a:latin typeface="Quicksand"/>
                <a:ea typeface="Quicksand"/>
                <a:cs typeface="Quicksand"/>
                <a:sym typeface="Quicksand"/>
              </a:rPr>
              <a:t> </a:t>
            </a:r>
            <a:r>
              <a:rPr lang="en-US" sz="2400">
                <a:solidFill>
                  <a:srgbClr val="0F4662"/>
                </a:solidFill>
                <a:latin typeface="Quicksand"/>
                <a:ea typeface="Quicksand"/>
                <a:cs typeface="Quicksand"/>
                <a:sym typeface="Quicksand"/>
              </a:rPr>
              <a:t>Premium Segment Dominance: Premium computers constitute the majority of sales, indicating a strong preference for high-end features.</a:t>
            </a:r>
          </a:p>
          <a:p>
            <a:pPr algn="l" marL="1036320" indent="-345440" lvl="2">
              <a:lnSpc>
                <a:spcPts val="4079"/>
              </a:lnSpc>
              <a:buAutoNum type="alphaLcPeriod" startAt="1"/>
            </a:pPr>
            <a:r>
              <a:rPr lang="en-US" sz="2400">
                <a:solidFill>
                  <a:srgbClr val="0F4662"/>
                </a:solidFill>
                <a:latin typeface="Quicksand"/>
                <a:ea typeface="Quicksand"/>
                <a:cs typeface="Quicksand"/>
                <a:sym typeface="Quicksand"/>
              </a:rPr>
              <a:t> </a:t>
            </a:r>
            <a:r>
              <a:rPr lang="en-US" sz="2400">
                <a:solidFill>
                  <a:srgbClr val="0F4662"/>
                </a:solidFill>
                <a:latin typeface="Quicksand"/>
                <a:ea typeface="Quicksand"/>
                <a:cs typeface="Quicksand"/>
                <a:sym typeface="Quicksand"/>
              </a:rPr>
              <a:t>CD Player Demand: While half of premium computers include CD players, it's a less popular feature overall.</a:t>
            </a:r>
          </a:p>
          <a:p>
            <a:pPr algn="l" marL="1036320" indent="-345440" lvl="2">
              <a:lnSpc>
                <a:spcPts val="4079"/>
              </a:lnSpc>
              <a:buAutoNum type="alphaLcPeriod" startAt="1"/>
            </a:pPr>
            <a:r>
              <a:rPr lang="en-US" sz="2400">
                <a:solidFill>
                  <a:srgbClr val="0F4662"/>
                </a:solidFill>
                <a:latin typeface="Quicksand"/>
                <a:ea typeface="Quicksand"/>
                <a:cs typeface="Quicksand"/>
                <a:sym typeface="Quicksand"/>
              </a:rPr>
              <a:t> </a:t>
            </a:r>
            <a:r>
              <a:rPr lang="en-US" sz="2400">
                <a:solidFill>
                  <a:srgbClr val="0F4662"/>
                </a:solidFill>
                <a:latin typeface="Quicksand"/>
                <a:ea typeface="Quicksand"/>
                <a:cs typeface="Quicksand"/>
                <a:sym typeface="Quicksand"/>
              </a:rPr>
              <a:t>Screen Size Preferences: Most non-premium computers have smaller screens, suggesting a cost-conscious segment. Larger screens are primarily associated with premium models.</a:t>
            </a:r>
          </a:p>
          <a:p>
            <a:pPr algn="l">
              <a:lnSpc>
                <a:spcPts val="4079"/>
              </a:lnSpc>
            </a:pPr>
            <a:r>
              <a:rPr lang="en-US" sz="2400">
                <a:solidFill>
                  <a:srgbClr val="0F4662"/>
                </a:solidFill>
                <a:latin typeface="Quicksand"/>
                <a:ea typeface="Quicksand"/>
                <a:cs typeface="Quicksand"/>
                <a:sym typeface="Quicksand"/>
              </a:rPr>
              <a:t>2. Pricing and Cost Analysis-</a:t>
            </a:r>
          </a:p>
          <a:p>
            <a:pPr algn="l" marL="1036320" indent="-345440" lvl="2">
              <a:lnSpc>
                <a:spcPts val="4079"/>
              </a:lnSpc>
              <a:buAutoNum type="alphaLcPeriod" startAt="1"/>
            </a:pPr>
            <a:r>
              <a:rPr lang="en-US" sz="2400">
                <a:solidFill>
                  <a:srgbClr val="0F4662"/>
                </a:solidFill>
                <a:latin typeface="Quicksand"/>
                <a:ea typeface="Quicksand"/>
                <a:cs typeface="Quicksand"/>
                <a:sym typeface="Quicksand"/>
              </a:rPr>
              <a:t> </a:t>
            </a:r>
            <a:r>
              <a:rPr lang="en-US" sz="2400">
                <a:solidFill>
                  <a:srgbClr val="0F4662"/>
                </a:solidFill>
                <a:latin typeface="Quicksand"/>
                <a:ea typeface="Quicksand"/>
                <a:cs typeface="Quicksand"/>
                <a:sym typeface="Quicksand"/>
              </a:rPr>
              <a:t>Pricing Strategy: The overall average price of non-premium computers is higher than premium ones, an intriguing trend that requires deeper investigation.</a:t>
            </a:r>
          </a:p>
          <a:p>
            <a:pPr algn="l" marL="1036320" indent="-345440" lvl="2">
              <a:lnSpc>
                <a:spcPts val="4079"/>
              </a:lnSpc>
              <a:buAutoNum type="alphaLcPeriod" startAt="1"/>
            </a:pPr>
            <a:r>
              <a:rPr lang="en-US" sz="2400">
                <a:solidFill>
                  <a:srgbClr val="0F4662"/>
                </a:solidFill>
                <a:latin typeface="Quicksand"/>
                <a:ea typeface="Quicksand"/>
                <a:cs typeface="Quicksand"/>
                <a:sym typeface="Quicksand"/>
              </a:rPr>
              <a:t> </a:t>
            </a:r>
            <a:r>
              <a:rPr lang="en-US" sz="2400">
                <a:solidFill>
                  <a:srgbClr val="0F4662"/>
                </a:solidFill>
                <a:latin typeface="Quicksand"/>
                <a:ea typeface="Quicksand"/>
                <a:cs typeface="Quicksand"/>
                <a:sym typeface="Quicksand"/>
              </a:rPr>
              <a:t>Sampling Techniques: Stratified sampling provides the highest average price estimates, while simple random sampling with replacement and clustered sampling yield lower estimates.</a:t>
            </a:r>
          </a:p>
          <a:p>
            <a:pPr algn="l" marL="1036320" indent="-345440" lvl="2">
              <a:lnSpc>
                <a:spcPts val="4079"/>
              </a:lnSpc>
              <a:buAutoNum type="alphaLcPeriod" startAt="1"/>
            </a:pPr>
            <a:r>
              <a:rPr lang="en-US" sz="2400">
                <a:solidFill>
                  <a:srgbClr val="0F4662"/>
                </a:solidFill>
                <a:latin typeface="Quicksand"/>
                <a:ea typeface="Quicksand"/>
                <a:cs typeface="Quicksand"/>
                <a:sym typeface="Quicksand"/>
              </a:rPr>
              <a:t> </a:t>
            </a:r>
            <a:r>
              <a:rPr lang="en-US" sz="2400">
                <a:solidFill>
                  <a:srgbClr val="0F4662"/>
                </a:solidFill>
                <a:latin typeface="Quicksand"/>
                <a:ea typeface="Quicksand"/>
                <a:cs typeface="Quicksand"/>
                <a:sym typeface="Quicksand"/>
              </a:rPr>
              <a:t>Price Distribution: The distribution of sample means for computer prices tends towards a normal distribution as sample size increases.</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9480749"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Business Conclusions</a:t>
            </a:r>
          </a:p>
        </p:txBody>
      </p:sp>
      <p:sp>
        <p:nvSpPr>
          <p:cNvPr name="AutoShape 3" id="3"/>
          <p:cNvSpPr/>
          <p:nvPr/>
        </p:nvSpPr>
        <p:spPr>
          <a:xfrm>
            <a:off x="1028700" y="9741523"/>
            <a:ext cx="6492240" cy="0"/>
          </a:xfrm>
          <a:prstGeom prst="line">
            <a:avLst/>
          </a:prstGeom>
          <a:ln cap="flat" w="76200">
            <a:solidFill>
              <a:srgbClr val="0F4662"/>
            </a:solidFill>
            <a:prstDash val="solid"/>
            <a:headEnd type="none" len="sm" w="sm"/>
            <a:tailEnd type="none" len="sm" w="sm"/>
          </a:ln>
        </p:spPr>
      </p:sp>
      <p:sp>
        <p:nvSpPr>
          <p:cNvPr name="AutoShape 4" id="4"/>
          <p:cNvSpPr/>
          <p:nvPr/>
        </p:nvSpPr>
        <p:spPr>
          <a:xfrm>
            <a:off x="10767060" y="1028700"/>
            <a:ext cx="6492240" cy="0"/>
          </a:xfrm>
          <a:prstGeom prst="line">
            <a:avLst/>
          </a:prstGeom>
          <a:ln cap="flat" w="76200">
            <a:solidFill>
              <a:srgbClr val="0F4662"/>
            </a:solidFill>
            <a:prstDash val="solid"/>
            <a:headEnd type="none" len="sm" w="sm"/>
            <a:tailEnd type="none" len="sm" w="sm"/>
          </a:ln>
        </p:spPr>
      </p:sp>
      <p:sp>
        <p:nvSpPr>
          <p:cNvPr name="TextBox 5" id="5"/>
          <p:cNvSpPr txBox="true"/>
          <p:nvPr/>
        </p:nvSpPr>
        <p:spPr>
          <a:xfrm rot="0">
            <a:off x="1028700" y="2046098"/>
            <a:ext cx="16230600" cy="717232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3. Marketing and Advertising-</a:t>
            </a:r>
          </a:p>
          <a:p>
            <a:pPr algn="l" marL="1036320" indent="-345440" lvl="2">
              <a:lnSpc>
                <a:spcPts val="4079"/>
              </a:lnSpc>
              <a:buAutoNum type="alphaLcPeriod" startAt="1"/>
            </a:pPr>
            <a:r>
              <a:rPr lang="en-US" sz="2400">
                <a:solidFill>
                  <a:srgbClr val="0F4662"/>
                </a:solidFill>
                <a:latin typeface="Quicksand"/>
                <a:ea typeface="Quicksand"/>
                <a:cs typeface="Quicksand"/>
                <a:sym typeface="Quicksand"/>
              </a:rPr>
              <a:t> Advertising Budget: The consistent advertising budget for premium computers suggests a stable marketing strategy.</a:t>
            </a:r>
          </a:p>
          <a:p>
            <a:pPr algn="l" marL="1036320" indent="-345440" lvl="2">
              <a:lnSpc>
                <a:spcPts val="4079"/>
              </a:lnSpc>
              <a:buAutoNum type="alphaLcPeriod" startAt="1"/>
            </a:pPr>
            <a:r>
              <a:rPr lang="en-US" sz="2400">
                <a:solidFill>
                  <a:srgbClr val="0F4662"/>
                </a:solidFill>
                <a:latin typeface="Quicksand"/>
                <a:ea typeface="Quicksand"/>
                <a:cs typeface="Quicksand"/>
                <a:sym typeface="Quicksand"/>
              </a:rPr>
              <a:t> </a:t>
            </a:r>
            <a:r>
              <a:rPr lang="en-US" sz="2400">
                <a:solidFill>
                  <a:srgbClr val="0F4662"/>
                </a:solidFill>
                <a:latin typeface="Quicksand"/>
                <a:ea typeface="Quicksand"/>
                <a:cs typeface="Quicksand"/>
                <a:sym typeface="Quicksand"/>
              </a:rPr>
              <a:t>Product Positioning: The lack of significant price differences between premium and non-premium models might require a re-evaluation of product positioning and value proposition.</a:t>
            </a:r>
          </a:p>
          <a:p>
            <a:pPr algn="l">
              <a:lnSpc>
                <a:spcPts val="4079"/>
              </a:lnSpc>
            </a:pPr>
            <a:r>
              <a:rPr lang="en-US" sz="2400">
                <a:solidFill>
                  <a:srgbClr val="0F4662"/>
                </a:solidFill>
                <a:latin typeface="Quicksand"/>
                <a:ea typeface="Quicksand"/>
                <a:cs typeface="Quicksand"/>
                <a:sym typeface="Quicksand"/>
              </a:rPr>
              <a:t>4. Recommendations-</a:t>
            </a:r>
          </a:p>
          <a:p>
            <a:pPr algn="l" marL="1036320" indent="-345440" lvl="2">
              <a:lnSpc>
                <a:spcPts val="4079"/>
              </a:lnSpc>
              <a:buAutoNum type="alphaLcPeriod" startAt="1"/>
            </a:pPr>
            <a:r>
              <a:rPr lang="en-US" sz="2400">
                <a:solidFill>
                  <a:srgbClr val="0F4662"/>
                </a:solidFill>
                <a:latin typeface="Quicksand"/>
                <a:ea typeface="Quicksand"/>
                <a:cs typeface="Quicksand"/>
                <a:sym typeface="Quicksand"/>
              </a:rPr>
              <a:t> Product Line Optimization: Consider expanding the mid-range segment to capitalize on the growing demand for higher-performance, affordable options.</a:t>
            </a:r>
          </a:p>
          <a:p>
            <a:pPr algn="l" marL="1036320" indent="-345440" lvl="2">
              <a:lnSpc>
                <a:spcPts val="4079"/>
              </a:lnSpc>
              <a:buAutoNum type="alphaLcPeriod" startAt="1"/>
            </a:pPr>
            <a:r>
              <a:rPr lang="en-US" sz="2400">
                <a:solidFill>
                  <a:srgbClr val="0F4662"/>
                </a:solidFill>
                <a:latin typeface="Quicksand"/>
                <a:ea typeface="Quicksand"/>
                <a:cs typeface="Quicksand"/>
                <a:sym typeface="Quicksand"/>
              </a:rPr>
              <a:t> </a:t>
            </a:r>
            <a:r>
              <a:rPr lang="en-US" sz="2400">
                <a:solidFill>
                  <a:srgbClr val="0F4662"/>
                </a:solidFill>
                <a:latin typeface="Quicksand"/>
                <a:ea typeface="Quicksand"/>
                <a:cs typeface="Quicksand"/>
                <a:sym typeface="Quicksand"/>
              </a:rPr>
              <a:t>Targeted Marketing: Implement targeted marketing campaigns for the premium segment, emphasizing features like larger screens and CD players.</a:t>
            </a:r>
          </a:p>
          <a:p>
            <a:pPr algn="l" marL="1036320" indent="-345440" lvl="2">
              <a:lnSpc>
                <a:spcPts val="4079"/>
              </a:lnSpc>
              <a:buAutoNum type="alphaLcPeriod" startAt="1"/>
            </a:pPr>
            <a:r>
              <a:rPr lang="en-US" sz="2400">
                <a:solidFill>
                  <a:srgbClr val="0F4662"/>
                </a:solidFill>
                <a:latin typeface="Quicksand"/>
                <a:ea typeface="Quicksand"/>
                <a:cs typeface="Quicksand"/>
                <a:sym typeface="Quicksand"/>
              </a:rPr>
              <a:t> </a:t>
            </a:r>
            <a:r>
              <a:rPr lang="en-US" sz="2400">
                <a:solidFill>
                  <a:srgbClr val="0F4662"/>
                </a:solidFill>
                <a:latin typeface="Quicksand"/>
                <a:ea typeface="Quicksand"/>
                <a:cs typeface="Quicksand"/>
                <a:sym typeface="Quicksand"/>
              </a:rPr>
              <a:t>Sampling Techniques: For future studies, consider a combination of sampling techniques to obtain more accurate and representative results.</a:t>
            </a:r>
          </a:p>
          <a:p>
            <a:pPr algn="l" marL="1036320" indent="-345440" lvl="2">
              <a:lnSpc>
                <a:spcPts val="4079"/>
              </a:lnSpc>
              <a:buAutoNum type="alphaLcPeriod" startAt="1"/>
            </a:pPr>
            <a:r>
              <a:rPr lang="en-US" sz="2400">
                <a:solidFill>
                  <a:srgbClr val="0F4662"/>
                </a:solidFill>
                <a:latin typeface="Quicksand"/>
                <a:ea typeface="Quicksand"/>
                <a:cs typeface="Quicksand"/>
                <a:sym typeface="Quicksand"/>
              </a:rPr>
              <a:t> </a:t>
            </a:r>
            <a:r>
              <a:rPr lang="en-US" sz="2400">
                <a:solidFill>
                  <a:srgbClr val="0F4662"/>
                </a:solidFill>
                <a:latin typeface="Quicksand"/>
                <a:ea typeface="Quicksand"/>
                <a:cs typeface="Quicksand"/>
                <a:sym typeface="Quicksand"/>
              </a:rPr>
              <a:t>Customer Segmentation: Deeper segmentation analysis can help identify specific customer needs and preferences, enabling tailored product offerings and marketing strategies.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3442710" y="3426814"/>
            <a:ext cx="11402580" cy="2793913"/>
          </a:xfrm>
          <a:prstGeom prst="rect">
            <a:avLst/>
          </a:prstGeom>
        </p:spPr>
        <p:txBody>
          <a:bodyPr anchor="t" rtlCol="false" tIns="0" lIns="0" bIns="0" rIns="0">
            <a:spAutoFit/>
          </a:bodyPr>
          <a:lstStyle/>
          <a:p>
            <a:pPr algn="ctr" marL="0" indent="0" lvl="0">
              <a:lnSpc>
                <a:spcPts val="22929"/>
              </a:lnSpc>
              <a:spcBef>
                <a:spcPct val="0"/>
              </a:spcBef>
            </a:pPr>
            <a:r>
              <a:rPr lang="en-US" b="true" sz="16378" i="true">
                <a:solidFill>
                  <a:srgbClr val="0F4662"/>
                </a:solidFill>
                <a:latin typeface="Cormorant Garamond Bold Italics"/>
                <a:ea typeface="Cormorant Garamond Bold Italics"/>
                <a:cs typeface="Cormorant Garamond Bold Italics"/>
                <a:sym typeface="Cormorant Garamond Bold Italics"/>
              </a:rPr>
              <a:t>THANK YOU</a:t>
            </a:r>
          </a:p>
        </p:txBody>
      </p:sp>
      <p:sp>
        <p:nvSpPr>
          <p:cNvPr name="AutoShape 3" id="3"/>
          <p:cNvSpPr/>
          <p:nvPr/>
        </p:nvSpPr>
        <p:spPr>
          <a:xfrm>
            <a:off x="5897880" y="2215083"/>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1116666"/>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5897880" y="8159883"/>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900840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DAGWENRKTIw</dc:identifier>
  <dcterms:modified xsi:type="dcterms:W3CDTF">2011-08-01T06:04:30Z</dcterms:modified>
  <cp:revision>1</cp:revision>
  <dc:title>Project:</dc:title>
</cp:coreProperties>
</file>