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Public Sans Bold" charset="1" panose="00000000000000000000"/>
      <p:regular r:id="rId19"/>
    </p:embeddedFont>
    <p:embeddedFont>
      <p:font typeface="Playfair Display" charset="1" panose="00000500000000000000"/>
      <p:regular r:id="rId20"/>
    </p:embeddedFont>
    <p:embeddedFont>
      <p:font typeface="Public Sans" charset="1" panose="00000000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slide1.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grpSp>
        <p:nvGrpSpPr>
          <p:cNvPr name="Group 2" id="2"/>
          <p:cNvGrpSpPr/>
          <p:nvPr/>
        </p:nvGrpSpPr>
        <p:grpSpPr>
          <a:xfrm rot="0">
            <a:off x="1028700" y="3229321"/>
            <a:ext cx="16252429" cy="2996438"/>
            <a:chOff x="0" y="0"/>
            <a:chExt cx="21669905" cy="3995250"/>
          </a:xfrm>
        </p:grpSpPr>
        <p:sp>
          <p:nvSpPr>
            <p:cNvPr name="AutoShape 3" id="3"/>
            <p:cNvSpPr/>
            <p:nvPr/>
          </p:nvSpPr>
          <p:spPr>
            <a:xfrm flipV="true">
              <a:off x="29098" y="2559261"/>
              <a:ext cx="21640792" cy="51345"/>
            </a:xfrm>
            <a:prstGeom prst="line">
              <a:avLst/>
            </a:prstGeom>
            <a:ln cap="flat" w="12700">
              <a:solidFill>
                <a:srgbClr val="2B2C30"/>
              </a:solidFill>
              <a:prstDash val="solid"/>
              <a:headEnd type="none" len="sm" w="sm"/>
              <a:tailEnd type="none" len="sm" w="sm"/>
            </a:ln>
          </p:spPr>
        </p:sp>
        <p:sp>
          <p:nvSpPr>
            <p:cNvPr name="TextBox 4" id="4"/>
            <p:cNvSpPr txBox="true"/>
            <p:nvPr/>
          </p:nvSpPr>
          <p:spPr>
            <a:xfrm rot="0">
              <a:off x="0" y="2901780"/>
              <a:ext cx="21640800" cy="1093470"/>
            </a:xfrm>
            <a:prstGeom prst="rect">
              <a:avLst/>
            </a:prstGeom>
          </p:spPr>
          <p:txBody>
            <a:bodyPr anchor="t" rtlCol="false" tIns="0" lIns="0" bIns="0" rIns="0">
              <a:spAutoFit/>
            </a:bodyPr>
            <a:lstStyle/>
            <a:p>
              <a:pPr algn="ctr">
                <a:lnSpc>
                  <a:spcPts val="3359"/>
                </a:lnSpc>
              </a:pPr>
              <a:r>
                <a:rPr lang="en-US" b="true" sz="2400" spc="544">
                  <a:solidFill>
                    <a:srgbClr val="2B2C30"/>
                  </a:solidFill>
                  <a:latin typeface="Public Sans Bold"/>
                  <a:ea typeface="Public Sans Bold"/>
                  <a:cs typeface="Public Sans Bold"/>
                  <a:sym typeface="Public Sans Bold"/>
                </a:rPr>
                <a:t>COMPLETED BY: MANDAR MALEWAR</a:t>
              </a:r>
            </a:p>
            <a:p>
              <a:pPr algn="ctr">
                <a:lnSpc>
                  <a:spcPts val="3359"/>
                </a:lnSpc>
                <a:spcBef>
                  <a:spcPct val="0"/>
                </a:spcBef>
              </a:pPr>
              <a:r>
                <a:rPr lang="en-US" b="true" sz="2400" spc="544">
                  <a:solidFill>
                    <a:srgbClr val="2B2C30"/>
                  </a:solidFill>
                  <a:latin typeface="Public Sans Bold"/>
                  <a:ea typeface="Public Sans Bold"/>
                  <a:cs typeface="Public Sans Bold"/>
                  <a:sym typeface="Public Sans Bold"/>
                </a:rPr>
                <a:t>MENTORED BY: SHARAYOO DIXIT</a:t>
              </a:r>
            </a:p>
          </p:txBody>
        </p:sp>
        <p:sp>
          <p:nvSpPr>
            <p:cNvPr name="TextBox 5" id="5"/>
            <p:cNvSpPr txBox="true"/>
            <p:nvPr/>
          </p:nvSpPr>
          <p:spPr>
            <a:xfrm rot="0">
              <a:off x="29090" y="0"/>
              <a:ext cx="21640808" cy="2428240"/>
            </a:xfrm>
            <a:prstGeom prst="rect">
              <a:avLst/>
            </a:prstGeom>
          </p:spPr>
          <p:txBody>
            <a:bodyPr anchor="t" rtlCol="false" tIns="0" lIns="0" bIns="0" rIns="0">
              <a:spAutoFit/>
            </a:bodyPr>
            <a:lstStyle/>
            <a:p>
              <a:pPr algn="ctr">
                <a:lnSpc>
                  <a:spcPts val="7259"/>
                </a:lnSpc>
              </a:pPr>
              <a:r>
                <a:rPr lang="en-US" sz="6000" spc="30">
                  <a:solidFill>
                    <a:srgbClr val="2B2C30"/>
                  </a:solidFill>
                  <a:latin typeface="Playfair Display"/>
                  <a:ea typeface="Playfair Display"/>
                  <a:cs typeface="Playfair Display"/>
                  <a:sym typeface="Playfair Display"/>
                </a:rPr>
                <a:t>PROJECT: </a:t>
              </a:r>
            </a:p>
            <a:p>
              <a:pPr algn="ctr">
                <a:lnSpc>
                  <a:spcPts val="7259"/>
                </a:lnSpc>
              </a:pPr>
              <a:r>
                <a:rPr lang="en-US" sz="6000" spc="30">
                  <a:solidFill>
                    <a:srgbClr val="2B2C30"/>
                  </a:solidFill>
                  <a:latin typeface="Playfair Display"/>
                  <a:ea typeface="Playfair Display"/>
                  <a:cs typeface="Playfair Display"/>
                  <a:sym typeface="Playfair Display"/>
                </a:rPr>
                <a:t>MANAGEMENT OF EMPLOYEE ABSENTEEISM</a:t>
              </a:r>
            </a:p>
          </p:txBody>
        </p:sp>
      </p:grpSp>
    </p:spTree>
  </p:cSld>
  <p:clrMapOvr>
    <a:masterClrMapping/>
  </p:clrMapOvr>
</p:sld>
</file>

<file path=ppt/slides/slide10.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006871" y="942975"/>
            <a:ext cx="16230600" cy="651099"/>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Public Sans Bold"/>
                <a:ea typeface="Public Sans Bold"/>
                <a:cs typeface="Public Sans Bold"/>
                <a:sym typeface="Public Sans Bold"/>
              </a:rPr>
              <a:t>SUMMARY</a:t>
            </a:r>
          </a:p>
        </p:txBody>
      </p:sp>
      <p:sp>
        <p:nvSpPr>
          <p:cNvPr name="AutoShape 3" id="3"/>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4" id="4"/>
          <p:cNvSpPr txBox="true"/>
          <p:nvPr/>
        </p:nvSpPr>
        <p:spPr>
          <a:xfrm rot="0">
            <a:off x="1028689" y="2141340"/>
            <a:ext cx="16230611" cy="7045325"/>
          </a:xfrm>
          <a:prstGeom prst="rect">
            <a:avLst/>
          </a:prstGeom>
        </p:spPr>
        <p:txBody>
          <a:bodyPr anchor="t" rtlCol="false" tIns="0" lIns="0" bIns="0" rIns="0">
            <a:spAutoFit/>
          </a:bodyPr>
          <a:lstStyle/>
          <a:p>
            <a:pPr algn="l">
              <a:lnSpc>
                <a:spcPts val="4674"/>
              </a:lnSpc>
            </a:pPr>
            <a:r>
              <a:rPr lang="en-US" sz="2499">
                <a:solidFill>
                  <a:srgbClr val="2B2C30"/>
                </a:solidFill>
                <a:latin typeface="Public Sans"/>
                <a:ea typeface="Public Sans"/>
                <a:cs typeface="Public Sans"/>
                <a:sym typeface="Public Sans"/>
              </a:rPr>
              <a:t>1. Reason for highest total number of hours of absence is blood donation followed by dental consultation.</a:t>
            </a:r>
          </a:p>
          <a:p>
            <a:pPr algn="l">
              <a:lnSpc>
                <a:spcPts val="4674"/>
              </a:lnSpc>
            </a:pPr>
            <a:r>
              <a:rPr lang="en-US" sz="2499">
                <a:solidFill>
                  <a:srgbClr val="2B2C30"/>
                </a:solidFill>
                <a:latin typeface="Public Sans"/>
                <a:ea typeface="Public Sans"/>
                <a:cs typeface="Public Sans"/>
                <a:sym typeface="Public Sans"/>
              </a:rPr>
              <a:t>2. Month of July has shown very high absenteeism followed by March.</a:t>
            </a:r>
          </a:p>
          <a:p>
            <a:pPr algn="l">
              <a:lnSpc>
                <a:spcPts val="4674"/>
              </a:lnSpc>
            </a:pPr>
            <a:r>
              <a:rPr lang="en-US" sz="2499">
                <a:solidFill>
                  <a:srgbClr val="2B2C30"/>
                </a:solidFill>
                <a:latin typeface="Public Sans"/>
                <a:ea typeface="Public Sans"/>
                <a:cs typeface="Public Sans"/>
                <a:sym typeface="Public Sans"/>
              </a:rPr>
              <a:t>3. Employees in the age group of 35 to 40 have the highest total number of hours of absence.</a:t>
            </a:r>
          </a:p>
          <a:p>
            <a:pPr algn="l">
              <a:lnSpc>
                <a:spcPts val="4674"/>
              </a:lnSpc>
            </a:pPr>
            <a:r>
              <a:rPr lang="en-US" sz="2499">
                <a:solidFill>
                  <a:srgbClr val="2B2C30"/>
                </a:solidFill>
                <a:latin typeface="Public Sans"/>
                <a:ea typeface="Public Sans"/>
                <a:cs typeface="Public Sans"/>
                <a:sym typeface="Public Sans"/>
              </a:rPr>
              <a:t>4. Around 40-45 employees with disciplinary failures have shown low absenteeism.</a:t>
            </a:r>
          </a:p>
          <a:p>
            <a:pPr algn="l">
              <a:lnSpc>
                <a:spcPts val="4674"/>
              </a:lnSpc>
            </a:pPr>
            <a:r>
              <a:rPr lang="en-US" sz="2499">
                <a:solidFill>
                  <a:srgbClr val="2B2C30"/>
                </a:solidFill>
                <a:latin typeface="Public Sans"/>
                <a:ea typeface="Public Sans"/>
                <a:cs typeface="Public Sans"/>
                <a:sym typeface="Public Sans"/>
              </a:rPr>
              <a:t>5. Employees with high school education have the highest total number of hours of absence.</a:t>
            </a:r>
          </a:p>
          <a:p>
            <a:pPr algn="l">
              <a:lnSpc>
                <a:spcPts val="4674"/>
              </a:lnSpc>
            </a:pPr>
            <a:r>
              <a:rPr lang="en-US" sz="2499">
                <a:solidFill>
                  <a:srgbClr val="2B2C30"/>
                </a:solidFill>
                <a:latin typeface="Public Sans"/>
                <a:ea typeface="Public Sans"/>
                <a:cs typeface="Public Sans"/>
                <a:sym typeface="Public Sans"/>
              </a:rPr>
              <a:t>6. Employees who are social drinkers have shown highest total number of hours of absence.</a:t>
            </a:r>
          </a:p>
          <a:p>
            <a:pPr algn="l">
              <a:lnSpc>
                <a:spcPts val="4674"/>
              </a:lnSpc>
            </a:pPr>
            <a:r>
              <a:rPr lang="en-US" sz="2499">
                <a:solidFill>
                  <a:srgbClr val="2B2C30"/>
                </a:solidFill>
                <a:latin typeface="Public Sans"/>
                <a:ea typeface="Public Sans"/>
                <a:cs typeface="Public Sans"/>
                <a:sym typeface="Public Sans"/>
              </a:rPr>
              <a:t>7. There are around 50 employees who are social smokers who have been absent.</a:t>
            </a:r>
          </a:p>
          <a:p>
            <a:pPr algn="l">
              <a:lnSpc>
                <a:spcPts val="4674"/>
              </a:lnSpc>
            </a:pPr>
            <a:r>
              <a:rPr lang="en-US" sz="2499">
                <a:solidFill>
                  <a:srgbClr val="2B2C30"/>
                </a:solidFill>
                <a:latin typeface="Public Sans"/>
                <a:ea typeface="Public Sans"/>
                <a:cs typeface="Public Sans"/>
                <a:sym typeface="Public Sans"/>
              </a:rPr>
              <a:t>8. Employees who have not achieved their targets show higher number of hours of absence.</a:t>
            </a:r>
          </a:p>
          <a:p>
            <a:pPr algn="l">
              <a:lnSpc>
                <a:spcPts val="4674"/>
              </a:lnSpc>
            </a:pPr>
            <a:r>
              <a:rPr lang="en-US" sz="2499">
                <a:solidFill>
                  <a:srgbClr val="2B2C30"/>
                </a:solidFill>
                <a:latin typeface="Public Sans"/>
                <a:ea typeface="Public Sans"/>
                <a:cs typeface="Public Sans"/>
                <a:sym typeface="Public Sans"/>
              </a:rPr>
              <a:t>9. Top 3 reasons for absence are blood donation, dental consultation and Diseases of genitourinary system.</a:t>
            </a:r>
          </a:p>
          <a:p>
            <a:pPr algn="l">
              <a:lnSpc>
                <a:spcPts val="4674"/>
              </a:lnSpc>
            </a:pPr>
            <a:r>
              <a:rPr lang="en-US" sz="2499">
                <a:solidFill>
                  <a:srgbClr val="2B2C30"/>
                </a:solidFill>
                <a:latin typeface="Public Sans"/>
                <a:ea typeface="Public Sans"/>
                <a:cs typeface="Public Sans"/>
                <a:sym typeface="Public Sans"/>
              </a:rPr>
              <a:t>10. Absenteeism among employees increases and peaks in the end of the first quarter (March).</a:t>
            </a:r>
          </a:p>
          <a:p>
            <a:pPr algn="l">
              <a:lnSpc>
                <a:spcPts val="4674"/>
              </a:lnSpc>
            </a:pPr>
            <a:r>
              <a:rPr lang="en-US" sz="2499">
                <a:solidFill>
                  <a:srgbClr val="2B2C30"/>
                </a:solidFill>
                <a:latin typeface="Public Sans"/>
                <a:ea typeface="Public Sans"/>
                <a:cs typeface="Public Sans"/>
                <a:sym typeface="Public Sans"/>
              </a:rPr>
              <a:t>11. Absenteeism among employees is highest on Mondays until Wednesday.</a:t>
            </a:r>
          </a:p>
          <a:p>
            <a:pPr algn="l">
              <a:lnSpc>
                <a:spcPts val="4674"/>
              </a:lnSpc>
            </a:pPr>
            <a:r>
              <a:rPr lang="en-US" sz="2499">
                <a:solidFill>
                  <a:srgbClr val="2B2C30"/>
                </a:solidFill>
                <a:latin typeface="Public Sans"/>
                <a:ea typeface="Public Sans"/>
                <a:cs typeface="Public Sans"/>
                <a:sym typeface="Public Sans"/>
              </a:rPr>
              <a:t>12. Absenteeism among employees is highest on Wednesdays of May and Mondays of March months.</a:t>
            </a: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006871" y="942975"/>
            <a:ext cx="16230600" cy="651099"/>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Public Sans Bold"/>
                <a:ea typeface="Public Sans Bold"/>
                <a:cs typeface="Public Sans Bold"/>
                <a:sym typeface="Public Sans Bold"/>
              </a:rPr>
              <a:t>BUSINESS CONCLUSIONS</a:t>
            </a:r>
          </a:p>
        </p:txBody>
      </p:sp>
      <p:sp>
        <p:nvSpPr>
          <p:cNvPr name="AutoShape 3" id="3"/>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4" id="4"/>
          <p:cNvSpPr txBox="true"/>
          <p:nvPr/>
        </p:nvSpPr>
        <p:spPr>
          <a:xfrm rot="0">
            <a:off x="1028689" y="2131815"/>
            <a:ext cx="16230611" cy="6665341"/>
          </a:xfrm>
          <a:prstGeom prst="rect">
            <a:avLst/>
          </a:prstGeom>
        </p:spPr>
        <p:txBody>
          <a:bodyPr anchor="t" rtlCol="false" tIns="0" lIns="0" bIns="0" rIns="0">
            <a:spAutoFit/>
          </a:bodyPr>
          <a:lstStyle/>
          <a:p>
            <a:pPr algn="l">
              <a:lnSpc>
                <a:spcPts val="4861"/>
              </a:lnSpc>
            </a:pPr>
            <a:r>
              <a:rPr lang="en-US" sz="2599">
                <a:solidFill>
                  <a:srgbClr val="2B2C30"/>
                </a:solidFill>
                <a:latin typeface="Public Sans"/>
                <a:ea typeface="Public Sans"/>
                <a:cs typeface="Public Sans"/>
                <a:sym typeface="Public Sans"/>
              </a:rPr>
              <a:t>1. We observe a fairly even spread of residuals both above and below the zero line across all indices, so there is some evidence of homoscedasticity. Error distribution curve does not show normality in nature.</a:t>
            </a:r>
          </a:p>
          <a:p>
            <a:pPr algn="l">
              <a:lnSpc>
                <a:spcPts val="4861"/>
              </a:lnSpc>
            </a:pPr>
            <a:r>
              <a:rPr lang="en-US" sz="2599">
                <a:solidFill>
                  <a:srgbClr val="2B2C30"/>
                </a:solidFill>
                <a:latin typeface="Public Sans"/>
                <a:ea typeface="Public Sans"/>
                <a:cs typeface="Public Sans"/>
                <a:sym typeface="Public Sans"/>
              </a:rPr>
              <a:t>2. Multiple linear regression model shows low error with no improvement over Two-Variable model.</a:t>
            </a:r>
          </a:p>
          <a:p>
            <a:pPr algn="l">
              <a:lnSpc>
                <a:spcPts val="4861"/>
              </a:lnSpc>
            </a:pPr>
            <a:r>
              <a:rPr lang="en-US" sz="2599">
                <a:solidFill>
                  <a:srgbClr val="2B2C30"/>
                </a:solidFill>
                <a:latin typeface="Public Sans"/>
                <a:ea typeface="Public Sans"/>
                <a:cs typeface="Public Sans"/>
                <a:sym typeface="Public Sans"/>
              </a:rPr>
              <a:t>3. Multiple linear regression model using Son and Transportation expense features shows slightly better performance compared to a potential single-variable model using only Son.</a:t>
            </a:r>
          </a:p>
          <a:p>
            <a:pPr algn="l">
              <a:lnSpc>
                <a:spcPts val="4861"/>
              </a:lnSpc>
            </a:pPr>
            <a:r>
              <a:rPr lang="en-US" sz="2599">
                <a:solidFill>
                  <a:srgbClr val="2B2C30"/>
                </a:solidFill>
                <a:latin typeface="Public Sans"/>
                <a:ea typeface="Public Sans"/>
                <a:cs typeface="Public Sans"/>
                <a:sym typeface="Public Sans"/>
              </a:rPr>
              <a:t>4. Logistic regression model's accuracy seems very high, and the high recall and F1-score reveal perfection in identifying absenteeism of employees.</a:t>
            </a:r>
          </a:p>
          <a:p>
            <a:pPr algn="l">
              <a:lnSpc>
                <a:spcPts val="4861"/>
              </a:lnSpc>
            </a:pPr>
            <a:r>
              <a:rPr lang="en-US" sz="2599">
                <a:solidFill>
                  <a:srgbClr val="2B2C30"/>
                </a:solidFill>
                <a:latin typeface="Public Sans"/>
                <a:ea typeface="Public Sans"/>
                <a:cs typeface="Public Sans"/>
                <a:sym typeface="Public Sans"/>
              </a:rPr>
              <a:t>5. Logistic regression model's precision of 0.9655 suggests that the model mostly flags all true low absenteeism of employees, and doesn't generate any false positives.</a:t>
            </a:r>
          </a:p>
          <a:p>
            <a:pPr algn="l">
              <a:lnSpc>
                <a:spcPts val="4861"/>
              </a:lnSpc>
            </a:pPr>
            <a:r>
              <a:rPr lang="en-US" sz="2599">
                <a:solidFill>
                  <a:srgbClr val="2B2C30"/>
                </a:solidFill>
                <a:latin typeface="Public Sans"/>
                <a:ea typeface="Public Sans"/>
                <a:cs typeface="Public Sans"/>
                <a:sym typeface="Public Sans"/>
              </a:rPr>
              <a:t>6. While almost perfect, a score of 0.9988 on the ROC curve of logistic regression model indicates great ability to distinguish between high and low absenteeism of employees.</a:t>
            </a: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006871" y="942975"/>
            <a:ext cx="16230600" cy="651099"/>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Public Sans Bold"/>
                <a:ea typeface="Public Sans Bold"/>
                <a:cs typeface="Public Sans Bold"/>
                <a:sym typeface="Public Sans Bold"/>
              </a:rPr>
              <a:t>BUSINESS CONCLUSIONS</a:t>
            </a:r>
          </a:p>
        </p:txBody>
      </p:sp>
      <p:sp>
        <p:nvSpPr>
          <p:cNvPr name="AutoShape 3" id="3"/>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4" id="4"/>
          <p:cNvSpPr txBox="true"/>
          <p:nvPr/>
        </p:nvSpPr>
        <p:spPr>
          <a:xfrm rot="0">
            <a:off x="1028689" y="2131815"/>
            <a:ext cx="16230611" cy="4226941"/>
          </a:xfrm>
          <a:prstGeom prst="rect">
            <a:avLst/>
          </a:prstGeom>
        </p:spPr>
        <p:txBody>
          <a:bodyPr anchor="t" rtlCol="false" tIns="0" lIns="0" bIns="0" rIns="0">
            <a:spAutoFit/>
          </a:bodyPr>
          <a:lstStyle/>
          <a:p>
            <a:pPr algn="l">
              <a:lnSpc>
                <a:spcPts val="4861"/>
              </a:lnSpc>
            </a:pPr>
            <a:r>
              <a:rPr lang="en-US" sz="2599">
                <a:solidFill>
                  <a:srgbClr val="2B2C30"/>
                </a:solidFill>
                <a:latin typeface="Public Sans"/>
                <a:ea typeface="Public Sans"/>
                <a:cs typeface="Public Sans"/>
                <a:sym typeface="Public Sans"/>
              </a:rPr>
              <a:t>7. Optimum K value derived from the error-rate plot is 7 for KNN classification model.</a:t>
            </a:r>
          </a:p>
          <a:p>
            <a:pPr algn="l">
              <a:lnSpc>
                <a:spcPts val="4861"/>
              </a:lnSpc>
            </a:pPr>
            <a:r>
              <a:rPr lang="en-US" sz="2599">
                <a:solidFill>
                  <a:srgbClr val="2B2C30"/>
                </a:solidFill>
                <a:latin typeface="Public Sans"/>
                <a:ea typeface="Public Sans"/>
                <a:cs typeface="Public Sans"/>
                <a:sym typeface="Public Sans"/>
              </a:rPr>
              <a:t>8. KNN classification model scores (accuracy, recall, precision, F1-score, and ROC AUC) are high (around 0.85-0.95) suggests that the model performs very well in both identifying relevant cases (recall) and making accurate positive predictions (precision).</a:t>
            </a:r>
          </a:p>
          <a:p>
            <a:pPr algn="l">
              <a:lnSpc>
                <a:spcPts val="4861"/>
              </a:lnSpc>
            </a:pPr>
            <a:r>
              <a:rPr lang="en-US" sz="2599">
                <a:solidFill>
                  <a:srgbClr val="2B2C30"/>
                </a:solidFill>
                <a:latin typeface="Public Sans"/>
                <a:ea typeface="Public Sans"/>
                <a:cs typeface="Public Sans"/>
                <a:sym typeface="Public Sans"/>
              </a:rPr>
              <a:t>9. The highest value of Silhouette Score is at K=10, but selecting K=5 as it is more ideal and odd for K-means clustering model.</a:t>
            </a:r>
          </a:p>
          <a:p>
            <a:pPr algn="l">
              <a:lnSpc>
                <a:spcPts val="4861"/>
              </a:lnSpc>
            </a:pPr>
            <a:r>
              <a:rPr lang="en-US" sz="2599">
                <a:solidFill>
                  <a:srgbClr val="2B2C30"/>
                </a:solidFill>
                <a:latin typeface="Public Sans"/>
                <a:ea typeface="Public Sans"/>
                <a:cs typeface="Public Sans"/>
                <a:sym typeface="Public Sans"/>
              </a:rPr>
              <a:t>10. K-means clustering model is very average at predicting absenteeism patterns.</a:t>
            </a: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grpSp>
        <p:nvGrpSpPr>
          <p:cNvPr name="Group 2" id="2"/>
          <p:cNvGrpSpPr/>
          <p:nvPr/>
        </p:nvGrpSpPr>
        <p:grpSpPr>
          <a:xfrm rot="0">
            <a:off x="939831" y="3465538"/>
            <a:ext cx="16408337" cy="2692345"/>
            <a:chOff x="0" y="0"/>
            <a:chExt cx="21877783" cy="3589793"/>
          </a:xfrm>
        </p:grpSpPr>
        <p:sp>
          <p:nvSpPr>
            <p:cNvPr name="AutoShape 3" id="3"/>
            <p:cNvSpPr/>
            <p:nvPr/>
          </p:nvSpPr>
          <p:spPr>
            <a:xfrm flipV="true">
              <a:off x="236976" y="3532098"/>
              <a:ext cx="21640792" cy="51345"/>
            </a:xfrm>
            <a:prstGeom prst="line">
              <a:avLst/>
            </a:prstGeom>
            <a:ln cap="flat" w="12700">
              <a:solidFill>
                <a:srgbClr val="2B2C30"/>
              </a:solidFill>
              <a:prstDash val="solid"/>
              <a:headEnd type="none" len="sm" w="sm"/>
              <a:tailEnd type="none" len="sm" w="sm"/>
            </a:ln>
          </p:spPr>
        </p:sp>
        <p:sp>
          <p:nvSpPr>
            <p:cNvPr name="TextBox 4" id="4"/>
            <p:cNvSpPr txBox="true"/>
            <p:nvPr/>
          </p:nvSpPr>
          <p:spPr>
            <a:xfrm rot="0">
              <a:off x="0" y="466725"/>
              <a:ext cx="21877776" cy="2934352"/>
            </a:xfrm>
            <a:prstGeom prst="rect">
              <a:avLst/>
            </a:prstGeom>
          </p:spPr>
          <p:txBody>
            <a:bodyPr anchor="t" rtlCol="false" tIns="0" lIns="0" bIns="0" rIns="0">
              <a:spAutoFit/>
            </a:bodyPr>
            <a:lstStyle/>
            <a:p>
              <a:pPr algn="l">
                <a:lnSpc>
                  <a:spcPts val="15250"/>
                </a:lnSpc>
              </a:pPr>
              <a:r>
                <a:rPr lang="en-US" sz="16758" spc="83">
                  <a:solidFill>
                    <a:srgbClr val="2B2C30"/>
                  </a:solidFill>
                  <a:latin typeface="Playfair Display"/>
                  <a:ea typeface="Playfair Display"/>
                  <a:cs typeface="Playfair Display"/>
                  <a:sym typeface="Playfair Display"/>
                </a:rPr>
                <a:t>Thank you!</a:t>
              </a:r>
            </a:p>
          </p:txBody>
        </p:sp>
      </p:grpSp>
    </p:spTree>
  </p:cSld>
  <p:clrMapOvr>
    <a:masterClrMapping/>
  </p:clrMapOvr>
</p:sld>
</file>

<file path=ppt/slides/slide2.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006871" y="942975"/>
            <a:ext cx="16230600" cy="651099"/>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Public Sans Bold"/>
                <a:ea typeface="Public Sans Bold"/>
                <a:cs typeface="Public Sans Bold"/>
                <a:sym typeface="Public Sans Bold"/>
              </a:rPr>
              <a:t>INTRODUCTION</a:t>
            </a:r>
          </a:p>
        </p:txBody>
      </p:sp>
      <p:sp>
        <p:nvSpPr>
          <p:cNvPr name="AutoShape 3" id="3"/>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4" id="4"/>
          <p:cNvSpPr txBox="true"/>
          <p:nvPr/>
        </p:nvSpPr>
        <p:spPr>
          <a:xfrm rot="0">
            <a:off x="1028700" y="2227065"/>
            <a:ext cx="16230600" cy="6789420"/>
          </a:xfrm>
          <a:prstGeom prst="rect">
            <a:avLst/>
          </a:prstGeom>
        </p:spPr>
        <p:txBody>
          <a:bodyPr anchor="t" rtlCol="false" tIns="0" lIns="0" bIns="0" rIns="0">
            <a:spAutoFit/>
          </a:bodyPr>
          <a:lstStyle/>
          <a:p>
            <a:pPr algn="just">
              <a:lnSpc>
                <a:spcPts val="4199"/>
              </a:lnSpc>
            </a:pPr>
            <a:r>
              <a:rPr lang="en-US" sz="2799">
                <a:solidFill>
                  <a:srgbClr val="2B2C30"/>
                </a:solidFill>
                <a:latin typeface="Public Sans"/>
                <a:ea typeface="Public Sans"/>
                <a:cs typeface="Public Sans"/>
                <a:sym typeface="Public Sans"/>
              </a:rPr>
              <a:t>Joseph, a proficient data analyst at a thriving business ABC.Inc., has been assigned to examine a comprehensive dataset of employee absenteeism to discern trends and patterns. However, the extensive data and the complexity of employee behavior present difficulties in manually deriving significant insights. </a:t>
            </a:r>
          </a:p>
          <a:p>
            <a:pPr algn="just">
              <a:lnSpc>
                <a:spcPts val="4199"/>
              </a:lnSpc>
            </a:pPr>
          </a:p>
          <a:p>
            <a:pPr algn="just">
              <a:lnSpc>
                <a:spcPts val="4199"/>
              </a:lnSpc>
            </a:pPr>
            <a:r>
              <a:rPr lang="en-US" sz="2799">
                <a:solidFill>
                  <a:srgbClr val="2B2C30"/>
                </a:solidFill>
                <a:latin typeface="Public Sans"/>
                <a:ea typeface="Public Sans"/>
                <a:cs typeface="Public Sans"/>
                <a:sym typeface="Public Sans"/>
              </a:rPr>
              <a:t>By utilizing data analytics, Joseph aims to understand absenteeism patterns and how factors such as age, education level, workload, and target achievements influence it. He intends to conduct a deep analysis of the causes for absenteeism to highlight the most common reasons and any seasonal trends. Moreover, with predictive analysis, he plans to forecast the duration of an employee's absence factoring in elements like the reason for absence, workload, and past absence history. </a:t>
            </a:r>
          </a:p>
          <a:p>
            <a:pPr algn="just">
              <a:lnSpc>
                <a:spcPts val="4199"/>
              </a:lnSpc>
            </a:pPr>
          </a:p>
          <a:p>
            <a:pPr algn="just">
              <a:lnSpc>
                <a:spcPts val="4199"/>
              </a:lnSpc>
            </a:pPr>
            <a:r>
              <a:rPr lang="en-US" sz="2799">
                <a:solidFill>
                  <a:srgbClr val="2B2C30"/>
                </a:solidFill>
                <a:latin typeface="Public Sans"/>
                <a:ea typeface="Public Sans"/>
                <a:cs typeface="Public Sans"/>
                <a:sym typeface="Public Sans"/>
              </a:rPr>
              <a:t>Help Joseph to analyze employee absenteeism data.</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006871" y="942975"/>
            <a:ext cx="16230600" cy="651099"/>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Public Sans Bold"/>
                <a:ea typeface="Public Sans Bold"/>
                <a:cs typeface="Public Sans Bold"/>
                <a:sym typeface="Public Sans Bold"/>
              </a:rPr>
              <a:t>OBJECTIVES</a:t>
            </a:r>
          </a:p>
        </p:txBody>
      </p:sp>
      <p:sp>
        <p:nvSpPr>
          <p:cNvPr name="AutoShape 3" id="3"/>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4" id="4"/>
          <p:cNvSpPr txBox="true"/>
          <p:nvPr/>
        </p:nvSpPr>
        <p:spPr>
          <a:xfrm rot="0">
            <a:off x="1028700" y="2227065"/>
            <a:ext cx="16230600" cy="5741670"/>
          </a:xfrm>
          <a:prstGeom prst="rect">
            <a:avLst/>
          </a:prstGeom>
        </p:spPr>
        <p:txBody>
          <a:bodyPr anchor="t" rtlCol="false" tIns="0" lIns="0" bIns="0" rIns="0">
            <a:spAutoFit/>
          </a:bodyPr>
          <a:lstStyle/>
          <a:p>
            <a:pPr algn="just">
              <a:lnSpc>
                <a:spcPts val="4199"/>
              </a:lnSpc>
            </a:pPr>
            <a:r>
              <a:rPr lang="en-US" sz="2799">
                <a:solidFill>
                  <a:srgbClr val="2B2C30"/>
                </a:solidFill>
                <a:latin typeface="Public Sans"/>
                <a:ea typeface="Public Sans"/>
                <a:cs typeface="Public Sans"/>
                <a:sym typeface="Public Sans"/>
              </a:rPr>
              <a:t>Objective 1- To analyze an Employee Absenteeism dataset to understand various aspects of employee absence, identify patterns and reasons, and predict future absenteeism. This will in turn aid in optimizing workforce management, boosting productivity, and creating a more efficient work environment for employees. </a:t>
            </a:r>
          </a:p>
          <a:p>
            <a:pPr algn="just">
              <a:lnSpc>
                <a:spcPts val="4199"/>
              </a:lnSpc>
            </a:pPr>
          </a:p>
          <a:p>
            <a:pPr algn="just">
              <a:lnSpc>
                <a:spcPts val="4199"/>
              </a:lnSpc>
            </a:pPr>
            <a:r>
              <a:rPr lang="en-US" sz="2799">
                <a:solidFill>
                  <a:srgbClr val="2B2C30"/>
                </a:solidFill>
                <a:latin typeface="Public Sans"/>
                <a:ea typeface="Public Sans"/>
                <a:cs typeface="Public Sans"/>
                <a:sym typeface="Public Sans"/>
              </a:rPr>
              <a:t>Objective 2- To extract actionable insights from the provided data, concentrating on key areas such as absenteeism patterns across various demographics, frequent reasons for absences, predicting the duration of absence, and identifying employees at risk of high absenteeism.</a:t>
            </a:r>
          </a:p>
          <a:p>
            <a:pPr algn="just">
              <a:lnSpc>
                <a:spcPts val="4199"/>
              </a:lnSpc>
            </a:pPr>
          </a:p>
          <a:p>
            <a:pPr algn="just">
              <a:lnSpc>
                <a:spcPts val="4199"/>
              </a:lnSpc>
            </a:pPr>
            <a:r>
              <a:rPr lang="en-US" sz="2799">
                <a:solidFill>
                  <a:srgbClr val="2B2C30"/>
                </a:solidFill>
                <a:latin typeface="Public Sans"/>
                <a:ea typeface="Public Sans"/>
                <a:cs typeface="Public Sans"/>
                <a:sym typeface="Public Sans"/>
              </a:rPr>
              <a:t>Objective 3-  To clean the dataset, summarize the key findings and draw final business conclusions.</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006871" y="942975"/>
            <a:ext cx="16230600" cy="651099"/>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Public Sans Bold"/>
                <a:ea typeface="Public Sans Bold"/>
                <a:cs typeface="Public Sans Bold"/>
                <a:sym typeface="Public Sans Bold"/>
              </a:rPr>
              <a:t>PROJECT REQUIREMENTS</a:t>
            </a:r>
          </a:p>
        </p:txBody>
      </p:sp>
      <p:sp>
        <p:nvSpPr>
          <p:cNvPr name="AutoShape 3" id="3"/>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4" id="4"/>
          <p:cNvSpPr txBox="true"/>
          <p:nvPr/>
        </p:nvSpPr>
        <p:spPr>
          <a:xfrm rot="0">
            <a:off x="1028689" y="2122290"/>
            <a:ext cx="16230611" cy="4552823"/>
          </a:xfrm>
          <a:prstGeom prst="rect">
            <a:avLst/>
          </a:prstGeom>
        </p:spPr>
        <p:txBody>
          <a:bodyPr anchor="t" rtlCol="false" tIns="0" lIns="0" bIns="0" rIns="0">
            <a:spAutoFit/>
          </a:bodyPr>
          <a:lstStyle/>
          <a:p>
            <a:pPr algn="l" marL="604519" indent="-302260" lvl="1">
              <a:lnSpc>
                <a:spcPts val="5235"/>
              </a:lnSpc>
              <a:buAutoNum type="arabicPeriod" startAt="1"/>
            </a:pPr>
            <a:r>
              <a:rPr lang="en-US" sz="2799">
                <a:solidFill>
                  <a:srgbClr val="2B2C30"/>
                </a:solidFill>
                <a:latin typeface="Public Sans"/>
                <a:ea typeface="Public Sans"/>
                <a:cs typeface="Public Sans"/>
                <a:sym typeface="Public Sans"/>
              </a:rPr>
              <a:t> </a:t>
            </a:r>
            <a:r>
              <a:rPr lang="en-US" sz="2799">
                <a:solidFill>
                  <a:srgbClr val="2B2C30"/>
                </a:solidFill>
                <a:latin typeface="Public Sans"/>
                <a:ea typeface="Public Sans"/>
                <a:cs typeface="Public Sans"/>
                <a:sym typeface="Public Sans"/>
              </a:rPr>
              <a:t>Data Preprocessing and Cleaning</a:t>
            </a:r>
          </a:p>
          <a:p>
            <a:pPr algn="l" marL="604519" indent="-302260" lvl="1">
              <a:lnSpc>
                <a:spcPts val="5235"/>
              </a:lnSpc>
              <a:buAutoNum type="arabicPeriod" startAt="1"/>
            </a:pPr>
            <a:r>
              <a:rPr lang="en-US" sz="2799">
                <a:solidFill>
                  <a:srgbClr val="2B2C30"/>
                </a:solidFill>
                <a:latin typeface="Public Sans"/>
                <a:ea typeface="Public Sans"/>
                <a:cs typeface="Public Sans"/>
                <a:sym typeface="Public Sans"/>
              </a:rPr>
              <a:t> Understanding Absenteeism Patterns</a:t>
            </a:r>
          </a:p>
          <a:p>
            <a:pPr algn="l" marL="604519" indent="-302260" lvl="1">
              <a:lnSpc>
                <a:spcPts val="5235"/>
              </a:lnSpc>
              <a:buAutoNum type="arabicPeriod" startAt="1"/>
            </a:pPr>
            <a:r>
              <a:rPr lang="en-US" sz="2799">
                <a:solidFill>
                  <a:srgbClr val="2B2C30"/>
                </a:solidFill>
                <a:latin typeface="Public Sans"/>
                <a:ea typeface="Public Sans"/>
                <a:cs typeface="Public Sans"/>
                <a:sym typeface="Public Sans"/>
              </a:rPr>
              <a:t> </a:t>
            </a:r>
            <a:r>
              <a:rPr lang="en-US" sz="2799">
                <a:solidFill>
                  <a:srgbClr val="2B2C30"/>
                </a:solidFill>
                <a:latin typeface="Public Sans"/>
                <a:ea typeface="Public Sans"/>
                <a:cs typeface="Public Sans"/>
                <a:sym typeface="Public Sans"/>
              </a:rPr>
              <a:t>Analyzing Reasons for Absenteeism</a:t>
            </a:r>
          </a:p>
          <a:p>
            <a:pPr algn="l" marL="604519" indent="-302260" lvl="1">
              <a:lnSpc>
                <a:spcPts val="5235"/>
              </a:lnSpc>
              <a:buAutoNum type="arabicPeriod" startAt="1"/>
            </a:pPr>
            <a:r>
              <a:rPr lang="en-US" sz="2799">
                <a:solidFill>
                  <a:srgbClr val="2B2C30"/>
                </a:solidFill>
                <a:latin typeface="Public Sans"/>
                <a:ea typeface="Public Sans"/>
                <a:cs typeface="Public Sans"/>
                <a:sym typeface="Public Sans"/>
              </a:rPr>
              <a:t> </a:t>
            </a:r>
            <a:r>
              <a:rPr lang="en-US" sz="2799">
                <a:solidFill>
                  <a:srgbClr val="2B2C30"/>
                </a:solidFill>
                <a:latin typeface="Public Sans"/>
                <a:ea typeface="Public Sans"/>
                <a:cs typeface="Public Sans"/>
                <a:sym typeface="Public Sans"/>
              </a:rPr>
              <a:t>Predicting Absenteeism</a:t>
            </a:r>
          </a:p>
          <a:p>
            <a:pPr algn="l" marL="604519" indent="-302260" lvl="1">
              <a:lnSpc>
                <a:spcPts val="5235"/>
              </a:lnSpc>
              <a:buAutoNum type="arabicPeriod" startAt="1"/>
            </a:pPr>
            <a:r>
              <a:rPr lang="en-US" sz="2799">
                <a:solidFill>
                  <a:srgbClr val="2B2C30"/>
                </a:solidFill>
                <a:latin typeface="Public Sans"/>
                <a:ea typeface="Public Sans"/>
                <a:cs typeface="Public Sans"/>
                <a:sym typeface="Public Sans"/>
              </a:rPr>
              <a:t> Identifying Employees at Risk of Absenteeism</a:t>
            </a:r>
          </a:p>
          <a:p>
            <a:pPr algn="l" marL="604519" indent="-302260" lvl="1">
              <a:lnSpc>
                <a:spcPts val="5235"/>
              </a:lnSpc>
              <a:buAutoNum type="arabicPeriod" startAt="1"/>
            </a:pPr>
            <a:r>
              <a:rPr lang="en-US" sz="2799">
                <a:solidFill>
                  <a:srgbClr val="2B2C30"/>
                </a:solidFill>
                <a:latin typeface="Public Sans"/>
                <a:ea typeface="Public Sans"/>
                <a:cs typeface="Public Sans"/>
                <a:sym typeface="Public Sans"/>
              </a:rPr>
              <a:t> </a:t>
            </a:r>
            <a:r>
              <a:rPr lang="en-US" sz="2799">
                <a:solidFill>
                  <a:srgbClr val="2B2C30"/>
                </a:solidFill>
                <a:latin typeface="Public Sans"/>
                <a:ea typeface="Public Sans"/>
                <a:cs typeface="Public Sans"/>
                <a:sym typeface="Public Sans"/>
              </a:rPr>
              <a:t>Grouping Employees with Similar Absenteeism Patterns</a:t>
            </a:r>
          </a:p>
          <a:p>
            <a:pPr algn="l" marL="604519" indent="-302260" lvl="1">
              <a:lnSpc>
                <a:spcPts val="5235"/>
              </a:lnSpc>
              <a:buAutoNum type="arabicPeriod" startAt="1"/>
            </a:pPr>
            <a:r>
              <a:rPr lang="en-US" sz="2799">
                <a:solidFill>
                  <a:srgbClr val="2B2C30"/>
                </a:solidFill>
                <a:latin typeface="Public Sans"/>
                <a:ea typeface="Public Sans"/>
                <a:cs typeface="Public Sans"/>
                <a:sym typeface="Public Sans"/>
              </a:rPr>
              <a:t> Writing individual interpretation for each task</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Freeform 3" id="3"/>
          <p:cNvSpPr/>
          <p:nvPr/>
        </p:nvSpPr>
        <p:spPr>
          <a:xfrm flipH="false" flipV="false" rot="0">
            <a:off x="1028700" y="1965957"/>
            <a:ext cx="11131830" cy="8321043"/>
          </a:xfrm>
          <a:custGeom>
            <a:avLst/>
            <a:gdLst/>
            <a:ahLst/>
            <a:cxnLst/>
            <a:rect r="r" b="b" t="t" l="l"/>
            <a:pathLst>
              <a:path h="8321043" w="11131830">
                <a:moveTo>
                  <a:pt x="0" y="0"/>
                </a:moveTo>
                <a:lnTo>
                  <a:pt x="11131830" y="0"/>
                </a:lnTo>
                <a:lnTo>
                  <a:pt x="11131830" y="8321043"/>
                </a:lnTo>
                <a:lnTo>
                  <a:pt x="0" y="8321043"/>
                </a:lnTo>
                <a:lnTo>
                  <a:pt x="0" y="0"/>
                </a:lnTo>
                <a:close/>
              </a:path>
            </a:pathLst>
          </a:custGeom>
          <a:blipFill>
            <a:blip r:embed="rId2"/>
            <a:stretch>
              <a:fillRect l="0" t="0" r="0" b="0"/>
            </a:stretch>
          </a:blipFill>
          <a:ln w="9525" cap="sq">
            <a:solidFill>
              <a:srgbClr val="000000"/>
            </a:solidFill>
            <a:prstDash val="solid"/>
            <a:miter/>
          </a:ln>
        </p:spPr>
      </p:sp>
      <p:sp>
        <p:nvSpPr>
          <p:cNvPr name="TextBox 4" id="4"/>
          <p:cNvSpPr txBox="true"/>
          <p:nvPr/>
        </p:nvSpPr>
        <p:spPr>
          <a:xfrm rot="0">
            <a:off x="1006871" y="942975"/>
            <a:ext cx="16230600" cy="651099"/>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Public Sans Bold"/>
                <a:ea typeface="Public Sans Bold"/>
                <a:cs typeface="Public Sans Bold"/>
                <a:sym typeface="Public Sans Bold"/>
              </a:rPr>
              <a:t>FINDINGS FROM ANALYSIS #1</a:t>
            </a:r>
          </a:p>
        </p:txBody>
      </p:sp>
      <p:sp>
        <p:nvSpPr>
          <p:cNvPr name="TextBox 5" id="5"/>
          <p:cNvSpPr txBox="true"/>
          <p:nvPr/>
        </p:nvSpPr>
        <p:spPr>
          <a:xfrm rot="0">
            <a:off x="13011542" y="3811456"/>
            <a:ext cx="4225929" cy="3895598"/>
          </a:xfrm>
          <a:prstGeom prst="rect">
            <a:avLst/>
          </a:prstGeom>
        </p:spPr>
        <p:txBody>
          <a:bodyPr anchor="t" rtlCol="false" tIns="0" lIns="0" bIns="0" rIns="0">
            <a:spAutoFit/>
          </a:bodyPr>
          <a:lstStyle/>
          <a:p>
            <a:pPr algn="l">
              <a:lnSpc>
                <a:spcPts val="5235"/>
              </a:lnSpc>
            </a:pPr>
            <a:r>
              <a:rPr lang="en-US" sz="2799">
                <a:solidFill>
                  <a:srgbClr val="2B2C30"/>
                </a:solidFill>
                <a:latin typeface="Public Sans"/>
                <a:ea typeface="Public Sans"/>
                <a:cs typeface="Public Sans"/>
                <a:sym typeface="Public Sans"/>
              </a:rPr>
              <a:t>Correlation heatmap shows high multicollinearity between independent features (Weight and Body mass index)</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Freeform 3" id="3"/>
          <p:cNvSpPr/>
          <p:nvPr/>
        </p:nvSpPr>
        <p:spPr>
          <a:xfrm flipH="false" flipV="false" rot="0">
            <a:off x="1006871" y="2348355"/>
            <a:ext cx="13343610" cy="6909945"/>
          </a:xfrm>
          <a:custGeom>
            <a:avLst/>
            <a:gdLst/>
            <a:ahLst/>
            <a:cxnLst/>
            <a:rect r="r" b="b" t="t" l="l"/>
            <a:pathLst>
              <a:path h="6909945" w="13343610">
                <a:moveTo>
                  <a:pt x="0" y="0"/>
                </a:moveTo>
                <a:lnTo>
                  <a:pt x="13343610" y="0"/>
                </a:lnTo>
                <a:lnTo>
                  <a:pt x="13343610" y="6909945"/>
                </a:lnTo>
                <a:lnTo>
                  <a:pt x="0" y="6909945"/>
                </a:lnTo>
                <a:lnTo>
                  <a:pt x="0" y="0"/>
                </a:lnTo>
                <a:close/>
              </a:path>
            </a:pathLst>
          </a:custGeom>
          <a:blipFill>
            <a:blip r:embed="rId2"/>
            <a:stretch>
              <a:fillRect l="0" t="0" r="0" b="-3553"/>
            </a:stretch>
          </a:blipFill>
          <a:ln w="9525" cap="sq">
            <a:solidFill>
              <a:srgbClr val="000000"/>
            </a:solidFill>
            <a:prstDash val="solid"/>
            <a:miter/>
          </a:ln>
        </p:spPr>
      </p:sp>
      <p:sp>
        <p:nvSpPr>
          <p:cNvPr name="TextBox 4" id="4"/>
          <p:cNvSpPr txBox="true"/>
          <p:nvPr/>
        </p:nvSpPr>
        <p:spPr>
          <a:xfrm rot="0">
            <a:off x="1006871" y="942975"/>
            <a:ext cx="16230600" cy="651099"/>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Public Sans Bold"/>
                <a:ea typeface="Public Sans Bold"/>
                <a:cs typeface="Public Sans Bold"/>
                <a:sym typeface="Public Sans Bold"/>
              </a:rPr>
              <a:t>FINDINGS FROM ANALYSIS #2</a:t>
            </a:r>
          </a:p>
        </p:txBody>
      </p:sp>
      <p:sp>
        <p:nvSpPr>
          <p:cNvPr name="TextBox 5" id="5"/>
          <p:cNvSpPr txBox="true"/>
          <p:nvPr/>
        </p:nvSpPr>
        <p:spPr>
          <a:xfrm rot="0">
            <a:off x="14842365" y="3760279"/>
            <a:ext cx="2416935" cy="3895598"/>
          </a:xfrm>
          <a:prstGeom prst="rect">
            <a:avLst/>
          </a:prstGeom>
        </p:spPr>
        <p:txBody>
          <a:bodyPr anchor="t" rtlCol="false" tIns="0" lIns="0" bIns="0" rIns="0">
            <a:spAutoFit/>
          </a:bodyPr>
          <a:lstStyle/>
          <a:p>
            <a:pPr algn="l">
              <a:lnSpc>
                <a:spcPts val="5236"/>
              </a:lnSpc>
            </a:pPr>
            <a:r>
              <a:rPr lang="en-US" sz="2800">
                <a:solidFill>
                  <a:srgbClr val="2B2C30"/>
                </a:solidFill>
                <a:latin typeface="Public Sans"/>
                <a:ea typeface="Public Sans"/>
                <a:cs typeface="Public Sans"/>
                <a:sym typeface="Public Sans"/>
              </a:rPr>
              <a:t>Month of July has shown very high absenteeism followed by March.</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Freeform 3" id="3"/>
          <p:cNvSpPr/>
          <p:nvPr/>
        </p:nvSpPr>
        <p:spPr>
          <a:xfrm flipH="false" flipV="false" rot="0">
            <a:off x="1028700" y="2347239"/>
            <a:ext cx="13325971" cy="7096079"/>
          </a:xfrm>
          <a:custGeom>
            <a:avLst/>
            <a:gdLst/>
            <a:ahLst/>
            <a:cxnLst/>
            <a:rect r="r" b="b" t="t" l="l"/>
            <a:pathLst>
              <a:path h="7096079" w="13325971">
                <a:moveTo>
                  <a:pt x="0" y="0"/>
                </a:moveTo>
                <a:lnTo>
                  <a:pt x="13325971" y="0"/>
                </a:lnTo>
                <a:lnTo>
                  <a:pt x="13325971" y="7096079"/>
                </a:lnTo>
                <a:lnTo>
                  <a:pt x="0" y="7096079"/>
                </a:lnTo>
                <a:lnTo>
                  <a:pt x="0" y="0"/>
                </a:lnTo>
                <a:close/>
              </a:path>
            </a:pathLst>
          </a:custGeom>
          <a:blipFill>
            <a:blip r:embed="rId2"/>
            <a:stretch>
              <a:fillRect l="0" t="0" r="0" b="0"/>
            </a:stretch>
          </a:blipFill>
          <a:ln w="9525" cap="sq">
            <a:solidFill>
              <a:srgbClr val="000000"/>
            </a:solidFill>
            <a:prstDash val="solid"/>
            <a:miter/>
          </a:ln>
        </p:spPr>
      </p:sp>
      <p:sp>
        <p:nvSpPr>
          <p:cNvPr name="TextBox 4" id="4"/>
          <p:cNvSpPr txBox="true"/>
          <p:nvPr/>
        </p:nvSpPr>
        <p:spPr>
          <a:xfrm rot="0">
            <a:off x="1006871" y="942975"/>
            <a:ext cx="16230600" cy="651099"/>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Public Sans Bold"/>
                <a:ea typeface="Public Sans Bold"/>
                <a:cs typeface="Public Sans Bold"/>
                <a:sym typeface="Public Sans Bold"/>
              </a:rPr>
              <a:t>FINDINGS FROM ANALYSIS #3</a:t>
            </a:r>
          </a:p>
        </p:txBody>
      </p:sp>
      <p:sp>
        <p:nvSpPr>
          <p:cNvPr name="TextBox 5" id="5"/>
          <p:cNvSpPr txBox="true"/>
          <p:nvPr/>
        </p:nvSpPr>
        <p:spPr>
          <a:xfrm rot="0">
            <a:off x="14820536" y="3195005"/>
            <a:ext cx="2416935" cy="5210048"/>
          </a:xfrm>
          <a:prstGeom prst="rect">
            <a:avLst/>
          </a:prstGeom>
        </p:spPr>
        <p:txBody>
          <a:bodyPr anchor="t" rtlCol="false" tIns="0" lIns="0" bIns="0" rIns="0">
            <a:spAutoFit/>
          </a:bodyPr>
          <a:lstStyle/>
          <a:p>
            <a:pPr algn="l">
              <a:lnSpc>
                <a:spcPts val="5236"/>
              </a:lnSpc>
            </a:pPr>
            <a:r>
              <a:rPr lang="en-US" sz="2800">
                <a:solidFill>
                  <a:srgbClr val="2B2C30"/>
                </a:solidFill>
                <a:latin typeface="Public Sans"/>
                <a:ea typeface="Public Sans"/>
                <a:cs typeface="Public Sans"/>
                <a:sym typeface="Public Sans"/>
              </a:rPr>
              <a:t>Employees in the age group of 35 to 40 have the highest total number of hours of absence.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Freeform 3" id="3"/>
          <p:cNvSpPr/>
          <p:nvPr/>
        </p:nvSpPr>
        <p:spPr>
          <a:xfrm flipH="false" flipV="false" rot="0">
            <a:off x="1028700" y="2354129"/>
            <a:ext cx="13318750" cy="7108883"/>
          </a:xfrm>
          <a:custGeom>
            <a:avLst/>
            <a:gdLst/>
            <a:ahLst/>
            <a:cxnLst/>
            <a:rect r="r" b="b" t="t" l="l"/>
            <a:pathLst>
              <a:path h="7108883" w="13318750">
                <a:moveTo>
                  <a:pt x="0" y="0"/>
                </a:moveTo>
                <a:lnTo>
                  <a:pt x="13318750" y="0"/>
                </a:lnTo>
                <a:lnTo>
                  <a:pt x="13318750" y="7108883"/>
                </a:lnTo>
                <a:lnTo>
                  <a:pt x="0" y="7108883"/>
                </a:lnTo>
                <a:lnTo>
                  <a:pt x="0" y="0"/>
                </a:lnTo>
                <a:close/>
              </a:path>
            </a:pathLst>
          </a:custGeom>
          <a:blipFill>
            <a:blip r:embed="rId2"/>
            <a:stretch>
              <a:fillRect l="0" t="0" r="0" b="0"/>
            </a:stretch>
          </a:blipFill>
          <a:ln w="9525" cap="sq">
            <a:solidFill>
              <a:srgbClr val="000000"/>
            </a:solidFill>
            <a:prstDash val="solid"/>
            <a:miter/>
          </a:ln>
        </p:spPr>
      </p:sp>
      <p:sp>
        <p:nvSpPr>
          <p:cNvPr name="TextBox 4" id="4"/>
          <p:cNvSpPr txBox="true"/>
          <p:nvPr/>
        </p:nvSpPr>
        <p:spPr>
          <a:xfrm rot="0">
            <a:off x="1006871" y="942975"/>
            <a:ext cx="16230600" cy="651099"/>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Public Sans Bold"/>
                <a:ea typeface="Public Sans Bold"/>
                <a:cs typeface="Public Sans Bold"/>
                <a:sym typeface="Public Sans Bold"/>
              </a:rPr>
              <a:t>FINDINGS FROM ANALYSIS #4</a:t>
            </a:r>
          </a:p>
        </p:txBody>
      </p:sp>
      <p:sp>
        <p:nvSpPr>
          <p:cNvPr name="TextBox 5" id="5"/>
          <p:cNvSpPr txBox="true"/>
          <p:nvPr/>
        </p:nvSpPr>
        <p:spPr>
          <a:xfrm rot="0">
            <a:off x="14820536" y="2879684"/>
            <a:ext cx="2438764" cy="5867273"/>
          </a:xfrm>
          <a:prstGeom prst="rect">
            <a:avLst/>
          </a:prstGeom>
        </p:spPr>
        <p:txBody>
          <a:bodyPr anchor="t" rtlCol="false" tIns="0" lIns="0" bIns="0" rIns="0">
            <a:spAutoFit/>
          </a:bodyPr>
          <a:lstStyle/>
          <a:p>
            <a:pPr algn="l">
              <a:lnSpc>
                <a:spcPts val="5236"/>
              </a:lnSpc>
            </a:pPr>
            <a:r>
              <a:rPr lang="en-US" sz="2800">
                <a:solidFill>
                  <a:srgbClr val="2B2C30"/>
                </a:solidFill>
                <a:latin typeface="Public Sans"/>
                <a:ea typeface="Public Sans"/>
                <a:cs typeface="Public Sans"/>
                <a:sym typeface="Public Sans"/>
              </a:rPr>
              <a:t>Employees with high school education have the highest total number of hours of absence.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Freeform 3" id="3"/>
          <p:cNvSpPr/>
          <p:nvPr/>
        </p:nvSpPr>
        <p:spPr>
          <a:xfrm flipH="false" flipV="false" rot="0">
            <a:off x="1028700" y="2355214"/>
            <a:ext cx="12454207" cy="7394685"/>
          </a:xfrm>
          <a:custGeom>
            <a:avLst/>
            <a:gdLst/>
            <a:ahLst/>
            <a:cxnLst/>
            <a:rect r="r" b="b" t="t" l="l"/>
            <a:pathLst>
              <a:path h="7394685" w="12454207">
                <a:moveTo>
                  <a:pt x="0" y="0"/>
                </a:moveTo>
                <a:lnTo>
                  <a:pt x="12454207" y="0"/>
                </a:lnTo>
                <a:lnTo>
                  <a:pt x="12454207" y="7394685"/>
                </a:lnTo>
                <a:lnTo>
                  <a:pt x="0" y="7394685"/>
                </a:lnTo>
                <a:lnTo>
                  <a:pt x="0" y="0"/>
                </a:lnTo>
                <a:close/>
              </a:path>
            </a:pathLst>
          </a:custGeom>
          <a:blipFill>
            <a:blip r:embed="rId2"/>
            <a:stretch>
              <a:fillRect l="0" t="0" r="0" b="0"/>
            </a:stretch>
          </a:blipFill>
          <a:ln w="9525" cap="sq">
            <a:solidFill>
              <a:srgbClr val="000000"/>
            </a:solidFill>
            <a:prstDash val="solid"/>
            <a:miter/>
          </a:ln>
        </p:spPr>
      </p:sp>
      <p:sp>
        <p:nvSpPr>
          <p:cNvPr name="TextBox 4" id="4"/>
          <p:cNvSpPr txBox="true"/>
          <p:nvPr/>
        </p:nvSpPr>
        <p:spPr>
          <a:xfrm rot="0">
            <a:off x="1006871" y="942975"/>
            <a:ext cx="16230600" cy="651099"/>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Public Sans Bold"/>
                <a:ea typeface="Public Sans Bold"/>
                <a:cs typeface="Public Sans Bold"/>
                <a:sym typeface="Public Sans Bold"/>
              </a:rPr>
              <a:t>FINDINGS FROM ANALYSIS #5</a:t>
            </a:r>
          </a:p>
        </p:txBody>
      </p:sp>
      <p:sp>
        <p:nvSpPr>
          <p:cNvPr name="TextBox 5" id="5"/>
          <p:cNvSpPr txBox="true"/>
          <p:nvPr/>
        </p:nvSpPr>
        <p:spPr>
          <a:xfrm rot="0">
            <a:off x="14116603" y="3743601"/>
            <a:ext cx="3142697" cy="3895598"/>
          </a:xfrm>
          <a:prstGeom prst="rect">
            <a:avLst/>
          </a:prstGeom>
        </p:spPr>
        <p:txBody>
          <a:bodyPr anchor="t" rtlCol="false" tIns="0" lIns="0" bIns="0" rIns="0">
            <a:spAutoFit/>
          </a:bodyPr>
          <a:lstStyle/>
          <a:p>
            <a:pPr algn="l">
              <a:lnSpc>
                <a:spcPts val="5236"/>
              </a:lnSpc>
            </a:pPr>
            <a:r>
              <a:rPr lang="en-US" sz="2800">
                <a:solidFill>
                  <a:srgbClr val="2B2C30"/>
                </a:solidFill>
                <a:latin typeface="Public Sans"/>
                <a:ea typeface="Public Sans"/>
                <a:cs typeface="Public Sans"/>
                <a:sym typeface="Public Sans"/>
              </a:rPr>
              <a:t>Absenteeism among employees is highest on Wednesdays of May and Mondays of March months.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DAGZzZ_omNE</dc:identifier>
  <dcterms:modified xsi:type="dcterms:W3CDTF">2011-08-01T06:04:30Z</dcterms:modified>
  <cp:revision>1</cp:revision>
  <dc:title>PROJECT: Management of Employee Absenteeism</dc:title>
</cp:coreProperties>
</file>