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7" r:id="rId3"/>
    <p:sldId id="334" r:id="rId4"/>
    <p:sldId id="339" r:id="rId5"/>
    <p:sldId id="340" r:id="rId6"/>
    <p:sldId id="341" r:id="rId7"/>
    <p:sldId id="342" r:id="rId8"/>
    <p:sldId id="343" r:id="rId9"/>
    <p:sldId id="344" r:id="rId10"/>
    <p:sldId id="347" r:id="rId11"/>
    <p:sldId id="345" r:id="rId12"/>
    <p:sldId id="348" r:id="rId13"/>
    <p:sldId id="349" r:id="rId14"/>
    <p:sldId id="350" r:id="rId15"/>
    <p:sldId id="351" r:id="rId16"/>
    <p:sldId id="346" r:id="rId17"/>
    <p:sldId id="354" r:id="rId18"/>
    <p:sldId id="355" r:id="rId19"/>
    <p:sldId id="353" r:id="rId20"/>
    <p:sldId id="352" r:id="rId21"/>
  </p:sldIdLst>
  <p:sldSz cx="9144000" cy="6858000" type="screen4x3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9FE6FF"/>
    <a:srgbClr val="D8BDDF"/>
    <a:srgbClr val="525252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14" autoAdjust="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4EE6-E3E2-4752-AFAF-40BA9CECAF97}" type="datetimeFigureOut">
              <a:rPr lang="cs-CZ" smtClean="0"/>
              <a:t>2. 1. 2013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D181-75AE-43A7-821D-F1DFBFC803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69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2. 1. 2013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36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8785100" cy="5472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4320604" cy="54729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44008" y="1124744"/>
            <a:ext cx="4320008" cy="54726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18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-252536" y="2289309"/>
            <a:ext cx="9649072" cy="227938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784976" cy="187220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7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21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8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7" name="Title Placeholder 26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78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>
          <a:xfrm>
            <a:off x="0" y="6669360"/>
            <a:ext cx="8604448" cy="188641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l">
              <a:defRPr lang="en-US" sz="1100" b="1" smtClean="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5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cs-CZ" sz="4000" b="1" kern="1200" dirty="0">
          <a:solidFill>
            <a:schemeClr val="tx1">
              <a:lumMod val="95000"/>
              <a:lumOff val="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9388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JavaScript" TargetMode="External"/><Relationship Id="rId2" Type="http://schemas.openxmlformats.org/officeDocument/2006/relationships/hyperlink" Target="http://www.ecma-international.org/publications/files/ECMA-ST/ECMA-262%20edition%205.1,%20June%202011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Prototype-based languages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Tomas Bures</a:t>
            </a:r>
          </a:p>
          <a:p>
            <a:r>
              <a:rPr lang="en-US" sz="2400" i="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bures@d3s.mff.cuni.cz</a:t>
            </a:r>
            <a:endParaRPr lang="en-US" sz="2400" i="0" noProof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/ Blocks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Invoking a block/method means evaluating its message in a given context</a:t>
            </a:r>
          </a:p>
          <a:p>
            <a:endParaRPr lang="en-US" dirty="0"/>
          </a:p>
          <a:p>
            <a:r>
              <a:rPr lang="en-US" dirty="0" smtClean="0"/>
              <a:t>Example: io08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Control structures (if, while, for, ...) are ordinary methods</a:t>
            </a:r>
          </a:p>
          <a:p>
            <a:pPr lvl="1"/>
            <a:r>
              <a:rPr lang="en-US" dirty="0" smtClean="0"/>
              <a:t>Can be implemented in the language</a:t>
            </a:r>
          </a:p>
          <a:p>
            <a:pPr lvl="1"/>
            <a:r>
              <a:rPr lang="en-US" dirty="0" smtClean="0"/>
              <a:t>Thanks to message abstraction of the code</a:t>
            </a:r>
          </a:p>
          <a:p>
            <a:pPr lvl="1"/>
            <a:r>
              <a:rPr lang="en-US" dirty="0" smtClean="0"/>
              <a:t>In fact ‘method’ is also an ordinary method</a:t>
            </a:r>
          </a:p>
          <a:p>
            <a:r>
              <a:rPr lang="en-US" dirty="0" smtClean="0"/>
              <a:t>IO thus has very minimal syntax and no keywords</a:t>
            </a:r>
          </a:p>
          <a:p>
            <a:endParaRPr lang="en-US" dirty="0"/>
          </a:p>
          <a:p>
            <a:r>
              <a:rPr lang="en-US" dirty="0" smtClean="0"/>
              <a:t>Example: io09</a:t>
            </a:r>
          </a:p>
        </p:txBody>
      </p:sp>
    </p:spTree>
    <p:extLst>
      <p:ext uri="{BB962C8B-B14F-4D97-AF65-F5344CB8AC3E}">
        <p14:creationId xmlns:p14="http://schemas.microsoft.com/office/powerpoint/2010/main" val="18703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err="1" smtClean="0"/>
              <a:t>Javascript</a:t>
            </a:r>
            <a:endParaRPr lang="en-US" sz="9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73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Prototype-based language</a:t>
            </a:r>
          </a:p>
          <a:p>
            <a:pPr lvl="1"/>
            <a:r>
              <a:rPr lang="en-US" sz="2000" dirty="0">
                <a:hlinkClick r:id="rId2"/>
              </a:rPr>
              <a:t>http://www.ecma-international.org/publications/files/ECMA-ST/ECMA-262%20edition%205.1,%</a:t>
            </a:r>
            <a:r>
              <a:rPr lang="en-US" sz="2000" dirty="0" smtClean="0">
                <a:hlinkClick r:id="rId2"/>
              </a:rPr>
              <a:t>20June%202011.pdf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developer.mozilla.org/en-US/docs/JavaScript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Dynamically typed, first class-functions</a:t>
            </a:r>
          </a:p>
          <a:p>
            <a:r>
              <a:rPr lang="en-US" dirty="0" smtClean="0"/>
              <a:t>Used in web-browsers</a:t>
            </a:r>
          </a:p>
          <a:p>
            <a:r>
              <a:rPr lang="en-US" dirty="0" smtClean="0"/>
              <a:t>Server-side programming also possible</a:t>
            </a:r>
          </a:p>
          <a:p>
            <a:pPr lvl="1"/>
            <a:r>
              <a:rPr lang="en-US" dirty="0" smtClean="0"/>
              <a:t>Node.js</a:t>
            </a:r>
          </a:p>
          <a:p>
            <a:endParaRPr lang="en-US" sz="2000" dirty="0"/>
          </a:p>
          <a:p>
            <a:r>
              <a:rPr lang="en-US" dirty="0" smtClean="0"/>
              <a:t>Example: basics.js, </a:t>
            </a:r>
            <a:r>
              <a:rPr lang="en-US" dirty="0" smtClean="0"/>
              <a:t>arrays.js, functions.js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Object is essentially a table</a:t>
            </a:r>
          </a:p>
          <a:p>
            <a:r>
              <a:rPr lang="en-US" dirty="0" smtClean="0"/>
              <a:t>Constructed from scratch or via ‘new’ keyword and constructor function</a:t>
            </a:r>
          </a:p>
          <a:p>
            <a:endParaRPr lang="en-US" dirty="0" smtClean="0"/>
          </a:p>
          <a:p>
            <a:r>
              <a:rPr lang="en-US" dirty="0" smtClean="0"/>
              <a:t>Example: objects.js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Prototypes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Javascript</a:t>
            </a:r>
            <a:r>
              <a:rPr lang="en-US" dirty="0" smtClean="0"/>
              <a:t> object has one __proto__ slot</a:t>
            </a:r>
          </a:p>
          <a:p>
            <a:pPr lvl="1"/>
            <a:r>
              <a:rPr lang="en-US" dirty="0" smtClean="0"/>
              <a:t>Can be accessed directly</a:t>
            </a:r>
          </a:p>
          <a:p>
            <a:pPr lvl="1"/>
            <a:r>
              <a:rPr lang="en-US" dirty="0" smtClean="0"/>
              <a:t>Or it is automatically set by ‘new’ keyword to the value of ‘prototype’ property of the constructor function</a:t>
            </a:r>
          </a:p>
          <a:p>
            <a:endParaRPr lang="en-US" dirty="0"/>
          </a:p>
          <a:p>
            <a:r>
              <a:rPr lang="en-US" dirty="0" smtClean="0"/>
              <a:t>Examples: prototypes.js, mixins.js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Patterns: Private fields / 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7504" y="1124744"/>
            <a:ext cx="3744416" cy="5472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Counter = (function()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privateCounter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function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changeBy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privateCounter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return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increment: function()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changeBy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decrement: function()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changeBy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(-1);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value: function()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  return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privateCounter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  }   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})();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068416" y="1124744"/>
            <a:ext cx="496808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Counter.value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 /* Alerts 0 */</a:t>
            </a:r>
          </a:p>
          <a:p>
            <a:pPr marL="0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Counter.increment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Counter.increment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Counter.value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 /* Alerts 2 */</a:t>
            </a:r>
          </a:p>
          <a:p>
            <a:pPr marL="0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Counter.decrement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alert(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Counter.value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 /* Alerts 1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*/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23928" y="1268760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Javascript</a:t>
            </a:r>
            <a:r>
              <a:rPr lang="en-US" dirty="0" smtClean="0"/>
              <a:t> Scripting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Server-side </a:t>
            </a:r>
            <a:r>
              <a:rPr lang="en-US" dirty="0" err="1" smtClean="0"/>
              <a:t>Javascript</a:t>
            </a:r>
            <a:r>
              <a:rPr lang="en-US" dirty="0" smtClean="0"/>
              <a:t> interpreter</a:t>
            </a:r>
          </a:p>
          <a:p>
            <a:pPr lvl="1"/>
            <a:r>
              <a:rPr lang="en-US" dirty="0" smtClean="0"/>
              <a:t>Webserver in </a:t>
            </a:r>
            <a:r>
              <a:rPr lang="en-US" dirty="0" err="1" smtClean="0"/>
              <a:t>Javascript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Asynchronous model</a:t>
            </a:r>
          </a:p>
          <a:p>
            <a:pPr lvl="2"/>
            <a:r>
              <a:rPr lang="en-US" dirty="0" smtClean="0"/>
              <a:t>No threads</a:t>
            </a:r>
          </a:p>
          <a:p>
            <a:pPr lvl="2"/>
            <a:r>
              <a:rPr lang="en-US" dirty="0" smtClean="0"/>
              <a:t>But asynchronous calls with a callback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itchFamily="49" charset="0"/>
                <a:cs typeface="Consolas" pitchFamily="49" charset="0"/>
              </a:rPr>
              <a:t>fs.rename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('/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/hello', '/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/world', function (err) {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(err) throw err;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fs.stat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('/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/world', function (err, stats) {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(err) throw err;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console.log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('stats: ' +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(stats)); </a:t>
            </a: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}); </a:t>
            </a: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Two-Way Communication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r>
              <a:rPr lang="en-US" dirty="0" smtClean="0"/>
              <a:t>Abstracted by Socket.IO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Both client and server in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Server: Node.js webserver</a:t>
            </a:r>
          </a:p>
          <a:p>
            <a:pPr lvl="1"/>
            <a:r>
              <a:rPr lang="en-US" dirty="0"/>
              <a:t>Client: </a:t>
            </a:r>
            <a:r>
              <a:rPr lang="en-US" dirty="0" err="1"/>
              <a:t>Javascript</a:t>
            </a:r>
            <a:r>
              <a:rPr lang="en-US" dirty="0"/>
              <a:t> in </a:t>
            </a:r>
            <a:r>
              <a:rPr lang="en-US" dirty="0" smtClean="0"/>
              <a:t>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noProof="0" dirty="0" smtClean="0"/>
              <a:t>IO</a:t>
            </a:r>
            <a:r>
              <a:rPr lang="en-US" sz="7200" noProof="0" dirty="0" smtClean="0"/>
              <a:t> language</a:t>
            </a:r>
            <a:endParaRPr lang="en-US" sz="7200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83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Pattern &amp; RPC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NowJS</a:t>
            </a:r>
            <a:endParaRPr lang="en-US" dirty="0" smtClean="0"/>
          </a:p>
          <a:p>
            <a:pPr lvl="1"/>
            <a:r>
              <a:rPr lang="en-US" dirty="0" err="1" smtClean="0"/>
              <a:t>Blacboard</a:t>
            </a:r>
            <a:r>
              <a:rPr lang="en-US" dirty="0" smtClean="0"/>
              <a:t> pattern</a:t>
            </a:r>
            <a:endParaRPr lang="en-US" dirty="0" smtClean="0"/>
          </a:p>
          <a:p>
            <a:pPr lvl="1"/>
            <a:r>
              <a:rPr lang="en-US" dirty="0" smtClean="0"/>
              <a:t>Asynchronously synchronizes data between client and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Allows remote </a:t>
            </a:r>
            <a:r>
              <a:rPr lang="en-US" smtClean="0"/>
              <a:t>procedure call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Chat</a:t>
            </a:r>
          </a:p>
        </p:txBody>
      </p:sp>
    </p:spTree>
    <p:extLst>
      <p:ext uri="{BB962C8B-B14F-4D97-AF65-F5344CB8AC3E}">
        <p14:creationId xmlns:p14="http://schemas.microsoft.com/office/powerpoint/2010/main" val="4435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IO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 smtClean="0"/>
              <a:t>Dynamic prototype-based programming language</a:t>
            </a:r>
          </a:p>
          <a:p>
            <a:pPr lvl="1"/>
            <a:r>
              <a:rPr lang="en-US" noProof="0" dirty="0" smtClean="0"/>
              <a:t>All values are objects</a:t>
            </a:r>
          </a:p>
          <a:p>
            <a:pPr lvl="1"/>
            <a:r>
              <a:rPr lang="en-US" noProof="0" dirty="0" smtClean="0"/>
              <a:t>No classes</a:t>
            </a:r>
          </a:p>
          <a:p>
            <a:pPr lvl="1"/>
            <a:r>
              <a:rPr lang="en-US" noProof="0" dirty="0" smtClean="0"/>
              <a:t>Differential inheritance</a:t>
            </a:r>
          </a:p>
          <a:p>
            <a:pPr lvl="1"/>
            <a:r>
              <a:rPr lang="en-US" noProof="0" dirty="0" smtClean="0"/>
              <a:t>Code is a runtime </a:t>
            </a:r>
            <a:r>
              <a:rPr lang="en-US" noProof="0" dirty="0" err="1" smtClean="0"/>
              <a:t>inspectable</a:t>
            </a:r>
            <a:r>
              <a:rPr lang="en-US" noProof="0" dirty="0" smtClean="0"/>
              <a:t> / modifiable tree</a:t>
            </a:r>
          </a:p>
          <a:p>
            <a:pPr lvl="2"/>
            <a:r>
              <a:rPr lang="en-US" noProof="0" dirty="0" smtClean="0"/>
              <a:t>Essentially a list of messages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5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 object is a set of slots</a:t>
            </a:r>
          </a:p>
          <a:p>
            <a:r>
              <a:rPr lang="en-US" dirty="0" smtClean="0"/>
              <a:t>Object responds to messages</a:t>
            </a:r>
          </a:p>
          <a:p>
            <a:pPr lvl="1"/>
            <a:r>
              <a:rPr lang="en-US" dirty="0" smtClean="0"/>
              <a:t>Messages handled by anonymous function stored in a slot with the name of the message</a:t>
            </a:r>
          </a:p>
          <a:p>
            <a:pPr lvl="1"/>
            <a:r>
              <a:rPr lang="en-US" dirty="0" smtClean="0"/>
              <a:t>Properties are accessed via messages </a:t>
            </a:r>
            <a:r>
              <a:rPr lang="en-US" dirty="0" err="1" smtClean="0"/>
              <a:t>getSlot</a:t>
            </a:r>
            <a:r>
              <a:rPr lang="en-US" dirty="0" smtClean="0"/>
              <a:t>, </a:t>
            </a:r>
            <a:r>
              <a:rPr lang="en-US" dirty="0" err="1" smtClean="0"/>
              <a:t>setSlot</a:t>
            </a:r>
            <a:r>
              <a:rPr lang="en-US" dirty="0" smtClean="0"/>
              <a:t>, and </a:t>
            </a:r>
            <a:r>
              <a:rPr lang="en-US" dirty="0" err="1" smtClean="0"/>
              <a:t>updateSlot</a:t>
            </a:r>
            <a:endParaRPr lang="en-US" dirty="0" smtClean="0"/>
          </a:p>
          <a:p>
            <a:pPr lvl="1"/>
            <a:r>
              <a:rPr lang="en-US" dirty="0" smtClean="0"/>
              <a:t>:=, = are short-hand forms of </a:t>
            </a:r>
            <a:r>
              <a:rPr lang="en-US" dirty="0" err="1" smtClean="0"/>
              <a:t>updateSlot</a:t>
            </a:r>
            <a:r>
              <a:rPr lang="en-US" dirty="0" smtClean="0"/>
              <a:t> and </a:t>
            </a:r>
            <a:r>
              <a:rPr lang="en-US" dirty="0" err="1" smtClean="0"/>
              <a:t>setSlot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io01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Each object has a list of prototypes</a:t>
            </a:r>
          </a:p>
          <a:p>
            <a:pPr lvl="1"/>
            <a:r>
              <a:rPr lang="en-US" dirty="0" smtClean="0"/>
              <a:t>Consulted in depth-first search order when a lookup in the object table fails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Lobby is the global </a:t>
            </a:r>
            <a:r>
              <a:rPr lang="en-US" dirty="0" smtClean="0"/>
              <a:t>namespace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objects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Example: io02</a:t>
            </a:r>
          </a:p>
        </p:txBody>
      </p:sp>
      <p:sp>
        <p:nvSpPr>
          <p:cNvPr id="5" name="Rectangle 4"/>
          <p:cNvSpPr/>
          <p:nvPr/>
        </p:nvSpPr>
        <p:spPr>
          <a:xfrm>
            <a:off x="6791548" y="54540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Object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791548" y="4493910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Lobby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6791548" y="3533803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Protos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6791548" y="257369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Core</a:t>
            </a:r>
            <a:endParaRPr lang="en-US" sz="2200" dirty="0"/>
          </a:p>
        </p:txBody>
      </p:sp>
      <p:cxnSp>
        <p:nvCxnSpPr>
          <p:cNvPr id="11" name="Straight Arrow Connector 10"/>
          <p:cNvCxnSpPr>
            <a:stCxn id="51" idx="3"/>
            <a:endCxn id="33" idx="1"/>
          </p:cNvCxnSpPr>
          <p:nvPr/>
        </p:nvCxnSpPr>
        <p:spPr>
          <a:xfrm>
            <a:off x="3635896" y="6489340"/>
            <a:ext cx="91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2"/>
          </p:cNvCxnSpPr>
          <p:nvPr/>
        </p:nvCxnSpPr>
        <p:spPr>
          <a:xfrm flipV="1">
            <a:off x="7439620" y="4997966"/>
            <a:ext cx="0" cy="45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7" idx="2"/>
          </p:cNvCxnSpPr>
          <p:nvPr/>
        </p:nvCxnSpPr>
        <p:spPr>
          <a:xfrm flipV="1">
            <a:off x="7439620" y="4037859"/>
            <a:ext cx="0" cy="456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8" idx="2"/>
          </p:cNvCxnSpPr>
          <p:nvPr/>
        </p:nvCxnSpPr>
        <p:spPr>
          <a:xfrm flipV="1">
            <a:off x="7439620" y="3077752"/>
            <a:ext cx="0" cy="456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8" idx="3"/>
            <a:endCxn id="5" idx="3"/>
          </p:cNvCxnSpPr>
          <p:nvPr/>
        </p:nvCxnSpPr>
        <p:spPr>
          <a:xfrm>
            <a:off x="8087692" y="2825724"/>
            <a:ext cx="12700" cy="2880320"/>
          </a:xfrm>
          <a:prstGeom prst="curvedConnector3">
            <a:avLst>
              <a:gd name="adj1" fmla="val 706153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53526" y="4653136"/>
            <a:ext cx="129614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anObject</a:t>
            </a:r>
            <a:endParaRPr lang="en-US" sz="2200" dirty="0"/>
          </a:p>
        </p:txBody>
      </p:sp>
      <p:sp>
        <p:nvSpPr>
          <p:cNvPr id="33" name="Rectangle 32"/>
          <p:cNvSpPr/>
          <p:nvPr/>
        </p:nvSpPr>
        <p:spPr>
          <a:xfrm>
            <a:off x="4553526" y="623731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Sequence</a:t>
            </a:r>
            <a:endParaRPr lang="en-US" sz="2200" dirty="0"/>
          </a:p>
        </p:txBody>
      </p:sp>
      <p:cxnSp>
        <p:nvCxnSpPr>
          <p:cNvPr id="34" name="Straight Arrow Connector 33"/>
          <p:cNvCxnSpPr>
            <a:stCxn id="33" idx="3"/>
            <a:endCxn id="5" idx="1"/>
          </p:cNvCxnSpPr>
          <p:nvPr/>
        </p:nvCxnSpPr>
        <p:spPr>
          <a:xfrm flipV="1">
            <a:off x="5849670" y="5706044"/>
            <a:ext cx="941878" cy="783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53526" y="5454407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Number</a:t>
            </a:r>
            <a:endParaRPr lang="en-US" sz="2200" dirty="0"/>
          </a:p>
        </p:txBody>
      </p:sp>
      <p:cxnSp>
        <p:nvCxnSpPr>
          <p:cNvPr id="47" name="Straight Arrow Connector 46"/>
          <p:cNvCxnSpPr>
            <a:stCxn id="46" idx="3"/>
            <a:endCxn id="5" idx="1"/>
          </p:cNvCxnSpPr>
          <p:nvPr/>
        </p:nvCxnSpPr>
        <p:spPr>
          <a:xfrm flipV="1">
            <a:off x="5849670" y="5706044"/>
            <a:ext cx="941878" cy="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39752" y="6237312"/>
            <a:ext cx="129614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“Hello”</a:t>
            </a:r>
            <a:endParaRPr lang="en-US" sz="2200" dirty="0"/>
          </a:p>
        </p:txBody>
      </p:sp>
      <p:cxnSp>
        <p:nvCxnSpPr>
          <p:cNvPr id="57" name="Straight Arrow Connector 56"/>
          <p:cNvCxnSpPr>
            <a:stCxn id="9" idx="3"/>
            <a:endCxn id="5" idx="1"/>
          </p:cNvCxnSpPr>
          <p:nvPr/>
        </p:nvCxnSpPr>
        <p:spPr>
          <a:xfrm>
            <a:off x="5849670" y="4905164"/>
            <a:ext cx="941878" cy="800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  <a:endCxn id="46" idx="1"/>
          </p:cNvCxnSpPr>
          <p:nvPr/>
        </p:nvCxnSpPr>
        <p:spPr>
          <a:xfrm>
            <a:off x="3635896" y="5706435"/>
            <a:ext cx="917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339752" y="5454407"/>
            <a:ext cx="129614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42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58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New objects created by cloning</a:t>
            </a:r>
          </a:p>
          <a:p>
            <a:pPr lvl="1"/>
            <a:r>
              <a:rPr lang="en-US" dirty="0" smtClean="0"/>
              <a:t>Cloning creates a new object and sets the proto link to the object being cloned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Differential inheritance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 contains only </a:t>
            </a:r>
            <a:r>
              <a:rPr lang="en-US" dirty="0" smtClean="0"/>
              <a:t>attributes which </a:t>
            </a:r>
            <a:r>
              <a:rPr lang="en-US" dirty="0"/>
              <a:t>are different to its </a:t>
            </a:r>
            <a:r>
              <a:rPr lang="en-US" dirty="0" smtClean="0"/>
              <a:t>prototype</a:t>
            </a:r>
          </a:p>
          <a:p>
            <a:r>
              <a:rPr lang="en-US" dirty="0" smtClean="0"/>
              <a:t>Slots can be added to any object</a:t>
            </a:r>
          </a:p>
          <a:p>
            <a:endParaRPr lang="en-US" dirty="0"/>
          </a:p>
          <a:p>
            <a:r>
              <a:rPr lang="en-US" dirty="0" smtClean="0"/>
              <a:t>Example: io03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Code is composed of a sequence of messages</a:t>
            </a:r>
          </a:p>
          <a:p>
            <a:pPr lvl="1"/>
            <a:r>
              <a:rPr lang="en-US" dirty="0" smtClean="0"/>
              <a:t>Each message has a name and list of arguments</a:t>
            </a:r>
          </a:p>
          <a:p>
            <a:pPr lvl="1"/>
            <a:r>
              <a:rPr lang="en-US" dirty="0" smtClean="0"/>
              <a:t>Each argument is again a message</a:t>
            </a:r>
          </a:p>
          <a:p>
            <a:endParaRPr lang="en-US" dirty="0"/>
          </a:p>
          <a:p>
            <a:r>
              <a:rPr lang="en-US" dirty="0" smtClean="0"/>
              <a:t>Message is evaluated in a context of an object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io04</a:t>
            </a:r>
          </a:p>
        </p:txBody>
      </p:sp>
    </p:spTree>
    <p:extLst>
      <p:ext uri="{BB962C8B-B14F-4D97-AF65-F5344CB8AC3E}">
        <p14:creationId xmlns:p14="http://schemas.microsoft.com/office/powerpoint/2010/main" val="22394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/ Blocks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block/method is a message with associated scope and parameters</a:t>
            </a:r>
          </a:p>
          <a:p>
            <a:r>
              <a:rPr lang="en-US" sz="2800" dirty="0"/>
              <a:t>Return value is the last message in a </a:t>
            </a:r>
            <a:r>
              <a:rPr lang="en-US" sz="2800" dirty="0" smtClean="0"/>
              <a:t>sequence</a:t>
            </a:r>
          </a:p>
          <a:p>
            <a:r>
              <a:rPr lang="en-US" sz="2800" dirty="0" smtClean="0"/>
              <a:t>When invoked, activation record is created with</a:t>
            </a:r>
          </a:p>
          <a:p>
            <a:pPr lvl="1"/>
            <a:r>
              <a:rPr lang="en-US" sz="2400" dirty="0" smtClean="0"/>
              <a:t>Actual parameters</a:t>
            </a:r>
          </a:p>
          <a:p>
            <a:pPr lvl="1"/>
            <a:r>
              <a:rPr lang="en-US" sz="2400" dirty="0" smtClean="0"/>
              <a:t>‘call’ object</a:t>
            </a:r>
          </a:p>
          <a:p>
            <a:pPr lvl="2"/>
            <a:r>
              <a:rPr lang="en-US" sz="2000" dirty="0" smtClean="0"/>
              <a:t>‘call target’ – target object of the call</a:t>
            </a:r>
          </a:p>
          <a:p>
            <a:pPr lvl="2"/>
            <a:r>
              <a:rPr lang="en-US" sz="2000" dirty="0" smtClean="0"/>
              <a:t>‘call sender’ – sender object</a:t>
            </a:r>
          </a:p>
          <a:p>
            <a:pPr lvl="2"/>
            <a:r>
              <a:rPr lang="en-US" sz="2000" dirty="0" smtClean="0"/>
              <a:t>‘call message’ – message used to invoke the call</a:t>
            </a:r>
          </a:p>
          <a:p>
            <a:pPr lvl="1"/>
            <a:r>
              <a:rPr lang="en-US" sz="2400" dirty="0" smtClean="0"/>
              <a:t>‘self’ – reference to the scope</a:t>
            </a:r>
          </a:p>
          <a:p>
            <a:pPr lvl="1"/>
            <a:r>
              <a:rPr lang="en-US" sz="2400" dirty="0" smtClean="0"/>
              <a:t>Forward to ‘self’ for all failed lookups</a:t>
            </a:r>
          </a:p>
          <a:p>
            <a:pPr>
              <a:spcBef>
                <a:spcPts val="3000"/>
              </a:spcBef>
            </a:pPr>
            <a:r>
              <a:rPr lang="en-US" sz="2800" smtClean="0"/>
              <a:t>Example: </a:t>
            </a:r>
            <a:r>
              <a:rPr lang="en-US" sz="2800" dirty="0" smtClean="0"/>
              <a:t>io05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33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/ Blocks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err="1" smtClean="0"/>
              <a:t>Activatable</a:t>
            </a:r>
            <a:r>
              <a:rPr lang="en-US" dirty="0" smtClean="0"/>
              <a:t> block – called when accessed</a:t>
            </a:r>
          </a:p>
          <a:p>
            <a:pPr lvl="2"/>
            <a:r>
              <a:rPr lang="en-US" dirty="0" smtClean="0"/>
              <a:t>Accessing without calling via </a:t>
            </a:r>
            <a:r>
              <a:rPr lang="en-US" dirty="0" err="1" smtClean="0"/>
              <a:t>getSlot</a:t>
            </a:r>
            <a:r>
              <a:rPr lang="en-US" dirty="0" smtClean="0"/>
              <a:t>(name)</a:t>
            </a:r>
          </a:p>
          <a:p>
            <a:pPr lvl="1"/>
            <a:r>
              <a:rPr lang="en-US" dirty="0" smtClean="0"/>
              <a:t>With scope := nil – scope is set to the target object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activatable</a:t>
            </a:r>
            <a:r>
              <a:rPr lang="en-US" dirty="0" smtClean="0"/>
              <a:t> by default</a:t>
            </a:r>
          </a:p>
          <a:p>
            <a:pPr lvl="1"/>
            <a:r>
              <a:rPr lang="en-US" dirty="0" smtClean="0"/>
              <a:t>Scope set to target of the ‘block’ message</a:t>
            </a:r>
          </a:p>
          <a:p>
            <a:pPr lvl="1"/>
            <a:r>
              <a:rPr lang="en-US" dirty="0" smtClean="0"/>
              <a:t>Serve as local scopes within the lexical scope</a:t>
            </a:r>
          </a:p>
          <a:p>
            <a:pPr marL="358775" lvl="1" indent="0">
              <a:buNone/>
            </a:pPr>
            <a:endParaRPr lang="en-US" dirty="0"/>
          </a:p>
          <a:p>
            <a:r>
              <a:rPr lang="en-US" dirty="0" smtClean="0"/>
              <a:t>Example: io06, io07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16006</TotalTime>
  <Words>683</Words>
  <Application>Microsoft Office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D3S template</vt:lpstr>
      <vt:lpstr>Prototype-based languages</vt:lpstr>
      <vt:lpstr>IO language</vt:lpstr>
      <vt:lpstr>IO</vt:lpstr>
      <vt:lpstr>Basic concepts</vt:lpstr>
      <vt:lpstr>Basic concepts</vt:lpstr>
      <vt:lpstr>Basic concepts</vt:lpstr>
      <vt:lpstr>Messages</vt:lpstr>
      <vt:lpstr>Methods / Blocks</vt:lpstr>
      <vt:lpstr>Methods / Blocks</vt:lpstr>
      <vt:lpstr>Methods / Blocks</vt:lpstr>
      <vt:lpstr>Control structures</vt:lpstr>
      <vt:lpstr>Javascript</vt:lpstr>
      <vt:lpstr>Javascript</vt:lpstr>
      <vt:lpstr>Basics: Objects</vt:lpstr>
      <vt:lpstr>Basics: Prototypes</vt:lpstr>
      <vt:lpstr>Patterns: Private fields / Module</vt:lpstr>
      <vt:lpstr>Advanced Javascript Scripting</vt:lpstr>
      <vt:lpstr>Asynchronous model</vt:lpstr>
      <vt:lpstr>Immediate Two-Way Communication</vt:lpstr>
      <vt:lpstr>Blackboard Pattern &amp; RPC</vt:lpstr>
    </vt:vector>
  </TitlesOfParts>
  <Company>MFF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Bureš</dc:creator>
  <cp:lastModifiedBy>Tomas</cp:lastModifiedBy>
  <cp:revision>258</cp:revision>
  <cp:lastPrinted>2012-10-29T11:26:28Z</cp:lastPrinted>
  <dcterms:created xsi:type="dcterms:W3CDTF">2012-09-25T20:28:19Z</dcterms:created>
  <dcterms:modified xsi:type="dcterms:W3CDTF">2013-01-02T12:17:14Z</dcterms:modified>
</cp:coreProperties>
</file>