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72" r:id="rId2"/>
    <p:sldId id="271" r:id="rId3"/>
    <p:sldId id="275" r:id="rId4"/>
    <p:sldId id="279" r:id="rId5"/>
    <p:sldId id="276" r:id="rId6"/>
    <p:sldId id="281" r:id="rId7"/>
    <p:sldId id="277" r:id="rId8"/>
    <p:sldId id="280" r:id="rId9"/>
    <p:sldId id="282" r:id="rId10"/>
    <p:sldId id="283" r:id="rId11"/>
    <p:sldId id="278" r:id="rId12"/>
    <p:sldId id="285" r:id="rId13"/>
    <p:sldId id="284" r:id="rId14"/>
    <p:sldId id="286" r:id="rId15"/>
    <p:sldId id="287" r:id="rId16"/>
    <p:sldId id="288" r:id="rId17"/>
    <p:sldId id="289" r:id="rId18"/>
    <p:sldId id="290" r:id="rId19"/>
    <p:sldId id="307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5" r:id="rId34"/>
    <p:sldId id="306" r:id="rId35"/>
    <p:sldId id="256" r:id="rId36"/>
    <p:sldId id="257" r:id="rId37"/>
    <p:sldId id="260" r:id="rId38"/>
    <p:sldId id="308" r:id="rId39"/>
    <p:sldId id="309" r:id="rId40"/>
    <p:sldId id="311" r:id="rId41"/>
    <p:sldId id="269" r:id="rId42"/>
    <p:sldId id="312" r:id="rId43"/>
    <p:sldId id="313" r:id="rId44"/>
    <p:sldId id="310" r:id="rId45"/>
    <p:sldId id="323" r:id="rId46"/>
    <p:sldId id="314" r:id="rId47"/>
    <p:sldId id="263" r:id="rId48"/>
    <p:sldId id="315" r:id="rId49"/>
    <p:sldId id="316" r:id="rId50"/>
    <p:sldId id="319" r:id="rId51"/>
    <p:sldId id="320" r:id="rId52"/>
    <p:sldId id="321" r:id="rId53"/>
    <p:sldId id="330" r:id="rId54"/>
    <p:sldId id="328" r:id="rId55"/>
    <p:sldId id="331" r:id="rId56"/>
    <p:sldId id="332" r:id="rId57"/>
    <p:sldId id="318" r:id="rId58"/>
    <p:sldId id="322" r:id="rId59"/>
    <p:sldId id="317" r:id="rId60"/>
    <p:sldId id="325" r:id="rId61"/>
    <p:sldId id="270" r:id="rId62"/>
    <p:sldId id="335" r:id="rId63"/>
    <p:sldId id="336" r:id="rId64"/>
    <p:sldId id="324" r:id="rId65"/>
    <p:sldId id="334" r:id="rId66"/>
    <p:sldId id="333" r:id="rId67"/>
    <p:sldId id="327" r:id="rId68"/>
    <p:sldId id="259" r:id="rId69"/>
    <p:sldId id="329" r:id="rId70"/>
    <p:sldId id="267" r:id="rId71"/>
  </p:sldIdLst>
  <p:sldSz cx="9144000" cy="6858000" type="screen4x3"/>
  <p:notesSz cx="6797675" cy="992822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9FE6FF"/>
    <a:srgbClr val="D8BDDF"/>
    <a:srgbClr val="525252"/>
    <a:srgbClr val="EAE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8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34EE6-E3E2-4752-AFAF-40BA9CECAF97}" type="datetimeFigureOut">
              <a:rPr lang="cs-CZ" smtClean="0"/>
              <a:t>12.11.2012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ED181-75AE-43A7-821D-F1DFBFC803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669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2E173-AC20-46B7-B073-0E359536B958}" type="datetimeFigureOut">
              <a:rPr lang="cs-CZ" smtClean="0"/>
              <a:pPr/>
              <a:t>12.11.2012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0B902-BA19-4608-8988-785C58AFAC47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136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539552" y="3036499"/>
            <a:ext cx="7920880" cy="1764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88900" dist="38100" dir="2700000" algn="tl" rotWithShape="0">
              <a:prstClr val="black">
                <a:alpha val="33000"/>
              </a:prstClr>
            </a:outerShdw>
          </a:effectLst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20688"/>
            <a:ext cx="7858180" cy="208823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91880" y="3290114"/>
            <a:ext cx="4968552" cy="172306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 smtClean="0"/>
              <a:t>Author</a:t>
            </a:r>
            <a:r>
              <a:rPr lang="en-US" dirty="0" smtClean="0"/>
              <a:t>(s)</a:t>
            </a:r>
          </a:p>
        </p:txBody>
      </p:sp>
      <p:pic>
        <p:nvPicPr>
          <p:cNvPr id="3074" name="Picture 2" descr="C:\Repositories\MFF\organisation\MFF\DDDS\Logo\D3S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498" y="3361552"/>
            <a:ext cx="2773982" cy="857256"/>
          </a:xfrm>
          <a:prstGeom prst="rect">
            <a:avLst/>
          </a:prstGeom>
          <a:noFill/>
        </p:spPr>
      </p:pic>
      <p:pic>
        <p:nvPicPr>
          <p:cNvPr id="3076" name="Picture 4" descr="C:\Repositories\MFF\organisation\MFF\DDDS\Logo\karelI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0"/>
          </a:blip>
          <a:srcRect/>
          <a:stretch>
            <a:fillRect/>
          </a:stretch>
        </p:blipFill>
        <p:spPr bwMode="auto">
          <a:xfrm>
            <a:off x="1113554" y="4531943"/>
            <a:ext cx="1496672" cy="145243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717201" y="6007860"/>
            <a:ext cx="2303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CHARLES UNIVERSITY </a:t>
            </a:r>
            <a:r>
              <a:rPr lang="cs-CZ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PRAGUE</a:t>
            </a:r>
            <a:endParaRPr lang="cs-CZ" sz="1200" b="0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07529" y="2989372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u="none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http://d3s.mff.cuni.cz</a:t>
            </a:r>
            <a:endParaRPr lang="cs-CZ" sz="1200" b="0" u="none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39552" y="6248345"/>
            <a:ext cx="2654358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88900" dist="38100" dir="2700000" algn="tl" rotWithShape="0">
              <a:prstClr val="black">
                <a:alpha val="33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faculty of mathematics and physics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79388" y="1124744"/>
            <a:ext cx="8785100" cy="54729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64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79388" y="1124744"/>
            <a:ext cx="4320604" cy="547290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644008" y="1124744"/>
            <a:ext cx="4320008" cy="547260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818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2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7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n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2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Rectangle 5"/>
          <p:cNvSpPr/>
          <p:nvPr userDrawn="1"/>
        </p:nvSpPr>
        <p:spPr>
          <a:xfrm>
            <a:off x="-252536" y="2289309"/>
            <a:ext cx="9649072" cy="2279382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492896"/>
            <a:ext cx="8784976" cy="1872208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0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7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Rectangle 16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669360"/>
            <a:ext cx="467544" cy="188640"/>
          </a:xfrm>
          <a:prstGeom prst="rect">
            <a:avLst/>
          </a:prstGeom>
          <a:effectLst>
            <a:outerShdw blurRad="50800" dist="38100" dir="2700000" sx="110000" sy="110000" algn="tl" rotWithShape="0">
              <a:schemeClr val="bg1"/>
            </a:outerShdw>
          </a:effectLst>
        </p:spPr>
        <p:txBody>
          <a:bodyPr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pic>
        <p:nvPicPr>
          <p:cNvPr id="21" name="Picture 3" descr="C:\Repositories\MFF\organisation\MFF\DDDS\Slides\bar2.png"/>
          <p:cNvPicPr>
            <a:picLocks noChangeAspect="1" noChangeArrowheads="1"/>
          </p:cNvPicPr>
          <p:nvPr userDrawn="1"/>
        </p:nvPicPr>
        <p:blipFill>
          <a:blip r:embed="rId8" cstate="print"/>
          <a:srcRect l="1150" r="1914"/>
          <a:stretch>
            <a:fillRect/>
          </a:stretch>
        </p:blipFill>
        <p:spPr bwMode="auto">
          <a:xfrm flipH="1">
            <a:off x="0" y="787219"/>
            <a:ext cx="9144000" cy="193509"/>
          </a:xfrm>
          <a:prstGeom prst="rect">
            <a:avLst/>
          </a:prstGeom>
          <a:noFill/>
        </p:spPr>
      </p:pic>
      <p:sp>
        <p:nvSpPr>
          <p:cNvPr id="26" name="Text Placeholder 25"/>
          <p:cNvSpPr>
            <a:spLocks noGrp="1"/>
          </p:cNvSpPr>
          <p:nvPr>
            <p:ph type="body" idx="1"/>
          </p:nvPr>
        </p:nvSpPr>
        <p:spPr>
          <a:xfrm>
            <a:off x="179512" y="1124744"/>
            <a:ext cx="8784976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27" name="Title Placeholder 26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787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3"/>
          </p:nvPr>
        </p:nvSpPr>
        <p:spPr>
          <a:xfrm>
            <a:off x="0" y="6669360"/>
            <a:ext cx="8604448" cy="188641"/>
          </a:xfrm>
          <a:prstGeom prst="rect">
            <a:avLst/>
          </a:prstGeom>
          <a:effectLst>
            <a:outerShdw blurRad="50800" dist="38100" dir="2700000" sx="110000" sy="110000" algn="tl" rotWithShape="0">
              <a:schemeClr val="bg1"/>
            </a:outerShdw>
          </a:effectLst>
        </p:spPr>
        <p:txBody>
          <a:bodyPr anchor="ctr"/>
          <a:lstStyle>
            <a:lvl1pPr algn="l">
              <a:defRPr lang="en-US" sz="1100" b="1" smtClean="0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6" r:id="rId3"/>
    <p:sldLayoutId id="2147483655" r:id="rId4"/>
    <p:sldLayoutId id="2147483654" r:id="rId5"/>
  </p:sldLayoutIdLst>
  <mc:AlternateContent xmlns:mc="http://schemas.openxmlformats.org/markup-compatibility/2006" xmlns:p14="http://schemas.microsoft.com/office/powerpoint/2010/main">
    <mc:Choice Requires="p14">
      <p:transition p14:dur="250" advTm="20000">
        <p:fade/>
      </p:transition>
    </mc:Choice>
    <mc:Fallback xmlns="">
      <p:transition advTm="2000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cs-CZ" sz="4000" b="1" kern="1200" dirty="0">
          <a:solidFill>
            <a:schemeClr val="tx1">
              <a:lumMod val="95000"/>
              <a:lumOff val="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defTabSz="914400" rtl="0" eaLnBrk="1" latinLnBrk="0" hangingPunct="1">
        <a:spcBef>
          <a:spcPct val="20000"/>
        </a:spcBef>
        <a:buSzPct val="110000"/>
        <a:buFontTx/>
        <a:buBlip>
          <a:blip r:embed="rId10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179388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82663" indent="-179388" algn="l" defTabSz="914400" rtl="0" eaLnBrk="1" latinLnBrk="0" hangingPunct="1">
        <a:spcBef>
          <a:spcPct val="20000"/>
        </a:spcBef>
        <a:buSzPct val="11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9388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_bytecode_instruction_listings" TargetMode="External"/><Relationship Id="rId2" Type="http://schemas.openxmlformats.org/officeDocument/2006/relationships/hyperlink" Target="http://docs.oracle.com/javase/specs/jvms/se7/html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Bytecode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Tomas Bures</a:t>
            </a:r>
          </a:p>
          <a:p>
            <a:r>
              <a:rPr lang="en-US" sz="24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bures@d3s.mff.cuni.cz</a:t>
            </a:r>
            <a:endParaRPr lang="cs-CZ" sz="2400" i="0" dirty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76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10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Switch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chooseFar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switch 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case -100: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case 0: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case 100:  return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default:  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chooseFar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0 iload_1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lookupswitch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3: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-100: 36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0: 38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100: 40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default:42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36 iconst_m1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37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ireturn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42 iconst_m1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43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ireturn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3140968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580758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11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Comparison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int lessThan100(double 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 if (d &lt; 100.0)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   return 1;	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   return -1;	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cs-CZ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cs-CZ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 smtClean="0">
                <a:latin typeface="Consolas" pitchFamily="49" charset="0"/>
                <a:cs typeface="Consolas" pitchFamily="49" charset="0"/>
              </a:rPr>
              <a:t>Method </a:t>
            </a:r>
            <a:r>
              <a:rPr lang="cs-CZ" sz="1800" b="1" dirty="0">
                <a:latin typeface="Consolas" pitchFamily="49" charset="0"/>
                <a:cs typeface="Consolas" pitchFamily="49" charset="0"/>
              </a:rPr>
              <a:t>int lessThan100(double)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0 dload_1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1 ldc2_w #4   // Push double constant 100.0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4 dcmpg       // Push 1 if d is NaN or d \&gt; 100.0;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              // push 0 if d == 100.0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5 ifge 10     // Branch on 0 or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8 iconst_1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9 ireturn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10 iconst_m1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11 ireturn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3284984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4130782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12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– Type conversions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Widening </a:t>
            </a:r>
            <a:r>
              <a:rPr lang="en-US" dirty="0"/>
              <a:t>numeric conversions</a:t>
            </a:r>
          </a:p>
          <a:p>
            <a:pPr lvl="1"/>
            <a:r>
              <a:rPr lang="en-US" i="1" dirty="0"/>
              <a:t>i2l, i2f, i2d, l2f, l2d, f2d</a:t>
            </a:r>
          </a:p>
          <a:p>
            <a:r>
              <a:rPr lang="en-US" dirty="0"/>
              <a:t>Narrowing numeric conversions</a:t>
            </a:r>
          </a:p>
          <a:p>
            <a:pPr lvl="1"/>
            <a:r>
              <a:rPr lang="en-US" i="1" dirty="0"/>
              <a:t>i2b, i2c, i2s, l2i, f2i, f2l, d2i, d2l, d2f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1025664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13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Type conversion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void sspin()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 short i;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 for (i = 0; i &lt; 100;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   ;       // Loop body is empty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cs-CZ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Method void sspin()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0 iconst_0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1 istore_1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2 goto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5 iload_1     // The short is treated as though an 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6 iconst_1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7 iadd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8 i2s         // Truncate int to short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 9 istore_1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10 iload_1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11 bipush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13 if_icmplt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800" b="1" dirty="0">
                <a:latin typeface="Consolas" pitchFamily="49" charset="0"/>
                <a:cs typeface="Consolas" pitchFamily="49" charset="0"/>
              </a:rPr>
              <a:t>16 return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2766060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003824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14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– Calling a method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 err="1"/>
              <a:t>invokevirtual</a:t>
            </a:r>
            <a:endParaRPr lang="en-US" i="1" dirty="0"/>
          </a:p>
          <a:p>
            <a:pPr lvl="1"/>
            <a:r>
              <a:rPr lang="en-US" dirty="0"/>
              <a:t>invokes an instance method of an object, dispatching on the (virtual) type of the object. This is the normal method dispatch in the Java programming language.</a:t>
            </a:r>
          </a:p>
          <a:p>
            <a:r>
              <a:rPr lang="en-US" i="1" dirty="0" err="1"/>
              <a:t>invokeinterface</a:t>
            </a:r>
            <a:endParaRPr lang="en-US" i="1" dirty="0"/>
          </a:p>
          <a:p>
            <a:pPr lvl="1"/>
            <a:r>
              <a:rPr lang="en-US" dirty="0"/>
              <a:t>invokes a method that is implemented by an interface, searching the methods implemented by the particular runtime object to find the appropriate method.</a:t>
            </a:r>
          </a:p>
          <a:p>
            <a:r>
              <a:rPr lang="en-US" i="1" dirty="0" err="1"/>
              <a:t>invokespecial</a:t>
            </a:r>
            <a:endParaRPr lang="en-US" i="1" dirty="0"/>
          </a:p>
          <a:p>
            <a:pPr lvl="1"/>
            <a:r>
              <a:rPr lang="en-US" dirty="0"/>
              <a:t>invokes an instance method requiring special handling, whether an instance initialization method, a private method, or a superclass method.</a:t>
            </a:r>
          </a:p>
          <a:p>
            <a:r>
              <a:rPr lang="en-US" i="1" dirty="0" err="1"/>
              <a:t>invokestatic</a:t>
            </a:r>
            <a:endParaRPr lang="en-US" i="1" dirty="0"/>
          </a:p>
          <a:p>
            <a:pPr lvl="1"/>
            <a:r>
              <a:rPr lang="en-US" dirty="0"/>
              <a:t>invokes a class (static) method in a named class</a:t>
            </a:r>
            <a:r>
              <a:rPr lang="en-US" dirty="0" smtClean="0"/>
              <a:t>.</a:t>
            </a:r>
          </a:p>
          <a:p>
            <a:r>
              <a:rPr lang="en-US" i="1" dirty="0" err="1" smtClean="0"/>
              <a:t>invokedynamic</a:t>
            </a:r>
            <a:endParaRPr lang="en-US" i="1" dirty="0" smtClean="0"/>
          </a:p>
          <a:p>
            <a:pPr lvl="1"/>
            <a:r>
              <a:rPr lang="en-US" dirty="0" smtClean="0"/>
              <a:t>invokes a method obtained by calling a bootstrap method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87190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15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Calling a virtual method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add12and13()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addTwo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(12, 13);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add12and13()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0 aload_0    // Push local variable 0 (this)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12  // Push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constant 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3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13  // Push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constant 13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5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invokevirtual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#4  // Method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Example.addtwo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(II)I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8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ireturn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   // Return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on top of operand stack; it 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            // the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result of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addTwo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()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2348880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645801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16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specification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9388" y="4941168"/>
            <a:ext cx="8785100" cy="1656482"/>
          </a:xfrm>
        </p:spPr>
        <p:txBody>
          <a:bodyPr>
            <a:noAutofit/>
          </a:bodyPr>
          <a:lstStyle/>
          <a:p>
            <a:pPr marL="0" indent="0">
              <a:spcBef>
                <a:spcPts val="3600"/>
              </a:spcBef>
              <a:buNone/>
            </a:pP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Examples:</a:t>
            </a:r>
          </a:p>
          <a:p>
            <a:pPr lvl="1"/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double d[][][]     [[[D</a:t>
            </a:r>
          </a:p>
          <a:p>
            <a:pPr lvl="1"/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mymethod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, double d, Thread t) </a:t>
            </a:r>
            <a:br>
              <a:rPr lang="en-US" sz="2000" b="1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IDLjava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lang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/Thread;)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Ljava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lang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/Object;</a:t>
            </a:r>
            <a:endParaRPr lang="cs-CZ" sz="2000" b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35939"/>
            <a:ext cx="6768752" cy="376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039862" y="5588437"/>
            <a:ext cx="360040" cy="144016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Right Arrow 6"/>
          <p:cNvSpPr/>
          <p:nvPr/>
        </p:nvSpPr>
        <p:spPr>
          <a:xfrm>
            <a:off x="1115616" y="6259614"/>
            <a:ext cx="360040" cy="144016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3894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17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Calling a static method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add12and13()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addTwoStatic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(12, 13);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add12and13()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0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2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13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4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invokestatic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#3 // Method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Example.addTwoStatic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(II)I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7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ireturn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2348880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39406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18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Calling a special method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class Near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it;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getItNear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getIt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getIt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return it;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getItNear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0 aload_0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invokespecial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#5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// Method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Near.getIt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4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ireturn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class Far extends Near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getItFar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super.getItNear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getItFar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0 aload_0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invokespecial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#4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// Method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//  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Near.getItNear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4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ireturn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4005064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862810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19</a:t>
            </a:fld>
            <a:endParaRPr lang="cs-CZ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Invokedynamic</a:t>
            </a:r>
            <a:endParaRPr lang="cs-CZ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static void test() throws Throwable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  // THE FOLLOWING LINE IS PSEUDOCODE FOR A JVM INSTRUCTION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  InvokeDynamic[#bootstrapDynamic].baz("baz arg", 2, 3.14);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 smtClean="0">
                <a:latin typeface="Consolas" pitchFamily="49" charset="0"/>
                <a:cs typeface="Consolas" pitchFamily="49" charset="0"/>
              </a:rPr>
              <a:t>private </a:t>
            </a:r>
            <a:r>
              <a:rPr lang="cs-CZ" sz="1600" b="1" dirty="0">
                <a:latin typeface="Consolas" pitchFamily="49" charset="0"/>
                <a:cs typeface="Consolas" pitchFamily="49" charset="0"/>
              </a:rPr>
              <a:t>static void printArgs(Object... args)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System.out.println(java.util.Arrays.deepToString(args));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 smtClean="0">
                <a:latin typeface="Consolas" pitchFamily="49" charset="0"/>
                <a:cs typeface="Consolas" pitchFamily="49" charset="0"/>
              </a:rPr>
              <a:t>private </a:t>
            </a:r>
            <a:r>
              <a:rPr lang="cs-CZ" sz="1600" b="1" dirty="0">
                <a:latin typeface="Consolas" pitchFamily="49" charset="0"/>
                <a:cs typeface="Consolas" pitchFamily="49" charset="0"/>
              </a:rPr>
              <a:t>static CallSite bootstrapDynamic(MethodHandles.Lookup caller, </a:t>
            </a:r>
            <a:endParaRPr lang="en-US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                                           </a:t>
            </a:r>
            <a:r>
              <a:rPr lang="cs-CZ" sz="1600" b="1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cs-CZ" sz="1600" b="1" dirty="0">
                <a:latin typeface="Consolas" pitchFamily="49" charset="0"/>
                <a:cs typeface="Consolas" pitchFamily="49" charset="0"/>
              </a:rPr>
              <a:t>name, MethodType type)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M</a:t>
            </a:r>
            <a:r>
              <a:rPr lang="cs-CZ" sz="1600" b="1" dirty="0" smtClean="0">
                <a:latin typeface="Consolas" pitchFamily="49" charset="0"/>
                <a:cs typeface="Consolas" pitchFamily="49" charset="0"/>
              </a:rPr>
              <a:t>ethodHandles.Lookup </a:t>
            </a:r>
            <a:r>
              <a:rPr lang="cs-CZ" sz="1600" b="1" dirty="0">
                <a:latin typeface="Consolas" pitchFamily="49" charset="0"/>
                <a:cs typeface="Consolas" pitchFamily="49" charset="0"/>
              </a:rPr>
              <a:t>lookup = MethodHandles.lookup();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Class thisClass = lookup.lookupClass();  // (who am I?)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MethodHandle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cs-CZ" sz="1600" b="1" dirty="0">
                <a:latin typeface="Consolas" pitchFamily="49" charset="0"/>
                <a:cs typeface="Consolas" pitchFamily="49" charset="0"/>
              </a:rPr>
              <a:t>printArgs = lookup.findStatic(thisClass,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    "printArgs", MethodType.methodType(void.class, Object[].class));</a:t>
            </a:r>
            <a:r>
              <a:rPr lang="cs-CZ" sz="1600" b="1" dirty="0" smtClean="0">
                <a:latin typeface="Consolas" pitchFamily="49" charset="0"/>
                <a:cs typeface="Consolas" pitchFamily="49" charset="0"/>
              </a:rPr>
              <a:t>  </a:t>
            </a:r>
            <a:endParaRPr lang="en-US" sz="16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cs-CZ" sz="1600" b="1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cs-CZ" sz="1600" b="1" dirty="0">
                <a:latin typeface="Consolas" pitchFamily="49" charset="0"/>
                <a:cs typeface="Consolas" pitchFamily="49" charset="0"/>
              </a:rPr>
              <a:t>ignore caller and name, but match the type: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return new ConstantCallSite(printArgs.asType(type));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8996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Bytecode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code of a JVM</a:t>
            </a:r>
          </a:p>
          <a:p>
            <a:pPr lvl="1"/>
            <a:r>
              <a:rPr lang="en-US" dirty="0" smtClean="0"/>
              <a:t>stack-based</a:t>
            </a:r>
          </a:p>
          <a:p>
            <a:pPr lvl="1"/>
            <a:r>
              <a:rPr lang="en-US" dirty="0" smtClean="0"/>
              <a:t>with constructs for manipulation with classes/instances</a:t>
            </a:r>
          </a:p>
          <a:p>
            <a:pPr lvl="1"/>
            <a:endParaRPr lang="en-US" dirty="0"/>
          </a:p>
          <a:p>
            <a:r>
              <a:rPr lang="en-US" dirty="0"/>
              <a:t>The Java™ Virtual Machine </a:t>
            </a:r>
            <a:r>
              <a:rPr lang="en-US" dirty="0" smtClean="0"/>
              <a:t>Specification</a:t>
            </a:r>
          </a:p>
          <a:p>
            <a:pPr lvl="1"/>
            <a:r>
              <a:rPr lang="cs-CZ" sz="2400" dirty="0" smtClean="0">
                <a:hlinkClick r:id="rId2"/>
              </a:rPr>
              <a:t>http</a:t>
            </a:r>
            <a:r>
              <a:rPr lang="cs-CZ" sz="2400" dirty="0">
                <a:hlinkClick r:id="rId2"/>
              </a:rPr>
              <a:t>://</a:t>
            </a:r>
            <a:r>
              <a:rPr lang="cs-CZ" sz="2400" dirty="0" smtClean="0">
                <a:hlinkClick r:id="rId2"/>
              </a:rPr>
              <a:t>docs.oracle.com/javase/specs/jvms/se7/html/index.html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Instructions Overview</a:t>
            </a:r>
          </a:p>
          <a:p>
            <a:pPr lvl="1"/>
            <a:r>
              <a:rPr lang="cs-CZ" sz="2400" dirty="0">
                <a:hlinkClick r:id="rId3"/>
              </a:rPr>
              <a:t>http://</a:t>
            </a:r>
            <a:r>
              <a:rPr lang="cs-CZ" sz="2400" dirty="0" smtClean="0">
                <a:hlinkClick r:id="rId3"/>
              </a:rPr>
              <a:t>en.wikipedia.org/wiki/Java_bytecode_instruction_listings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56022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20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– Instance manipulation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class instance</a:t>
            </a:r>
          </a:p>
          <a:p>
            <a:pPr lvl="1"/>
            <a:r>
              <a:rPr lang="cs-CZ" i="1" dirty="0"/>
              <a:t>new</a:t>
            </a:r>
            <a:endParaRPr lang="cs-CZ" dirty="0"/>
          </a:p>
          <a:p>
            <a:r>
              <a:rPr lang="en-US" dirty="0"/>
              <a:t>Access fields of classes (static fields, known as class variables) and fields of class instances (non-static fields, known as instance variables)</a:t>
            </a:r>
          </a:p>
          <a:p>
            <a:pPr lvl="1"/>
            <a:r>
              <a:rPr lang="cs-CZ" i="1" dirty="0"/>
              <a:t>getfield, putfield, getstatic, putstatic</a:t>
            </a:r>
            <a:endParaRPr lang="cs-CZ" dirty="0"/>
          </a:p>
          <a:p>
            <a:r>
              <a:rPr lang="en-US" dirty="0"/>
              <a:t>Check properties of class instances or arrays</a:t>
            </a:r>
          </a:p>
          <a:p>
            <a:pPr lvl="1"/>
            <a:r>
              <a:rPr lang="cs-CZ" i="1" dirty="0"/>
              <a:t>instanceof, checkcast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71467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21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Instance creation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Object create()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return new Object();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java.lang.Object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create()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0 new #1 // Class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java.lang.Object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3 dup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4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invokespecial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#4 // Method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java.lang.Object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.&lt;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&gt;()V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7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areturn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2348880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441487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22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Attribute access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setIt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getIt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Method void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setIt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0 aload_0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1 iload_1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2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putfield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#4          // Field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Example.i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5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getIt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0 aload_0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#4          // Field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Example.i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4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ireturn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3284984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957133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23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– Array manipulation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Create a new array</a:t>
            </a:r>
          </a:p>
          <a:p>
            <a:pPr lvl="1"/>
            <a:r>
              <a:rPr lang="cs-CZ" i="1" dirty="0"/>
              <a:t>newarray, anewarray, multianewarray</a:t>
            </a:r>
            <a:endParaRPr lang="cs-CZ" dirty="0"/>
          </a:p>
          <a:p>
            <a:r>
              <a:rPr lang="en-US" dirty="0"/>
              <a:t>Load an array component onto the operand stack </a:t>
            </a:r>
          </a:p>
          <a:p>
            <a:pPr lvl="1"/>
            <a:r>
              <a:rPr lang="cs-CZ" i="1" dirty="0"/>
              <a:t>baload, caload, saload, iaload, laload, faload, daload, aaload</a:t>
            </a:r>
            <a:endParaRPr lang="cs-CZ" dirty="0"/>
          </a:p>
          <a:p>
            <a:r>
              <a:rPr lang="en-US" dirty="0"/>
              <a:t>Store a value from the operand stack as an array component</a:t>
            </a:r>
          </a:p>
          <a:p>
            <a:pPr lvl="1"/>
            <a:r>
              <a:rPr lang="it-IT" i="1" dirty="0"/>
              <a:t>bastore, castore, sastore, iastore, lastore, fastore, dastore, aastore</a:t>
            </a:r>
            <a:endParaRPr lang="it-IT" dirty="0"/>
          </a:p>
          <a:p>
            <a:r>
              <a:rPr lang="en-US" dirty="0"/>
              <a:t>Get the length of array</a:t>
            </a:r>
          </a:p>
          <a:p>
            <a:pPr lvl="1"/>
            <a:r>
              <a:rPr lang="cs-CZ" i="1" dirty="0"/>
              <a:t>arraylength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29901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24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Array (primitive type)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9388" y="1052736"/>
            <a:ext cx="8785100" cy="554491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createBuffer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buffer[];      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bufsz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=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value = 12;       buffer = new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bufsz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buffer[10] = value;   value = buffer[11];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Method void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createBuffer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0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100    // Push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constant 100 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bufsz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2 istore_2      // Store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bufsz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in local variable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3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12     // Push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constant 12 (value)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5 istore_3      // Store value in local variable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6 iload_2       // Push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bufsz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7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newarray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 // ...and create new array of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of that length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9 astore_1      // Store new array in buffer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10 aload_1       // Push buffer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11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10     // Push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constant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13 iload_3       // Push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14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iastore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      // Store value at buffer[10]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15 aload_1       // Push buffer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16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11     // Push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constant 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18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iaload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// Push value at buffer[11]...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19 istore_3      // ...and store it in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20 return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03548" y="2204864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173299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25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Array (reference)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createThreadArray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Thread threads[];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count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threads = new Thread[count];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threads[0] = new Thread();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Method void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createThreadArray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0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10           // Push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constant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2 istore_2            // Initialize count to that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3 iload_2             // Push count, used by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anewarray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4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anewarray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class #1  // Create new array of class Thread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7 astore_1            // Store new array in threads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8 aload_1             // Push value of threads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9 iconst_0            // Push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constant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10 new #1              // Create instance of class Thread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13 dup                 // Make duplicate reference...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14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invokespecial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#5    // ...to pass to instance initialization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               // method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java.lang.Thread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.&lt;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&gt;()V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17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aastore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     // Store new Thread in array at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18 return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03548" y="2636912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368735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26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Array (multidimensional)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[][][] create3DArray()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grid[][][];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grid = new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[10][5][];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return grid;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create3DArray()[][][]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0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10                // Push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10 (dimension one)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2 iconst_5                 // Push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5 (dimension two)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3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multianewarray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#1 dim #2 // Class [[[I, a three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             // dimensional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array; only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             // create first two dimensions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7 astore_1                 // Store new array...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8 aload_1                  // ...then prepare to return 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9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areturn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2852936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172625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27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– Stack manipulation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cs-CZ" i="1" dirty="0"/>
              <a:t>pop, pop2, dup, dup2, dup_x1, dup2_x1, dup_x2, dup2_x2, </a:t>
            </a:r>
            <a:r>
              <a:rPr lang="cs-CZ" i="1" dirty="0" smtClean="0"/>
              <a:t>swap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7357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28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Array (multidimensional)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public long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nextIndex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return index++;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private long index = 0;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Method long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nextIndex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0 aload_0   // Push this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1 dup       // Make a copy of 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2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#4   // One of the copies of this is consumed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// pushing long field index,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// above the original this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5 dup2_x1       // The long on top of the operand stack is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// inserted into the operand stack below the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// original this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6 lconst_1      // Push long constant 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7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ladd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// The index value is incremented...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8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putfield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#4   // ...and the result stored back in the field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11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lreturn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// The original value of index is left on top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// of the operand stack, ready to be returned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03548" y="2348880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962148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29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– Monitors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monitorenter</a:t>
            </a:r>
            <a:endParaRPr lang="en-US" i="1" dirty="0" smtClean="0"/>
          </a:p>
          <a:p>
            <a:r>
              <a:rPr lang="en-US" i="1" dirty="0" err="1" smtClean="0"/>
              <a:t>monitorexit</a:t>
            </a:r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150062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Basics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cs-CZ" b="1" dirty="0">
                <a:latin typeface="Consolas" pitchFamily="49" charset="0"/>
                <a:cs typeface="Consolas" pitchFamily="49" charset="0"/>
              </a:rPr>
              <a:t>void spin() {</a:t>
            </a:r>
            <a:endParaRPr lang="cs-CZ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cs-CZ" b="1" dirty="0">
                <a:latin typeface="Consolas" pitchFamily="49" charset="0"/>
                <a:cs typeface="Consolas" pitchFamily="49" charset="0"/>
              </a:rPr>
              <a:t>  int i;</a:t>
            </a:r>
            <a:endParaRPr lang="cs-CZ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nn-NO" b="1" dirty="0">
                <a:latin typeface="Consolas" pitchFamily="49" charset="0"/>
                <a:cs typeface="Consolas" pitchFamily="49" charset="0"/>
              </a:rPr>
              <a:t>  for (i = 0; i &lt; 100; i++) {</a:t>
            </a:r>
            <a:endParaRPr lang="nn-NO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cs-CZ" b="1" dirty="0">
                <a:latin typeface="Consolas" pitchFamily="49" charset="0"/>
                <a:cs typeface="Consolas" pitchFamily="49" charset="0"/>
              </a:rPr>
              <a:t>    ;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	</a:t>
            </a:r>
            <a:r>
              <a:rPr lang="cs-CZ" b="1" dirty="0">
                <a:latin typeface="Consolas" pitchFamily="49" charset="0"/>
                <a:cs typeface="Consolas" pitchFamily="49" charset="0"/>
              </a:rPr>
              <a:t>  // Loop body is empty</a:t>
            </a:r>
            <a:endParaRPr lang="cs-CZ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cs-CZ" b="1" dirty="0">
                <a:latin typeface="Consolas" pitchFamily="49" charset="0"/>
                <a:cs typeface="Consolas" pitchFamily="49" charset="0"/>
              </a:rPr>
              <a:t>  }</a:t>
            </a:r>
            <a:endParaRPr lang="cs-CZ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cs-CZ" b="1" dirty="0">
                <a:latin typeface="Consolas" pitchFamily="49" charset="0"/>
                <a:cs typeface="Consolas" pitchFamily="49" charset="0"/>
              </a:rPr>
              <a:t>}</a:t>
            </a:r>
            <a:endParaRPr lang="cs-CZ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cs-CZ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cs-CZ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cs-CZ" b="1" dirty="0">
                <a:latin typeface="Consolas" pitchFamily="49" charset="0"/>
                <a:cs typeface="Consolas" pitchFamily="49" charset="0"/>
              </a:rPr>
              <a:t>Method void spin()</a:t>
            </a:r>
            <a:endParaRPr lang="cs-CZ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cs-CZ" b="1" dirty="0">
                <a:latin typeface="Consolas" pitchFamily="49" charset="0"/>
                <a:cs typeface="Consolas" pitchFamily="49" charset="0"/>
              </a:rPr>
              <a:t> 0 iconst_0</a:t>
            </a:r>
            <a:r>
              <a:rPr lang="cs-CZ" dirty="0">
                <a:latin typeface="Consolas" pitchFamily="49" charset="0"/>
                <a:cs typeface="Consolas" pitchFamily="49" charset="0"/>
              </a:rPr>
              <a:t>	</a:t>
            </a:r>
            <a:r>
              <a:rPr lang="cs-CZ" b="1" dirty="0">
                <a:latin typeface="Consolas" pitchFamily="49" charset="0"/>
                <a:cs typeface="Consolas" pitchFamily="49" charset="0"/>
              </a:rPr>
              <a:t>     // Push int constant 0</a:t>
            </a:r>
            <a:endParaRPr lang="cs-CZ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1 istore_1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    // Store into local variable 1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=0)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2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goto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8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    // First time don't increment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5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iinc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1 1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    // Increment local variable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by 1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8 iload_1      // Push local variable 1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9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bipush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100   // Push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constant 100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11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if_icmplt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5  // Compare and loop if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&lt; 100)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14 return       // Return void when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done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2996952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784334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30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Exceptions (throw)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cantBeZero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throws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TestExc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throw new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TestExc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Method void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cantBeZero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0 iload_1         // Push argument 1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ifne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12         // If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==0, allocate instance and throw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4 new #1          // Create instance of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TestExc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7 dup             // One reference goes to the constructor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8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invokespecial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#7  // Method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TestExc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.&lt;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&gt;()V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11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athrow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// Second reference is thrown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12 return          // Never get here if we threw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TestExc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2924944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461092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31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Exceptions (catch)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catchOne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tryItOut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} catch 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TestExc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handleExc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Method void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catchOne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0 aload_0           // Beginning of try block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invokevirtual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#6  // Method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Example.tryItOut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4 return            // End of try block; normal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5 astore_1          // Store thrown value in local variable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6 aload_0           // Push this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7 aload_1           // Push thrown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8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invokevirtual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#5  // Invoke handler method: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             //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Example.handleExc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LTestExc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;)V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11 return           // Return after handling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TestExc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Exception table: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From   To     Target  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0      4      5        Class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TestExc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2924944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87263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32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Exceptions (nested)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nestedCatch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tryItOut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} catch (TestExc1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 handleExc1(e);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} catch (TestExc2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handleExc2(e);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Method void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nestedCatch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.....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.....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Exception table: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From   To     Target  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0      4      5        Class TestExc1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0      11     12       Class TestExc2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03548" y="4005064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186405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33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– Exceptions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Throwing an exception</a:t>
            </a:r>
            <a:endParaRPr lang="cs-CZ" dirty="0"/>
          </a:p>
          <a:p>
            <a:pPr lvl="1"/>
            <a:r>
              <a:rPr lang="cs-CZ" i="1" dirty="0"/>
              <a:t>athrow</a:t>
            </a:r>
            <a:endParaRPr lang="cs-CZ" dirty="0"/>
          </a:p>
          <a:p>
            <a:r>
              <a:rPr lang="en-US" dirty="0" smtClean="0"/>
              <a:t>Try-catch declaration</a:t>
            </a:r>
            <a:endParaRPr lang="cs-CZ" dirty="0"/>
          </a:p>
          <a:p>
            <a:pPr lvl="1"/>
            <a:r>
              <a:rPr lang="en-US" dirty="0" smtClean="0"/>
              <a:t>Via special </a:t>
            </a:r>
            <a:r>
              <a:rPr lang="cs-CZ" i="1" dirty="0" smtClean="0"/>
              <a:t>exception </a:t>
            </a:r>
            <a:r>
              <a:rPr lang="cs-CZ" i="1" dirty="0"/>
              <a:t>table</a:t>
            </a:r>
            <a:r>
              <a:rPr lang="cs-CZ" dirty="0"/>
              <a:t> </a:t>
            </a:r>
            <a:r>
              <a:rPr lang="en-US" dirty="0" smtClean="0"/>
              <a:t>associated with a method</a:t>
            </a:r>
            <a:endParaRPr lang="cs-CZ" dirty="0"/>
          </a:p>
          <a:p>
            <a:r>
              <a:rPr lang="cs-CZ" dirty="0"/>
              <a:t>Finally</a:t>
            </a:r>
          </a:p>
          <a:p>
            <a:pPr lvl="1"/>
            <a:r>
              <a:rPr lang="en-US" dirty="0" smtClean="0"/>
              <a:t>Implemented by the compiler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53036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34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Monitors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onlyMe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(Foo f)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synchronized(f)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Method void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onlyMe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(Foo)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0 aload_1          // Push f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1 astore_2         // Store it in local variable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2 aload_2          // Push local variable 2 (f)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3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monitorenter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    // Enter the monitor associated with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4 aload_0          // Holding the monitor, pass this and...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5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invokevirtual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#5 // ...call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Example.doSomething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()V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8 aload_2          // Push local variable 2 (f)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9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monitorexit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     // Exit the monitor associated with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10 return           // Return normally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11 aload_2          // In case of any throw, end up 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12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monitorexit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     // Be sure to exit monitor...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13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athrow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   // ...then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the value to the invoker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Exception table: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From   To     Target  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4      8      11       any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03548" y="2276872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605832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Statically-typed Class-based languages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Scala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Tomas Bures</a:t>
            </a:r>
          </a:p>
          <a:p>
            <a:r>
              <a:rPr lang="en-US" sz="24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bures@d3s.mff.cuni.cz</a:t>
            </a:r>
            <a:endParaRPr lang="cs-CZ" sz="2400" i="0" dirty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36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Statically-typed language</a:t>
            </a:r>
          </a:p>
          <a:p>
            <a:r>
              <a:rPr lang="en-US" dirty="0" smtClean="0"/>
              <a:t>Compiles to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smtClean="0"/>
              <a:t>Modern concepts</a:t>
            </a:r>
          </a:p>
          <a:p>
            <a:endParaRPr lang="en-US" dirty="0"/>
          </a:p>
          <a:p>
            <a:r>
              <a:rPr lang="en-US" dirty="0" smtClean="0"/>
              <a:t>Example: E01</a:t>
            </a:r>
          </a:p>
        </p:txBody>
      </p:sp>
    </p:spTree>
    <p:extLst>
      <p:ext uri="{BB962C8B-B14F-4D97-AF65-F5344CB8AC3E}">
        <p14:creationId xmlns:p14="http://schemas.microsoft.com/office/powerpoint/2010/main" val="1982914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37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Semicolon </a:t>
            </a:r>
            <a:r>
              <a:rPr lang="en-US" dirty="0" err="1" smtClean="0"/>
              <a:t>inferrence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9388" y="1124744"/>
            <a:ext cx="8785100" cy="5472906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line ending is treated as a </a:t>
            </a:r>
            <a:r>
              <a:rPr lang="en-US" dirty="0" smtClean="0"/>
              <a:t>semicolon unless </a:t>
            </a:r>
            <a:r>
              <a:rPr lang="en-US" dirty="0"/>
              <a:t>one of the following conditions is true: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line in question ends in a word that would not be legal as </a:t>
            </a:r>
            <a:r>
              <a:rPr lang="en-US" dirty="0" smtClean="0"/>
              <a:t>the end </a:t>
            </a:r>
            <a:r>
              <a:rPr lang="en-US" dirty="0"/>
              <a:t>of a statement, such as a period or an infix </a:t>
            </a:r>
            <a:r>
              <a:rPr lang="en-US" dirty="0" smtClean="0"/>
              <a:t>operator.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next line begins with a word that cannot start a </a:t>
            </a:r>
            <a:r>
              <a:rPr lang="en-US" dirty="0" smtClean="0"/>
              <a:t>statement.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line ends while inside parentheses (...) or brackets </a:t>
            </a:r>
            <a:r>
              <a:rPr lang="en-US" dirty="0" smtClean="0"/>
              <a:t>[...], because </a:t>
            </a:r>
            <a:r>
              <a:rPr lang="en-US" dirty="0"/>
              <a:t>these cannot contain multiple statements anyway.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36233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38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vs. dynamic typing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Target function is determined</a:t>
            </a:r>
          </a:p>
          <a:p>
            <a:pPr lvl="1"/>
            <a:r>
              <a:rPr lang="en-US" dirty="0" smtClean="0"/>
              <a:t>at compile time – static typing</a:t>
            </a:r>
          </a:p>
          <a:p>
            <a:pPr lvl="1"/>
            <a:r>
              <a:rPr lang="en-US" dirty="0" smtClean="0"/>
              <a:t>at runtime – dynamic typing</a:t>
            </a:r>
          </a:p>
          <a:p>
            <a:endParaRPr lang="en-US" dirty="0"/>
          </a:p>
          <a:p>
            <a:r>
              <a:rPr lang="en-US" dirty="0" smtClean="0"/>
              <a:t>Example: E02</a:t>
            </a:r>
          </a:p>
        </p:txBody>
      </p:sp>
    </p:spTree>
    <p:extLst>
      <p:ext uri="{BB962C8B-B14F-4D97-AF65-F5344CB8AC3E}">
        <p14:creationId xmlns:p14="http://schemas.microsoft.com/office/powerpoint/2010/main" val="993714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39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vs. objects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does not have static method</a:t>
            </a:r>
          </a:p>
          <a:p>
            <a:r>
              <a:rPr lang="en-US" dirty="0" smtClean="0"/>
              <a:t>Instead it features a singleton object</a:t>
            </a:r>
          </a:p>
          <a:p>
            <a:pPr lvl="1"/>
            <a:r>
              <a:rPr lang="en-US" dirty="0" smtClean="0"/>
              <a:t>Defines a class and a singleton instance</a:t>
            </a:r>
          </a:p>
          <a:p>
            <a:pPr lvl="1"/>
            <a:endParaRPr lang="en-US" dirty="0"/>
          </a:p>
          <a:p>
            <a:r>
              <a:rPr lang="en-US" dirty="0" smtClean="0"/>
              <a:t>Example: E03</a:t>
            </a:r>
          </a:p>
        </p:txBody>
      </p:sp>
    </p:spTree>
    <p:extLst>
      <p:ext uri="{BB962C8B-B14F-4D97-AF65-F5344CB8AC3E}">
        <p14:creationId xmlns:p14="http://schemas.microsoft.com/office/powerpoint/2010/main" val="1110142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– Load and Store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Load </a:t>
            </a:r>
            <a:r>
              <a:rPr lang="en-US" dirty="0"/>
              <a:t>a local variable onto the operand stack</a:t>
            </a:r>
          </a:p>
          <a:p>
            <a:pPr lvl="1"/>
            <a:r>
              <a:rPr lang="cs-CZ" i="1" dirty="0"/>
              <a:t>iload, iload_&lt;n&gt;, lload, lload_&lt;n&gt;, fload, fload_&lt;n&gt;, dload, dload_&lt;n&gt;, aload, aload_&lt;n&gt;</a:t>
            </a:r>
            <a:endParaRPr lang="cs-CZ" dirty="0"/>
          </a:p>
          <a:p>
            <a:r>
              <a:rPr lang="en-US" dirty="0"/>
              <a:t>Store a value from the operand stack into a local variable</a:t>
            </a:r>
          </a:p>
          <a:p>
            <a:pPr lvl="1"/>
            <a:r>
              <a:rPr lang="cs-CZ" i="1" dirty="0"/>
              <a:t>istore, istore_&lt;n&gt;, lstore, lstore_&lt;n&gt;, fstore, fstore_&lt;n&gt;, dstore, dstore_&lt;n&gt;, astore, astore_&lt;n&gt;</a:t>
            </a:r>
            <a:endParaRPr lang="cs-CZ" dirty="0"/>
          </a:p>
          <a:p>
            <a:r>
              <a:rPr lang="en-US" dirty="0"/>
              <a:t>Load a constant onto the operand stack</a:t>
            </a:r>
          </a:p>
          <a:p>
            <a:pPr lvl="1"/>
            <a:r>
              <a:rPr lang="cs-CZ" i="1" dirty="0"/>
              <a:t>bipush, sipush, ldc, ldc_w, ldc2_w, aconst_null, iconst_m1, iconst_&lt;i&gt;, lconst_&lt;l&gt;, fconst_&lt;f&gt;, dconst_&lt;d&gt;</a:t>
            </a:r>
            <a:endParaRPr lang="cs-CZ" dirty="0"/>
          </a:p>
          <a:p>
            <a:r>
              <a:rPr lang="en-US" dirty="0"/>
              <a:t>Gain access to more local variables using a wider index, or to a larger immediate operand</a:t>
            </a:r>
          </a:p>
          <a:p>
            <a:pPr lvl="1"/>
            <a:r>
              <a:rPr lang="cs-CZ" i="1" dirty="0"/>
              <a:t>wide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36884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40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Types can be omitted – they are inferred automatically</a:t>
            </a:r>
          </a:p>
          <a:p>
            <a:pPr lvl="1"/>
            <a:r>
              <a:rPr lang="en-US" dirty="0" smtClean="0"/>
              <a:t>At compile time</a:t>
            </a:r>
          </a:p>
          <a:p>
            <a:endParaRPr lang="en-US" dirty="0"/>
          </a:p>
          <a:p>
            <a:r>
              <a:rPr lang="en-US" dirty="0" smtClean="0"/>
              <a:t>Example: E04</a:t>
            </a:r>
          </a:p>
        </p:txBody>
      </p:sp>
    </p:spTree>
    <p:extLst>
      <p:ext uri="{BB962C8B-B14F-4D97-AF65-F5344CB8AC3E}">
        <p14:creationId xmlns:p14="http://schemas.microsoft.com/office/powerpoint/2010/main" val="3932468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41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Hierarchy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Everything is an object</a:t>
            </a:r>
          </a:p>
          <a:p>
            <a:pPr lvl="1"/>
            <a:r>
              <a:rPr lang="en-US" dirty="0" smtClean="0"/>
              <a:t>primitive data types behind the scene (boxing/unboxing)</a:t>
            </a:r>
          </a:p>
          <a:p>
            <a:r>
              <a:rPr lang="en-US" dirty="0" smtClean="0"/>
              <a:t>Compiler optimizes the use of primitive types</a:t>
            </a:r>
          </a:p>
          <a:p>
            <a:pPr lvl="2"/>
            <a:r>
              <a:rPr lang="en-US" dirty="0" smtClean="0"/>
              <a:t>a primitive type is used if possible</a:t>
            </a:r>
          </a:p>
          <a:p>
            <a:pPr marL="623887" lvl="2" indent="0">
              <a:buNone/>
            </a:pPr>
            <a:endParaRPr lang="en-US" dirty="0" smtClean="0"/>
          </a:p>
          <a:p>
            <a:r>
              <a:rPr lang="en-US" dirty="0" smtClean="0"/>
              <a:t>Null and Nothing types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72158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42</a:t>
            </a:fld>
            <a:endParaRPr lang="cs-CZ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Hierarchy</a:t>
            </a:r>
            <a:endParaRPr lang="cs-CZ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395"/>
            <a:ext cx="9151550" cy="55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721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43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Nothing types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</a:rPr>
              <a:t>null</a:t>
            </a:r>
            <a:r>
              <a:rPr lang="en-US" dirty="0" smtClean="0">
                <a:solidFill>
                  <a:prstClr val="black"/>
                </a:solidFill>
              </a:rPr>
              <a:t> is singleton instance of Null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can be assigned to any </a:t>
            </a:r>
            <a:r>
              <a:rPr lang="en-US" dirty="0" err="1" smtClean="0">
                <a:solidFill>
                  <a:prstClr val="black"/>
                </a:solidFill>
              </a:rPr>
              <a:t>AnyRef</a:t>
            </a:r>
            <a:endParaRPr lang="en-US" dirty="0" smtClean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Nothing is a subtype of everything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Can be assigned to anything, but does not have any instance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cs-CZ" sz="2400" b="1" dirty="0" smtClean="0">
                <a:latin typeface="Consolas" pitchFamily="49" charset="0"/>
                <a:cs typeface="Consolas" pitchFamily="49" charset="0"/>
              </a:rPr>
              <a:t>def </a:t>
            </a:r>
            <a:r>
              <a:rPr lang="cs-CZ" sz="2400" b="1" dirty="0">
                <a:latin typeface="Consolas" pitchFamily="49" charset="0"/>
                <a:cs typeface="Consolas" pitchFamily="49" charset="0"/>
              </a:rPr>
              <a:t>doesNotReturn(): Nothing = {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cs-CZ" sz="2400" b="1" dirty="0" smtClean="0">
                <a:latin typeface="Consolas" pitchFamily="49" charset="0"/>
                <a:cs typeface="Consolas" pitchFamily="49" charset="0"/>
              </a:rPr>
              <a:t>throw </a:t>
            </a:r>
            <a:r>
              <a:rPr lang="cs-CZ" sz="2400" b="1" dirty="0">
                <a:latin typeface="Consolas" pitchFamily="49" charset="0"/>
                <a:cs typeface="Consolas" pitchFamily="49" charset="0"/>
              </a:rPr>
              <a:t>new Exception</a:t>
            </a:r>
          </a:p>
          <a:p>
            <a:pPr marL="0" indent="0"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cs-CZ" sz="2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cs-CZ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717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44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Companion object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class and object may have the same name</a:t>
            </a:r>
          </a:p>
          <a:p>
            <a:pPr lvl="1"/>
            <a:r>
              <a:rPr lang="en-US" dirty="0"/>
              <a:t>Must be defined in the same </a:t>
            </a:r>
            <a:r>
              <a:rPr lang="en-US" dirty="0" smtClean="0"/>
              <a:t>source</a:t>
            </a:r>
          </a:p>
          <a:p>
            <a:endParaRPr lang="en-US" dirty="0" smtClean="0"/>
          </a:p>
          <a:p>
            <a:r>
              <a:rPr lang="en-US" dirty="0" smtClean="0"/>
              <a:t>Then the class and object may access each others private fields</a:t>
            </a:r>
          </a:p>
          <a:p>
            <a:endParaRPr lang="en-US" dirty="0"/>
          </a:p>
          <a:p>
            <a:r>
              <a:rPr lang="en-US" dirty="0" smtClean="0"/>
              <a:t>Example: E05</a:t>
            </a:r>
          </a:p>
        </p:txBody>
      </p:sp>
    </p:spTree>
    <p:extLst>
      <p:ext uri="{BB962C8B-B14F-4D97-AF65-F5344CB8AC3E}">
        <p14:creationId xmlns:p14="http://schemas.microsoft.com/office/powerpoint/2010/main" val="1886985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45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smtClean="0"/>
              <a:t>primary constructor</a:t>
            </a:r>
          </a:p>
          <a:p>
            <a:pPr lvl="1"/>
            <a:r>
              <a:rPr lang="en-US" dirty="0" smtClean="0"/>
              <a:t>class parameters</a:t>
            </a:r>
          </a:p>
          <a:p>
            <a:pPr lvl="1"/>
            <a:r>
              <a:rPr lang="en-US" dirty="0" smtClean="0"/>
              <a:t>can invoke superclass constructor</a:t>
            </a:r>
          </a:p>
          <a:p>
            <a:endParaRPr lang="en-US" dirty="0" smtClean="0"/>
          </a:p>
          <a:p>
            <a:r>
              <a:rPr lang="en-US" dirty="0" smtClean="0"/>
              <a:t>Auxiliary </a:t>
            </a:r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must invoke the primary constructor (as the first one)</a:t>
            </a:r>
          </a:p>
          <a:p>
            <a:pPr lvl="1"/>
            <a:r>
              <a:rPr lang="en-US" dirty="0" smtClean="0"/>
              <a:t>must not invoke superclass constructor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05952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46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allows almost arbitrary method names (including operators)</a:t>
            </a:r>
          </a:p>
          <a:p>
            <a:r>
              <a:rPr lang="en-US" dirty="0" smtClean="0"/>
              <a:t>A method may be called without a dot</a:t>
            </a:r>
          </a:p>
          <a:p>
            <a:r>
              <a:rPr lang="en-US" dirty="0" smtClean="0"/>
              <a:t>Prefix operators have special names</a:t>
            </a:r>
          </a:p>
          <a:p>
            <a:endParaRPr lang="en-US" dirty="0"/>
          </a:p>
          <a:p>
            <a:r>
              <a:rPr lang="en-US" dirty="0" smtClean="0"/>
              <a:t>Example: E06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0429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47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Flexibility </a:t>
            </a:r>
            <a:r>
              <a:rPr lang="en-US" dirty="0"/>
              <a:t>in </a:t>
            </a:r>
            <a:r>
              <a:rPr lang="en-US" dirty="0" smtClean="0"/>
              <a:t>Identifiers </a:t>
            </a:r>
            <a:r>
              <a:rPr lang="en-US" dirty="0"/>
              <a:t>and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Alphanumeric identifier</a:t>
            </a:r>
          </a:p>
          <a:p>
            <a:pPr lvl="1"/>
            <a:r>
              <a:rPr lang="en-US" dirty="0" smtClean="0"/>
              <a:t>starts with letter or underscore</a:t>
            </a:r>
          </a:p>
          <a:p>
            <a:r>
              <a:rPr lang="en-US" dirty="0" smtClean="0"/>
              <a:t>Operator identifier</a:t>
            </a:r>
          </a:p>
          <a:p>
            <a:pPr lvl="1"/>
            <a:r>
              <a:rPr lang="en-US" dirty="0"/>
              <a:t>an operator character belongs to the Unicode set of mathematical </a:t>
            </a:r>
            <a:r>
              <a:rPr lang="en-US" dirty="0" smtClean="0"/>
              <a:t>symbols(</a:t>
            </a:r>
            <a:r>
              <a:rPr lang="en-US" dirty="0" err="1" smtClean="0"/>
              <a:t>Sm</a:t>
            </a:r>
            <a:r>
              <a:rPr lang="en-US" dirty="0"/>
              <a:t>) or other symbols(So), or to the 7-bit ASCII characters that are not letters, </a:t>
            </a:r>
            <a:r>
              <a:rPr lang="en-US" dirty="0" smtClean="0"/>
              <a:t>digits</a:t>
            </a:r>
          </a:p>
          <a:p>
            <a:pPr lvl="1"/>
            <a:r>
              <a:rPr lang="en-US" dirty="0" smtClean="0"/>
              <a:t>any sequence of them</a:t>
            </a:r>
          </a:p>
          <a:p>
            <a:r>
              <a:rPr lang="en-US" dirty="0" smtClean="0"/>
              <a:t>Mixed identifier</a:t>
            </a:r>
          </a:p>
          <a:p>
            <a:pPr lvl="1"/>
            <a:r>
              <a:rPr lang="en-US" dirty="0" smtClean="0"/>
              <a:t>e.g. unary_- to denote a prefix operator</a:t>
            </a:r>
          </a:p>
          <a:p>
            <a:r>
              <a:rPr lang="en-US" dirty="0" smtClean="0"/>
              <a:t>Literal identifier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backticks</a:t>
            </a:r>
            <a:r>
              <a:rPr lang="en-US" dirty="0" smtClean="0"/>
              <a:t> (e.g. `class`) to avoid clashes with reserved words, etc.</a:t>
            </a:r>
          </a:p>
          <a:p>
            <a:endParaRPr lang="en-US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33393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48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conversions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allows specifying functions that are applied automatically to make the code correct</a:t>
            </a:r>
          </a:p>
          <a:p>
            <a:pPr lvl="1"/>
            <a:r>
              <a:rPr lang="en-US" dirty="0"/>
              <a:t>conversion to the type of the argument or to the type of the receiver</a:t>
            </a:r>
          </a:p>
          <a:p>
            <a:pPr lvl="1"/>
            <a:r>
              <a:rPr lang="en-US" dirty="0"/>
              <a:t>must be in current scope or source or target type scope</a:t>
            </a:r>
          </a:p>
          <a:p>
            <a:pPr lvl="1"/>
            <a:r>
              <a:rPr lang="cs-CZ" dirty="0" smtClean="0"/>
              <a:t>scalac </a:t>
            </a:r>
            <a:r>
              <a:rPr lang="en-US" dirty="0"/>
              <a:t>-</a:t>
            </a:r>
            <a:r>
              <a:rPr lang="cs-CZ" dirty="0"/>
              <a:t>Xprint:typer mocha.scala</a:t>
            </a:r>
            <a:endParaRPr lang="en-US" dirty="0"/>
          </a:p>
          <a:p>
            <a:pPr lvl="2"/>
            <a:r>
              <a:rPr lang="en-US" dirty="0"/>
              <a:t>program after </a:t>
            </a:r>
            <a:r>
              <a:rPr lang="en-US" dirty="0" err="1"/>
              <a:t>implicits</a:t>
            </a:r>
            <a:r>
              <a:rPr lang="en-US" dirty="0"/>
              <a:t> added and fully-qualified types substituted</a:t>
            </a:r>
            <a:endParaRPr lang="cs-CZ" dirty="0"/>
          </a:p>
          <a:p>
            <a:endParaRPr lang="en-US" dirty="0" smtClean="0"/>
          </a:p>
          <a:p>
            <a:r>
              <a:rPr lang="en-US" dirty="0" smtClean="0"/>
              <a:t>Example: E07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81117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49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precedences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Operator precedence determined by the first character</a:t>
            </a:r>
          </a:p>
          <a:p>
            <a:pPr lvl="1"/>
            <a:r>
              <a:rPr lang="en-US" dirty="0" smtClean="0"/>
              <a:t>Only if the operator ends</a:t>
            </a:r>
            <a:br>
              <a:rPr lang="en-US" dirty="0" smtClean="0"/>
            </a:br>
            <a:r>
              <a:rPr lang="en-US" dirty="0" smtClean="0"/>
              <a:t>with “=“, the last character </a:t>
            </a:r>
            <a:br>
              <a:rPr lang="en-US" dirty="0" smtClean="0"/>
            </a:br>
            <a:r>
              <a:rPr lang="en-US" dirty="0" smtClean="0"/>
              <a:t>is used</a:t>
            </a:r>
            <a:endParaRPr lang="cs-C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528" y="2232296"/>
            <a:ext cx="4001712" cy="441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3260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Constants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void useManyNumeric()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  int i =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  int j = 1000000;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  long l1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  long l2 = 0xffffffff;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  double d = 2.2;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   ...do some calculations...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cs-CZ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cs-CZ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Method void useManyNumeric()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0 bipush 100  // Push a small int with bipush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2 istore_1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3 ldc #1      // Push int constant 1000000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5 istore_2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6 lconst_1    // A tiny long value uses short, fast lconst_1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7 lstore_3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8 ldc2_w #6   // Push long 0xffffffff (that is, an int -1)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11 lstore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13 ldc2_w #8 		// Push double constant 2.200000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16 dstore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1600" b="1" dirty="0">
                <a:latin typeface="Consolas" pitchFamily="49" charset="0"/>
                <a:cs typeface="Consolas" pitchFamily="49" charset="0"/>
              </a:rPr>
              <a:t> ...do those calculations...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2996952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784334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50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does not have interfaces</a:t>
            </a:r>
          </a:p>
          <a:p>
            <a:pPr lvl="1"/>
            <a:r>
              <a:rPr lang="en-US" dirty="0" smtClean="0"/>
              <a:t>It has something stronger – </a:t>
            </a:r>
            <a:r>
              <a:rPr lang="en-US" dirty="0" err="1" smtClean="0"/>
              <a:t>mixins</a:t>
            </a:r>
            <a:r>
              <a:rPr lang="en-US" dirty="0" smtClean="0"/>
              <a:t> (called traits)</a:t>
            </a:r>
          </a:p>
          <a:p>
            <a:r>
              <a:rPr lang="en-US" dirty="0" smtClean="0"/>
              <a:t>A trait is like an interface, but allows for defining methods and variables</a:t>
            </a:r>
          </a:p>
          <a:p>
            <a:endParaRPr lang="en-US" dirty="0"/>
          </a:p>
          <a:p>
            <a:r>
              <a:rPr lang="en-US" dirty="0" smtClean="0"/>
              <a:t>Example: E08</a:t>
            </a:r>
          </a:p>
        </p:txBody>
      </p:sp>
    </p:spTree>
    <p:extLst>
      <p:ext uri="{BB962C8B-B14F-4D97-AF65-F5344CB8AC3E}">
        <p14:creationId xmlns:p14="http://schemas.microsoft.com/office/powerpoint/2010/main" val="652161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51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As opposed to multiple inheritance, traits do not suffer from the diamond problem</a:t>
            </a:r>
          </a:p>
          <a:p>
            <a:r>
              <a:rPr lang="en-US" dirty="0" smtClean="0"/>
              <a:t>This is because the semantics of super is determined only when </a:t>
            </a:r>
            <a:br>
              <a:rPr lang="en-US" dirty="0" smtClean="0"/>
            </a:br>
            <a:r>
              <a:rPr lang="en-US" dirty="0" smtClean="0"/>
              <a:t>the final type is defined</a:t>
            </a:r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dirty="0" smtClean="0"/>
              <a:t>E09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177" y="2983185"/>
            <a:ext cx="38481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8797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52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– Java interoperability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trait T</a:t>
            </a:r>
          </a:p>
          <a:p>
            <a:pPr lvl="1"/>
            <a:r>
              <a:rPr lang="en-US" dirty="0" smtClean="0"/>
              <a:t>interface T – method declarations</a:t>
            </a:r>
          </a:p>
          <a:p>
            <a:pPr lvl="1"/>
            <a:r>
              <a:rPr lang="en-US" dirty="0" smtClean="0"/>
              <a:t>class </a:t>
            </a:r>
            <a:r>
              <a:rPr lang="en-US" dirty="0" err="1" smtClean="0"/>
              <a:t>T$class</a:t>
            </a:r>
            <a:r>
              <a:rPr lang="en-US" dirty="0" smtClean="0"/>
              <a:t> – method implementations</a:t>
            </a:r>
          </a:p>
          <a:p>
            <a:r>
              <a:rPr lang="en-US" dirty="0" smtClean="0"/>
              <a:t>class C extends T</a:t>
            </a:r>
          </a:p>
          <a:p>
            <a:pPr lvl="1"/>
            <a:r>
              <a:rPr lang="en-US" dirty="0" smtClean="0"/>
              <a:t>instance methods of C</a:t>
            </a:r>
          </a:p>
          <a:p>
            <a:pPr lvl="1"/>
            <a:r>
              <a:rPr lang="en-US" dirty="0" smtClean="0"/>
              <a:t>delegate methods to methods of </a:t>
            </a:r>
            <a:r>
              <a:rPr lang="en-US" dirty="0" err="1" smtClean="0"/>
              <a:t>T$class</a:t>
            </a:r>
            <a:endParaRPr lang="en-US" dirty="0" smtClean="0"/>
          </a:p>
          <a:p>
            <a:r>
              <a:rPr lang="en-US" dirty="0" smtClean="0"/>
              <a:t>object C</a:t>
            </a:r>
          </a:p>
          <a:p>
            <a:pPr lvl="1"/>
            <a:r>
              <a:rPr lang="en-US" dirty="0" smtClean="0"/>
              <a:t>static methods in C</a:t>
            </a:r>
          </a:p>
          <a:p>
            <a:pPr lvl="2"/>
            <a:r>
              <a:rPr lang="en-US" dirty="0" smtClean="0"/>
              <a:t>delegate to methods of C$.MODULE</a:t>
            </a:r>
          </a:p>
          <a:p>
            <a:pPr lvl="1"/>
            <a:r>
              <a:rPr lang="en-US" dirty="0" smtClean="0"/>
              <a:t>class C$</a:t>
            </a:r>
          </a:p>
          <a:p>
            <a:pPr lvl="2"/>
            <a:r>
              <a:rPr lang="en-US" dirty="0" smtClean="0"/>
              <a:t>instance </a:t>
            </a:r>
            <a:r>
              <a:rPr lang="en-US" dirty="0"/>
              <a:t>methods of </a:t>
            </a:r>
            <a:r>
              <a:rPr lang="en-US" dirty="0" smtClean="0"/>
              <a:t>C</a:t>
            </a:r>
          </a:p>
          <a:p>
            <a:pPr lvl="2"/>
            <a:r>
              <a:rPr lang="en-US" dirty="0" smtClean="0"/>
              <a:t>static </a:t>
            </a:r>
            <a:r>
              <a:rPr lang="en-US" dirty="0"/>
              <a:t>field C$.MODULE of type C (the singleton </a:t>
            </a:r>
            <a:r>
              <a:rPr lang="en-US" dirty="0" smtClean="0"/>
              <a:t>instance)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E10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47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53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parameterization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Each class and method may be parameterized by a type</a:t>
            </a:r>
          </a:p>
          <a:p>
            <a:endParaRPr lang="en-US" dirty="0"/>
          </a:p>
          <a:p>
            <a:r>
              <a:rPr lang="en-US" dirty="0" smtClean="0"/>
              <a:t>Lower and upper bounds</a:t>
            </a:r>
          </a:p>
          <a:p>
            <a:endParaRPr lang="en-US" dirty="0"/>
          </a:p>
          <a:p>
            <a:r>
              <a:rPr lang="en-US" dirty="0" smtClean="0"/>
              <a:t>Example: E11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38301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54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private data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mutable state in a class typically prevents the covariance/</a:t>
            </a:r>
            <a:r>
              <a:rPr lang="en-US" dirty="0" err="1" smtClean="0"/>
              <a:t>contravariance</a:t>
            </a:r>
            <a:endParaRPr lang="en-US" dirty="0" smtClean="0"/>
          </a:p>
          <a:p>
            <a:r>
              <a:rPr lang="en-US" dirty="0" smtClean="0"/>
              <a:t>Why?</a:t>
            </a:r>
          </a:p>
          <a:p>
            <a:endParaRPr lang="en-US" dirty="0"/>
          </a:p>
          <a:p>
            <a:r>
              <a:rPr lang="en-US" dirty="0" smtClean="0"/>
              <a:t>Example (covariance): E12</a:t>
            </a:r>
          </a:p>
          <a:p>
            <a:endParaRPr lang="en-US" dirty="0"/>
          </a:p>
          <a:p>
            <a:r>
              <a:rPr lang="en-US" dirty="0" smtClean="0"/>
              <a:t>Example (</a:t>
            </a:r>
            <a:r>
              <a:rPr lang="en-US" dirty="0" err="1" smtClean="0"/>
              <a:t>contravariance</a:t>
            </a:r>
            <a:r>
              <a:rPr lang="en-US" dirty="0" smtClean="0"/>
              <a:t>): E13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07970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55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types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What about if we want methods in a subclass to specialize method parameters?</a:t>
            </a:r>
          </a:p>
          <a:p>
            <a:endParaRPr lang="en-US" dirty="0"/>
          </a:p>
          <a:p>
            <a:r>
              <a:rPr lang="en-US" dirty="0" smtClean="0"/>
              <a:t>Example: E14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53282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56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subtyping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It is possible to specify only properties of a type</a:t>
            </a:r>
          </a:p>
          <a:p>
            <a:endParaRPr lang="en-US" dirty="0"/>
          </a:p>
          <a:p>
            <a:r>
              <a:rPr lang="en-US" dirty="0" smtClean="0"/>
              <a:t>Example: E15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33965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57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First-class functions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Functions are first-class citizens</a:t>
            </a:r>
          </a:p>
          <a:p>
            <a:r>
              <a:rPr lang="en-US" dirty="0" smtClean="0"/>
              <a:t>May be passed as parameters</a:t>
            </a:r>
          </a:p>
          <a:p>
            <a:r>
              <a:rPr lang="en-US" dirty="0" smtClean="0"/>
              <a:t>Anonymous functions,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Anonymous functions are instances of classes</a:t>
            </a:r>
          </a:p>
          <a:p>
            <a:pPr lvl="1"/>
            <a:r>
              <a:rPr lang="en-US" dirty="0" smtClean="0"/>
              <a:t>Function1, Function2, …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Example: </a:t>
            </a:r>
            <a:r>
              <a:rPr lang="en-US" dirty="0" smtClean="0"/>
              <a:t>E16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57457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58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recursion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compiler can do simple tail recursion</a:t>
            </a:r>
          </a:p>
          <a:p>
            <a:pPr lvl="1"/>
            <a:r>
              <a:rPr lang="en-US" dirty="0" smtClean="0"/>
              <a:t>If the return value of a function is a recursive call to the function itself</a:t>
            </a:r>
          </a:p>
          <a:p>
            <a:pPr lvl="1"/>
            <a:endParaRPr lang="en-US" dirty="0"/>
          </a:p>
          <a:p>
            <a:r>
              <a:rPr lang="en-US" dirty="0" smtClean="0"/>
              <a:t>Example: E17</a:t>
            </a:r>
          </a:p>
        </p:txBody>
      </p:sp>
    </p:spTree>
    <p:extLst>
      <p:ext uri="{BB962C8B-B14F-4D97-AF65-F5344CB8AC3E}">
        <p14:creationId xmlns:p14="http://schemas.microsoft.com/office/powerpoint/2010/main" val="144128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59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For-comprehension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Generalized for-loops</a:t>
            </a:r>
          </a:p>
          <a:p>
            <a:pPr lvl="1"/>
            <a:r>
              <a:rPr lang="en-US" dirty="0" smtClean="0"/>
              <a:t>generators, definitions, filters</a:t>
            </a:r>
          </a:p>
          <a:p>
            <a:endParaRPr lang="en-US" dirty="0"/>
          </a:p>
          <a:p>
            <a:r>
              <a:rPr lang="en-US" dirty="0" smtClean="0"/>
              <a:t>Translated to operations over collections</a:t>
            </a:r>
          </a:p>
          <a:p>
            <a:pPr lvl="1"/>
            <a:r>
              <a:rPr lang="en-US" dirty="0" smtClean="0"/>
              <a:t>map, 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withFilter</a:t>
            </a:r>
            <a:r>
              <a:rPr lang="en-US" dirty="0" smtClean="0"/>
              <a:t>, </a:t>
            </a:r>
            <a:r>
              <a:rPr lang="en-US" dirty="0" err="1" smtClean="0"/>
              <a:t>foreach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Example: E18</a:t>
            </a:r>
          </a:p>
        </p:txBody>
      </p:sp>
    </p:spTree>
    <p:extLst>
      <p:ext uri="{BB962C8B-B14F-4D97-AF65-F5344CB8AC3E}">
        <p14:creationId xmlns:p14="http://schemas.microsoft.com/office/powerpoint/2010/main" val="1706655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– </a:t>
            </a:r>
            <a:r>
              <a:rPr lang="en-US" dirty="0" err="1" smtClean="0"/>
              <a:t>Arithmetics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Add</a:t>
            </a:r>
          </a:p>
          <a:p>
            <a:pPr lvl="1"/>
            <a:r>
              <a:rPr lang="cs-CZ" i="1" dirty="0"/>
              <a:t>iadd, ladd, fadd, dadd</a:t>
            </a:r>
            <a:endParaRPr lang="cs-CZ" dirty="0"/>
          </a:p>
          <a:p>
            <a:r>
              <a:rPr lang="cs-CZ" dirty="0"/>
              <a:t>Subtract</a:t>
            </a:r>
          </a:p>
          <a:p>
            <a:pPr lvl="1"/>
            <a:r>
              <a:rPr lang="cs-CZ" i="1" dirty="0"/>
              <a:t>isub, lsub, fsub, dsub</a:t>
            </a:r>
            <a:endParaRPr lang="cs-CZ" dirty="0"/>
          </a:p>
          <a:p>
            <a:r>
              <a:rPr lang="cs-CZ" dirty="0"/>
              <a:t>Multiply</a:t>
            </a:r>
          </a:p>
          <a:p>
            <a:pPr lvl="1"/>
            <a:r>
              <a:rPr lang="cs-CZ" i="1" dirty="0"/>
              <a:t>imul, lmul, fmul, dmul</a:t>
            </a:r>
            <a:endParaRPr lang="cs-CZ" dirty="0"/>
          </a:p>
          <a:p>
            <a:r>
              <a:rPr lang="cs-CZ" dirty="0"/>
              <a:t>Divide</a:t>
            </a:r>
          </a:p>
          <a:p>
            <a:pPr lvl="1"/>
            <a:r>
              <a:rPr lang="cs-CZ" i="1" dirty="0"/>
              <a:t>idiv, ldiv, fdiv, ddiv</a:t>
            </a:r>
            <a:endParaRPr lang="cs-CZ" dirty="0"/>
          </a:p>
          <a:p>
            <a:r>
              <a:rPr lang="cs-CZ" dirty="0"/>
              <a:t>Remainder</a:t>
            </a:r>
          </a:p>
          <a:p>
            <a:pPr lvl="1"/>
            <a:r>
              <a:rPr lang="cs-CZ" i="1" dirty="0"/>
              <a:t>irem, lrem, frem, drem</a:t>
            </a:r>
            <a:endParaRPr lang="cs-CZ" dirty="0"/>
          </a:p>
          <a:p>
            <a:r>
              <a:rPr lang="cs-CZ" dirty="0"/>
              <a:t>Negate</a:t>
            </a:r>
          </a:p>
          <a:p>
            <a:pPr lvl="1"/>
            <a:r>
              <a:rPr lang="cs-CZ" i="1" dirty="0"/>
              <a:t>ineg, lneg, fneg, dneg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/>
              <a:t>Shift</a:t>
            </a:r>
          </a:p>
          <a:p>
            <a:pPr lvl="1"/>
            <a:r>
              <a:rPr lang="cs-CZ" i="1" dirty="0"/>
              <a:t>ishl, ishr, iushr, lshl, lshr, lushr</a:t>
            </a:r>
            <a:endParaRPr lang="cs-CZ" dirty="0"/>
          </a:p>
          <a:p>
            <a:r>
              <a:rPr lang="cs-CZ" dirty="0"/>
              <a:t>Bitwise OR</a:t>
            </a:r>
          </a:p>
          <a:p>
            <a:pPr lvl="1"/>
            <a:r>
              <a:rPr lang="cs-CZ" i="1" dirty="0"/>
              <a:t>ior, lor</a:t>
            </a:r>
            <a:endParaRPr lang="cs-CZ" dirty="0"/>
          </a:p>
          <a:p>
            <a:r>
              <a:rPr lang="cs-CZ" dirty="0"/>
              <a:t>Bitwise AND</a:t>
            </a:r>
          </a:p>
          <a:p>
            <a:pPr lvl="1"/>
            <a:r>
              <a:rPr lang="cs-CZ" i="1" dirty="0"/>
              <a:t>iand, land</a:t>
            </a:r>
            <a:endParaRPr lang="cs-CZ" dirty="0"/>
          </a:p>
          <a:p>
            <a:r>
              <a:rPr lang="cs-CZ" dirty="0"/>
              <a:t>Bitwise exclusive OR</a:t>
            </a:r>
          </a:p>
          <a:p>
            <a:pPr lvl="1"/>
            <a:r>
              <a:rPr lang="cs-CZ" i="1" dirty="0"/>
              <a:t>ixor, lxor</a:t>
            </a:r>
            <a:endParaRPr lang="cs-CZ" dirty="0"/>
          </a:p>
          <a:p>
            <a:r>
              <a:rPr lang="cs-CZ" dirty="0"/>
              <a:t>Local variable increment</a:t>
            </a:r>
          </a:p>
          <a:p>
            <a:pPr lvl="1"/>
            <a:r>
              <a:rPr lang="cs-CZ" i="1" dirty="0"/>
              <a:t>iinc</a:t>
            </a:r>
            <a:endParaRPr lang="cs-CZ" dirty="0"/>
          </a:p>
          <a:p>
            <a:r>
              <a:rPr lang="cs-CZ" dirty="0"/>
              <a:t>Comparison</a:t>
            </a:r>
          </a:p>
          <a:p>
            <a:pPr lvl="1"/>
            <a:r>
              <a:rPr lang="cs-CZ" i="1" dirty="0"/>
              <a:t>dcmpg, dcmpl, fcmpg, fcmpl, lcmp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4554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60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control structures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Currying – function that returns function</a:t>
            </a:r>
          </a:p>
          <a:p>
            <a:r>
              <a:rPr lang="en-US" dirty="0" smtClean="0"/>
              <a:t>By-name parameters</a:t>
            </a:r>
          </a:p>
          <a:p>
            <a:pPr lvl="1"/>
            <a:r>
              <a:rPr lang="en-US" dirty="0" smtClean="0"/>
              <a:t>omitting empty parameter list in an anonymous function</a:t>
            </a:r>
          </a:p>
          <a:p>
            <a:endParaRPr lang="en-US" dirty="0"/>
          </a:p>
          <a:p>
            <a:r>
              <a:rPr lang="en-US" dirty="0" smtClean="0"/>
              <a:t>Example: E19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98083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61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Driven </a:t>
            </a:r>
            <a:r>
              <a:rPr lang="en-US" dirty="0" smtClean="0"/>
              <a:t>Development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Unit test as a specification</a:t>
            </a:r>
          </a:p>
          <a:p>
            <a:r>
              <a:rPr lang="en-US" dirty="0" smtClean="0"/>
              <a:t>Human readable style</a:t>
            </a:r>
          </a:p>
          <a:p>
            <a:r>
              <a:rPr lang="en-US" dirty="0" smtClean="0"/>
              <a:t>Still executable</a:t>
            </a:r>
          </a:p>
          <a:p>
            <a:endParaRPr lang="en-US" dirty="0"/>
          </a:p>
          <a:p>
            <a:r>
              <a:rPr lang="en-US" dirty="0" smtClean="0"/>
              <a:t>Example: E20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33713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62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Case-classes, pattern matching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allows for simple pattern matching (similar to Prolog terms)</a:t>
            </a:r>
          </a:p>
          <a:p>
            <a:r>
              <a:rPr lang="en-US" dirty="0" smtClean="0"/>
              <a:t>Case-classes</a:t>
            </a:r>
          </a:p>
          <a:p>
            <a:pPr lvl="1"/>
            <a:r>
              <a:rPr lang="en-US" dirty="0" smtClean="0"/>
              <a:t>factory method (no new necessary)</a:t>
            </a:r>
          </a:p>
          <a:p>
            <a:pPr lvl="1"/>
            <a:r>
              <a:rPr lang="en-US" dirty="0" smtClean="0"/>
              <a:t>all parameters are </a:t>
            </a:r>
            <a:r>
              <a:rPr lang="en-US" dirty="0" err="1" smtClean="0"/>
              <a:t>vals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Example: E21</a:t>
            </a:r>
          </a:p>
        </p:txBody>
      </p:sp>
    </p:spTree>
    <p:extLst>
      <p:ext uri="{BB962C8B-B14F-4D97-AF65-F5344CB8AC3E}">
        <p14:creationId xmlns:p14="http://schemas.microsoft.com/office/powerpoint/2010/main" val="1317636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63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sequences &amp; Partial functions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Functions may be defined as case sequences </a:t>
            </a:r>
          </a:p>
          <a:p>
            <a:pPr lvl="1"/>
            <a:r>
              <a:rPr lang="en-US" dirty="0" smtClean="0"/>
              <a:t>It’s like a function with more entry points</a:t>
            </a:r>
          </a:p>
          <a:p>
            <a:endParaRPr lang="en-US" dirty="0"/>
          </a:p>
          <a:p>
            <a:r>
              <a:rPr lang="en-US" dirty="0" smtClean="0"/>
              <a:t>Since the case sequence does not have to cover all cases, it yields a partial function</a:t>
            </a:r>
          </a:p>
          <a:p>
            <a:pPr lvl="1"/>
            <a:r>
              <a:rPr lang="en-US" dirty="0" smtClean="0"/>
              <a:t>Partial function may be queried if a given value is in its domain</a:t>
            </a:r>
          </a:p>
          <a:p>
            <a:pPr lvl="1"/>
            <a:r>
              <a:rPr lang="en-US" dirty="0" smtClean="0"/>
              <a:t>or it throws a runtime exception if called with an unsupported input argument</a:t>
            </a:r>
          </a:p>
          <a:p>
            <a:endParaRPr lang="en-US" dirty="0"/>
          </a:p>
          <a:p>
            <a:r>
              <a:rPr lang="en-US" dirty="0" smtClean="0"/>
              <a:t>Example: E22 + H2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02112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64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Delayed </a:t>
            </a:r>
            <a:r>
              <a:rPr lang="en-US" dirty="0" err="1" smtClean="0"/>
              <a:t>init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If a class extends the </a:t>
            </a:r>
            <a:r>
              <a:rPr lang="en-US" dirty="0" err="1" smtClean="0"/>
              <a:t>DelayedInit</a:t>
            </a:r>
            <a:r>
              <a:rPr lang="en-US" dirty="0" smtClean="0"/>
              <a:t> trait</a:t>
            </a:r>
          </a:p>
          <a:p>
            <a:pPr lvl="1"/>
            <a:r>
              <a:rPr lang="en-US" dirty="0" smtClean="0"/>
              <a:t>the compiler turns the class initializer to a function</a:t>
            </a:r>
          </a:p>
          <a:p>
            <a:pPr lvl="1"/>
            <a:r>
              <a:rPr lang="en-US" dirty="0" smtClean="0"/>
              <a:t>and calls </a:t>
            </a:r>
            <a:r>
              <a:rPr lang="en-US" dirty="0" err="1" smtClean="0"/>
              <a:t>delayedInit</a:t>
            </a:r>
            <a:r>
              <a:rPr lang="en-US" dirty="0" smtClean="0"/>
              <a:t> function on the class instance giving it the initializer function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Example: E23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11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65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has native support for parsing XML</a:t>
            </a:r>
          </a:p>
          <a:p>
            <a:r>
              <a:rPr lang="en-US" dirty="0" smtClean="0"/>
              <a:t>XML can be included where expression is expected</a:t>
            </a:r>
          </a:p>
          <a:p>
            <a:r>
              <a:rPr lang="en-US" dirty="0" smtClean="0"/>
              <a:t>It gets transformed to a runtime structure </a:t>
            </a:r>
          </a:p>
          <a:p>
            <a:endParaRPr lang="en-US" dirty="0"/>
          </a:p>
          <a:p>
            <a:r>
              <a:rPr lang="en-US" dirty="0" smtClean="0"/>
              <a:t>Example: E24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26563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66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Web-framework written in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Utilizes advanced </a:t>
            </a:r>
            <a:r>
              <a:rPr lang="en-US" dirty="0" err="1" smtClean="0"/>
              <a:t>Scala</a:t>
            </a:r>
            <a:r>
              <a:rPr lang="en-US" dirty="0" smtClean="0"/>
              <a:t> concepts</a:t>
            </a:r>
          </a:p>
          <a:p>
            <a:pPr lvl="1"/>
            <a:r>
              <a:rPr lang="en-US" dirty="0" smtClean="0"/>
              <a:t>DSL, functions, XML</a:t>
            </a:r>
          </a:p>
          <a:p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39449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67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Extractors + regular expressions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0849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68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default parameter values</a:t>
            </a:r>
          </a:p>
          <a:p>
            <a:r>
              <a:rPr lang="en-US" dirty="0" smtClean="0"/>
              <a:t>d(</a:t>
            </a:r>
            <a:r>
              <a:rPr lang="en-US" dirty="0" err="1" smtClean="0"/>
              <a:t>i</a:t>
            </a:r>
            <a:r>
              <a:rPr lang="en-US" dirty="0" smtClean="0"/>
              <a:t>) … apply</a:t>
            </a:r>
          </a:p>
          <a:p>
            <a:r>
              <a:rPr lang="en-US" dirty="0" smtClean="0"/>
              <a:t>d(</a:t>
            </a:r>
            <a:r>
              <a:rPr lang="en-US" dirty="0" err="1" smtClean="0"/>
              <a:t>i</a:t>
            </a:r>
            <a:r>
              <a:rPr lang="en-US" dirty="0" smtClean="0"/>
              <a:t>) = 3 … update</a:t>
            </a:r>
          </a:p>
          <a:p>
            <a:r>
              <a:rPr lang="en-US" dirty="0" smtClean="0"/>
              <a:t>tuples</a:t>
            </a:r>
          </a:p>
          <a:p>
            <a:r>
              <a:rPr lang="en-US" dirty="0" smtClean="0"/>
              <a:t>any method can be an operator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85531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69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data structures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</a:p>
          <a:p>
            <a:r>
              <a:rPr lang="en-US" dirty="0" smtClean="0"/>
              <a:t>mutable/immutable</a:t>
            </a:r>
          </a:p>
          <a:p>
            <a:r>
              <a:rPr lang="en-US" dirty="0" smtClean="0"/>
              <a:t>how inside?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2678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7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Arithmetics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int align2grain(int i, int grain)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   return ((i + grain-1) &amp; ~(grain-1));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cs-CZ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cs-CZ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Method int align2grain(int,int)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0 iload_1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1 iload_2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2 iadd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3 iconst_1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4 isub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5 iload_2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6 iconst_1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7 isub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8 iconst_m1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 9 ixor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10 iand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sz="2000" b="1" dirty="0">
                <a:latin typeface="Consolas" pitchFamily="49" charset="0"/>
                <a:cs typeface="Consolas" pitchFamily="49" charset="0"/>
              </a:rPr>
              <a:t>11 ireturn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2147724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651308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70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</a:t>
            </a:r>
            <a:r>
              <a:rPr lang="en-US" dirty="0" smtClean="0"/>
              <a:t>parameters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5556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8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– Execution control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Conditional </a:t>
            </a:r>
            <a:r>
              <a:rPr lang="cs-CZ" dirty="0"/>
              <a:t>branch</a:t>
            </a:r>
          </a:p>
          <a:p>
            <a:pPr lvl="1"/>
            <a:r>
              <a:rPr lang="cs-CZ" i="1" dirty="0"/>
              <a:t>ifeq, iflt, ifle, ifne, ifgt, ifge, ifnull, ifnonnull, if_icmpeq, if_icmpne, if_icmplt, if_icmpgt, if_icmple, if_icmpge, if_acmpeq, if_acmpne</a:t>
            </a:r>
            <a:endParaRPr lang="cs-CZ" dirty="0"/>
          </a:p>
          <a:p>
            <a:r>
              <a:rPr lang="cs-CZ" dirty="0"/>
              <a:t>Compound conditional branch</a:t>
            </a:r>
          </a:p>
          <a:p>
            <a:pPr lvl="1"/>
            <a:r>
              <a:rPr lang="cs-CZ" i="1" dirty="0"/>
              <a:t>tableswitch, lookupswitch</a:t>
            </a:r>
            <a:endParaRPr lang="cs-CZ" dirty="0"/>
          </a:p>
          <a:p>
            <a:r>
              <a:rPr lang="cs-CZ" dirty="0"/>
              <a:t>Unconditional branch</a:t>
            </a:r>
          </a:p>
          <a:p>
            <a:pPr lvl="1"/>
            <a:r>
              <a:rPr lang="pl-PL" i="1" dirty="0"/>
              <a:t>goto, goto_w, jsr, jsr_w, </a:t>
            </a:r>
            <a:r>
              <a:rPr lang="pl-PL" i="1" dirty="0" smtClean="0"/>
              <a:t>ret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1402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9</a:t>
            </a:fld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Switch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chooseNear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switch 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case 0: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case 1:  return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case 2:  return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default: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chooseNear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0 iload_1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1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tableswitch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0 to 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0: 28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1: 30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2: 32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    default:34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28 iconst_0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29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34 iconst_m1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35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ireturn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3548" y="3140968"/>
            <a:ext cx="8136904" cy="360040"/>
            <a:chOff x="503548" y="3068960"/>
            <a:chExt cx="8136904" cy="36004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3548" y="3248980"/>
              <a:ext cx="813690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>
              <a:off x="4427984" y="3068960"/>
              <a:ext cx="288032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89196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3S template">
  <a:themeElements>
    <a:clrScheme name="D3S slides color scheme">
      <a:dk1>
        <a:sysClr val="windowText" lastClr="000000"/>
      </a:dk1>
      <a:lt1>
        <a:srgbClr val="FFFFFF"/>
      </a:lt1>
      <a:dk2>
        <a:srgbClr val="7F7F7F"/>
      </a:dk2>
      <a:lt2>
        <a:srgbClr val="F2F2F2"/>
      </a:lt2>
      <a:accent1>
        <a:srgbClr val="00B0F0"/>
      </a:accent1>
      <a:accent2>
        <a:srgbClr val="F79646"/>
      </a:accent2>
      <a:accent3>
        <a:srgbClr val="4BACC6"/>
      </a:accent3>
      <a:accent4>
        <a:srgbClr val="9BBB59"/>
      </a:accent4>
      <a:accent5>
        <a:srgbClr val="C0504D"/>
      </a:accent5>
      <a:accent6>
        <a:srgbClr val="800080"/>
      </a:accent6>
      <a:hlink>
        <a:srgbClr val="00B0F0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D3S template</Template>
  <TotalTime>11593</TotalTime>
  <Words>3562</Words>
  <Application>Microsoft Office PowerPoint</Application>
  <PresentationFormat>On-screen Show (4:3)</PresentationFormat>
  <Paragraphs>818</Paragraphs>
  <Slides>70</Slides>
  <Notes>0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D3S template</vt:lpstr>
      <vt:lpstr>Bytecode</vt:lpstr>
      <vt:lpstr>Bytecode</vt:lpstr>
      <vt:lpstr>Example – Basics</vt:lpstr>
      <vt:lpstr>Instruction set – Load and Store</vt:lpstr>
      <vt:lpstr>Example – Constants</vt:lpstr>
      <vt:lpstr>Instruction set – Arithmetics</vt:lpstr>
      <vt:lpstr>Example – Arithmetics</vt:lpstr>
      <vt:lpstr>Instruction set – Execution control</vt:lpstr>
      <vt:lpstr>Example – Switch</vt:lpstr>
      <vt:lpstr>Example – Switch</vt:lpstr>
      <vt:lpstr>Example – Comparison</vt:lpstr>
      <vt:lpstr>Instruction set – Type conversions</vt:lpstr>
      <vt:lpstr>Example – Type conversion</vt:lpstr>
      <vt:lpstr>Instruction set – Calling a method</vt:lpstr>
      <vt:lpstr>Example – Calling a virtual method</vt:lpstr>
      <vt:lpstr>Type specification</vt:lpstr>
      <vt:lpstr>Example – Calling a static method</vt:lpstr>
      <vt:lpstr>Example – Calling a special method</vt:lpstr>
      <vt:lpstr>Invokedynamic</vt:lpstr>
      <vt:lpstr>Instruction set – Instance manipulation</vt:lpstr>
      <vt:lpstr>Example – Instance creation</vt:lpstr>
      <vt:lpstr>Example – Attribute access</vt:lpstr>
      <vt:lpstr>Instruction set – Array manipulation</vt:lpstr>
      <vt:lpstr>Example – Array (primitive type)</vt:lpstr>
      <vt:lpstr>Example – Array (reference)</vt:lpstr>
      <vt:lpstr>Example – Array (multidimensional)</vt:lpstr>
      <vt:lpstr>Instruction set – Stack manipulation</vt:lpstr>
      <vt:lpstr>Example – Array (multidimensional)</vt:lpstr>
      <vt:lpstr>Instruction set – Monitors</vt:lpstr>
      <vt:lpstr>Example – Exceptions (throw)</vt:lpstr>
      <vt:lpstr>Example – Exceptions (catch)</vt:lpstr>
      <vt:lpstr>Example – Exceptions (nested)</vt:lpstr>
      <vt:lpstr>Instruction set – Exceptions</vt:lpstr>
      <vt:lpstr>Example – Monitors</vt:lpstr>
      <vt:lpstr>Statically-typed Class-based languages (Scala)</vt:lpstr>
      <vt:lpstr>Scala</vt:lpstr>
      <vt:lpstr>Semicolon inferrence</vt:lpstr>
      <vt:lpstr>Static vs. dynamic typing</vt:lpstr>
      <vt:lpstr>Classes vs. objects</vt:lpstr>
      <vt:lpstr>Type inference</vt:lpstr>
      <vt:lpstr>Type Hierarchy</vt:lpstr>
      <vt:lpstr>Type Hierarchy</vt:lpstr>
      <vt:lpstr>Null and Nothing types</vt:lpstr>
      <vt:lpstr>Companion object</vt:lpstr>
      <vt:lpstr>Constructors</vt:lpstr>
      <vt:lpstr>Operators</vt:lpstr>
      <vt:lpstr>Flexibility in Identifiers and Operators</vt:lpstr>
      <vt:lpstr>Implicit conversions</vt:lpstr>
      <vt:lpstr>Operator precedences</vt:lpstr>
      <vt:lpstr>Traits</vt:lpstr>
      <vt:lpstr>Linearization</vt:lpstr>
      <vt:lpstr>Scala – Java interoperability</vt:lpstr>
      <vt:lpstr>Type parameterization</vt:lpstr>
      <vt:lpstr>Instance private data</vt:lpstr>
      <vt:lpstr>Abstract types</vt:lpstr>
      <vt:lpstr>Structural subtyping</vt:lpstr>
      <vt:lpstr>First-class functions</vt:lpstr>
      <vt:lpstr>Tail recursion</vt:lpstr>
      <vt:lpstr>For-comprehension</vt:lpstr>
      <vt:lpstr>New control structures</vt:lpstr>
      <vt:lpstr>Behavior Driven Development</vt:lpstr>
      <vt:lpstr>Case-classes, pattern matching</vt:lpstr>
      <vt:lpstr>Case sequences &amp; Partial functions</vt:lpstr>
      <vt:lpstr>Delayed init</vt:lpstr>
      <vt:lpstr>XML</vt:lpstr>
      <vt:lpstr>Lift</vt:lpstr>
      <vt:lpstr>Extractors + regular expressions</vt:lpstr>
      <vt:lpstr>PowerPoint Presentation</vt:lpstr>
      <vt:lpstr>Functional data structures</vt:lpstr>
      <vt:lpstr>Implicit parameters</vt:lpstr>
    </vt:vector>
  </TitlesOfParts>
  <Company>MFF UK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Tomáš Bureš</dc:creator>
  <cp:lastModifiedBy>Tomáš Bureš</cp:lastModifiedBy>
  <cp:revision>171</cp:revision>
  <cp:lastPrinted>2012-10-29T11:26:28Z</cp:lastPrinted>
  <dcterms:created xsi:type="dcterms:W3CDTF">2012-09-25T20:28:19Z</dcterms:created>
  <dcterms:modified xsi:type="dcterms:W3CDTF">2012-11-14T14:40:53Z</dcterms:modified>
</cp:coreProperties>
</file>