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79" r:id="rId6"/>
    <p:sldId id="259" r:id="rId7"/>
    <p:sldId id="260" r:id="rId8"/>
    <p:sldId id="261" r:id="rId9"/>
    <p:sldId id="262" r:id="rId10"/>
    <p:sldId id="280" r:id="rId11"/>
    <p:sldId id="263" r:id="rId12"/>
    <p:sldId id="264" r:id="rId13"/>
    <p:sldId id="265" r:id="rId14"/>
    <p:sldId id="281" r:id="rId15"/>
    <p:sldId id="282" r:id="rId16"/>
    <p:sldId id="266" r:id="rId17"/>
    <p:sldId id="283" r:id="rId18"/>
    <p:sldId id="267" r:id="rId19"/>
    <p:sldId id="284" r:id="rId20"/>
    <p:sldId id="285" r:id="rId21"/>
    <p:sldId id="286" r:id="rId22"/>
    <p:sldId id="269" r:id="rId23"/>
    <p:sldId id="287" r:id="rId24"/>
    <p:sldId id="270" r:id="rId25"/>
    <p:sldId id="288" r:id="rId26"/>
    <p:sldId id="271" r:id="rId27"/>
    <p:sldId id="289" r:id="rId28"/>
    <p:sldId id="272" r:id="rId29"/>
    <p:sldId id="290" r:id="rId30"/>
    <p:sldId id="273" r:id="rId31"/>
    <p:sldId id="291" r:id="rId32"/>
    <p:sldId id="274" r:id="rId33"/>
    <p:sldId id="275" r:id="rId34"/>
    <p:sldId id="292" r:id="rId35"/>
    <p:sldId id="293" r:id="rId36"/>
    <p:sldId id="2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616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660"/>
  </p:normalViewPr>
  <p:slideViewPr>
    <p:cSldViewPr>
      <p:cViewPr varScale="1">
        <p:scale>
          <a:sx n="107" d="100"/>
          <a:sy n="107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AF1C-AA70-44F2-BA89-652516E133C7}" type="datetimeFigureOut">
              <a:rPr lang="en-US" smtClean="0"/>
              <a:pPr/>
              <a:t>10/4/2010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0478-BACE-4DDC-BA45-4D27DF5CA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457200"/>
            <a:ext cx="8305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CSCI 565 Programming Languages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Fall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0" y="502920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 : Prof. Rajeev </a:t>
            </a:r>
            <a:r>
              <a:rPr kumimoji="0" lang="en-US" sz="5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Raje</a:t>
            </a:r>
            <a:endParaRPr kumimoji="0" lang="en-US" sz="5400" b="0" i="0" u="none" strike="noStrike" kern="1200" cap="none" spc="0" normalizeH="0" baseline="-2500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743200"/>
            <a:ext cx="83058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ctr"/>
            <a:r>
              <a:rPr lang="en-US" sz="19200" b="1" dirty="0" smtClean="0"/>
              <a:t>Chapter 10</a:t>
            </a:r>
          </a:p>
          <a:p>
            <a:pPr algn="ctr"/>
            <a:endParaRPr lang="en-US" sz="19200" b="1" dirty="0" smtClean="0"/>
          </a:p>
          <a:p>
            <a:pPr algn="ctr"/>
            <a:r>
              <a:rPr lang="el-GR" sz="19200" b="1" dirty="0" smtClean="0"/>
              <a:t>λ</a:t>
            </a:r>
            <a:r>
              <a:rPr lang="en-US" sz="19200" b="1" dirty="0" smtClean="0"/>
              <a:t> - Calculus</a:t>
            </a:r>
            <a:endParaRPr lang="en-US" sz="4400" dirty="0" smtClean="0"/>
          </a:p>
          <a:p>
            <a:r>
              <a:rPr lang="en-US" sz="4400" dirty="0" smtClean="0"/>
              <a:t/>
            </a:r>
            <a:br>
              <a:rPr lang="en-US" sz="4400" dirty="0" smtClean="0"/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Calculation of 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set of free variables, FV, in a </a:t>
            </a:r>
            <a:r>
              <a:rPr lang="el-GR" dirty="0" smtClean="0"/>
              <a:t>λ</a:t>
            </a:r>
            <a:r>
              <a:rPr lang="en-US" dirty="0" smtClean="0"/>
              <a:t>-exp, </a:t>
            </a:r>
            <a:r>
              <a:rPr lang="en-US" dirty="0" err="1" smtClean="0"/>
              <a:t>exp,is</a:t>
            </a:r>
            <a:r>
              <a:rPr lang="en-US" dirty="0" smtClean="0"/>
              <a:t>:-</a:t>
            </a:r>
          </a:p>
          <a:p>
            <a:pPr>
              <a:buNone/>
            </a:pPr>
            <a:r>
              <a:rPr lang="en-US" dirty="0" smtClean="0"/>
              <a:t>a)If the </a:t>
            </a:r>
            <a:r>
              <a:rPr lang="el-GR" dirty="0" smtClean="0"/>
              <a:t>λ</a:t>
            </a:r>
            <a:r>
              <a:rPr lang="en-US" dirty="0" smtClean="0"/>
              <a:t>-</a:t>
            </a:r>
            <a:r>
              <a:rPr lang="en-US" dirty="0" err="1" smtClean="0"/>
              <a:t>expr</a:t>
            </a:r>
            <a:r>
              <a:rPr lang="en-US" dirty="0" smtClean="0"/>
              <a:t> is a variable, say x, then,</a:t>
            </a:r>
          </a:p>
          <a:p>
            <a:pPr>
              <a:buNone/>
            </a:pPr>
            <a:r>
              <a:rPr lang="en-US" dirty="0" smtClean="0"/>
              <a:t>	FV[x]={x}</a:t>
            </a:r>
          </a:p>
          <a:p>
            <a:pPr>
              <a:buNone/>
            </a:pPr>
            <a:r>
              <a:rPr lang="en-US" dirty="0" smtClean="0"/>
              <a:t>b)If </a:t>
            </a:r>
            <a:r>
              <a:rPr lang="el-GR" dirty="0" smtClean="0"/>
              <a:t>λ</a:t>
            </a:r>
            <a:r>
              <a:rPr lang="en-US" dirty="0" smtClean="0"/>
              <a:t>-</a:t>
            </a:r>
            <a:r>
              <a:rPr lang="en-US" dirty="0" err="1" smtClean="0"/>
              <a:t>expr</a:t>
            </a:r>
            <a:r>
              <a:rPr lang="en-US" dirty="0" smtClean="0"/>
              <a:t> is a constant, say f, then,</a:t>
            </a:r>
          </a:p>
          <a:p>
            <a:pPr>
              <a:buNone/>
            </a:pPr>
            <a:r>
              <a:rPr lang="en-US" dirty="0" smtClean="0"/>
              <a:t>	FV[f]={} OR </a:t>
            </a:r>
            <a:r>
              <a:rPr lang="el-GR" dirty="0" smtClean="0"/>
              <a:t>φ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c)If </a:t>
            </a:r>
            <a:r>
              <a:rPr lang="el-GR" dirty="0" smtClean="0"/>
              <a:t>λ </a:t>
            </a:r>
            <a:r>
              <a:rPr lang="en-US" dirty="0" smtClean="0"/>
              <a:t>-</a:t>
            </a:r>
            <a:r>
              <a:rPr lang="en-US" dirty="0" err="1" smtClean="0"/>
              <a:t>expr</a:t>
            </a:r>
            <a:r>
              <a:rPr lang="en-US" dirty="0" smtClean="0"/>
              <a:t> is </a:t>
            </a:r>
            <a:r>
              <a:rPr lang="el-GR" dirty="0" smtClean="0"/>
              <a:t>λ </a:t>
            </a:r>
            <a:r>
              <a:rPr lang="en-US" dirty="0" err="1" smtClean="0"/>
              <a:t>x.e</a:t>
            </a:r>
            <a:r>
              <a:rPr lang="en-US" dirty="0" smtClean="0"/>
              <a:t> then</a:t>
            </a:r>
          </a:p>
          <a:p>
            <a:pPr>
              <a:buNone/>
            </a:pPr>
            <a:r>
              <a:rPr lang="en-US" dirty="0" smtClean="0"/>
              <a:t>	FV[</a:t>
            </a:r>
            <a:r>
              <a:rPr lang="el-GR" dirty="0" smtClean="0"/>
              <a:t>λ </a:t>
            </a:r>
            <a:r>
              <a:rPr lang="en-US" dirty="0" err="1" smtClean="0"/>
              <a:t>x.e</a:t>
            </a:r>
            <a:r>
              <a:rPr lang="en-US" dirty="0" smtClean="0"/>
              <a:t>]=FV[e]-{x}</a:t>
            </a:r>
          </a:p>
          <a:p>
            <a:pPr>
              <a:buNone/>
            </a:pPr>
            <a:r>
              <a:rPr lang="en-US" dirty="0" smtClean="0"/>
              <a:t>d)If </a:t>
            </a:r>
            <a:r>
              <a:rPr lang="el-GR" dirty="0" smtClean="0"/>
              <a:t>λ </a:t>
            </a:r>
            <a:r>
              <a:rPr lang="en-US" dirty="0" smtClean="0"/>
              <a:t>-</a:t>
            </a:r>
            <a:r>
              <a:rPr lang="en-US" dirty="0" err="1" smtClean="0"/>
              <a:t>expr</a:t>
            </a:r>
            <a:r>
              <a:rPr lang="en-US" dirty="0" smtClean="0"/>
              <a:t> is </a:t>
            </a:r>
            <a:r>
              <a:rPr lang="en-US" dirty="0" err="1" smtClean="0"/>
              <a:t>fg</a:t>
            </a:r>
            <a:r>
              <a:rPr lang="en-US" dirty="0" smtClean="0"/>
              <a:t> then FV[</a:t>
            </a:r>
            <a:r>
              <a:rPr lang="en-US" dirty="0" err="1" smtClean="0"/>
              <a:t>fg</a:t>
            </a:r>
            <a:r>
              <a:rPr lang="en-US" dirty="0" smtClean="0"/>
              <a:t>]=FV[f]UFV[g]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-The grammar for </a:t>
            </a:r>
            <a:r>
              <a:rPr lang="el-GR" dirty="0" smtClean="0"/>
              <a:t>λ</a:t>
            </a:r>
            <a:r>
              <a:rPr lang="en-US" dirty="0" smtClean="0"/>
              <a:t>-</a:t>
            </a:r>
            <a:r>
              <a:rPr lang="en-US" dirty="0" err="1" smtClean="0"/>
              <a:t>expr</a:t>
            </a:r>
            <a:r>
              <a:rPr lang="en-US" dirty="0" smtClean="0"/>
              <a:t> is ambiguous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λ</a:t>
            </a:r>
            <a:r>
              <a:rPr lang="en-US" dirty="0" smtClean="0"/>
              <a:t>x.</a:t>
            </a:r>
            <a:r>
              <a:rPr lang="el-GR" dirty="0" smtClean="0"/>
              <a:t>λ</a:t>
            </a:r>
            <a:r>
              <a:rPr lang="en-US" dirty="0" err="1" smtClean="0"/>
              <a:t>y.f</a:t>
            </a:r>
            <a:r>
              <a:rPr lang="en-US" dirty="0" smtClean="0"/>
              <a:t>(g)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{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x.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err="1" smtClean="0">
                <a:solidFill>
                  <a:srgbClr val="1616AA"/>
                </a:solidFill>
                <a:sym typeface="Wingdings" pitchFamily="2" charset="2"/>
              </a:rPr>
              <a:t>y.f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}(g)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λx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.{</a:t>
            </a:r>
            <a:r>
              <a:rPr lang="el-GR" dirty="0" smtClean="0">
                <a:solidFill>
                  <a:srgbClr val="FF0000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y.{f(g)}}             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λx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.{{</a:t>
            </a:r>
            <a:r>
              <a:rPr lang="el-GR" dirty="0" smtClean="0">
                <a:solidFill>
                  <a:srgbClr val="00B050"/>
                </a:solidFill>
                <a:sym typeface="Wingdings" pitchFamily="2" charset="2"/>
              </a:rPr>
              <a:t>λ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y.f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}(g)}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-The ambiguity could be removed by complicating the grammar(to account for precedence rules) or the language(requiring compulsory </a:t>
            </a:r>
            <a:r>
              <a:rPr lang="en-US" dirty="0" err="1" smtClean="0">
                <a:solidFill>
                  <a:srgbClr val="1616AA"/>
                </a:solidFill>
                <a:sym typeface="Wingdings" pitchFamily="2" charset="2"/>
              </a:rPr>
              <a:t>parenthesization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). It 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is preferable to leave the grammar as it is and add a convention that function application has the highest precedence.</a:t>
            </a:r>
          </a:p>
          <a:p>
            <a:pPr>
              <a:buNone/>
            </a:pPr>
            <a:endParaRPr lang="en-US" dirty="0" smtClean="0">
              <a:solidFill>
                <a:srgbClr val="1616AA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	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x.{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y.{f(g)}}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Braces will be used(rather than parenthesis, reserved for function application) to override this precedence when needed.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1066800" y="1066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62200" y="9906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981200" y="41910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Free 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</a:rPr>
              <a:t>-</a:t>
            </a:r>
            <a:r>
              <a:rPr lang="en-US" sz="3800" dirty="0" smtClean="0">
                <a:solidFill>
                  <a:srgbClr val="1616AA"/>
                </a:solidFill>
              </a:rPr>
              <a:t>A </a:t>
            </a:r>
            <a:r>
              <a:rPr lang="el-GR" sz="3800" dirty="0" smtClean="0">
                <a:solidFill>
                  <a:srgbClr val="1616AA"/>
                </a:solidFill>
              </a:rPr>
              <a:t>λ</a:t>
            </a:r>
            <a:r>
              <a:rPr lang="en-US" sz="3800" dirty="0" smtClean="0">
                <a:solidFill>
                  <a:srgbClr val="1616AA"/>
                </a:solidFill>
              </a:rPr>
              <a:t>-</a:t>
            </a:r>
            <a:r>
              <a:rPr lang="en-US" sz="3800" dirty="0" err="1" smtClean="0">
                <a:solidFill>
                  <a:srgbClr val="1616AA"/>
                </a:solidFill>
              </a:rPr>
              <a:t>expr</a:t>
            </a:r>
            <a:r>
              <a:rPr lang="en-US" sz="3800" dirty="0" smtClean="0">
                <a:solidFill>
                  <a:srgbClr val="1616AA"/>
                </a:solidFill>
              </a:rPr>
              <a:t> is closed if its FV is </a:t>
            </a:r>
            <a:r>
              <a:rPr lang="el-GR" sz="3800" dirty="0" smtClean="0">
                <a:solidFill>
                  <a:srgbClr val="1616AA"/>
                </a:solidFill>
              </a:rPr>
              <a:t>φ</a:t>
            </a:r>
            <a:r>
              <a:rPr lang="en-US" sz="3800" dirty="0" smtClean="0">
                <a:solidFill>
                  <a:srgbClr val="1616AA"/>
                </a:solidFill>
              </a:rPr>
              <a:t>.</a:t>
            </a:r>
          </a:p>
          <a:p>
            <a:pPr>
              <a:buNone/>
            </a:pPr>
            <a:r>
              <a:rPr lang="en-US" sz="3800" dirty="0" smtClean="0">
                <a:solidFill>
                  <a:srgbClr val="1616AA"/>
                </a:solidFill>
              </a:rPr>
              <a:t>-A variable, x, is bound in a </a:t>
            </a:r>
            <a:r>
              <a:rPr lang="el-GR" sz="3800" dirty="0" smtClean="0">
                <a:solidFill>
                  <a:srgbClr val="1616AA"/>
                </a:solidFill>
              </a:rPr>
              <a:t>λ</a:t>
            </a:r>
            <a:r>
              <a:rPr lang="en-US" sz="3800" dirty="0" smtClean="0">
                <a:solidFill>
                  <a:srgbClr val="1616AA"/>
                </a:solidFill>
              </a:rPr>
              <a:t>-</a:t>
            </a:r>
            <a:r>
              <a:rPr lang="en-US" sz="3800" dirty="0" err="1" smtClean="0">
                <a:solidFill>
                  <a:srgbClr val="1616AA"/>
                </a:solidFill>
              </a:rPr>
              <a:t>expr</a:t>
            </a:r>
            <a:r>
              <a:rPr lang="en-US" sz="3800" dirty="0" smtClean="0">
                <a:solidFill>
                  <a:srgbClr val="1616AA"/>
                </a:solidFill>
              </a:rPr>
              <a:t>, e, if it is </a:t>
            </a:r>
            <a:r>
              <a:rPr lang="en-US" sz="3800" dirty="0" smtClean="0"/>
              <a:t>NOT</a:t>
            </a:r>
            <a:r>
              <a:rPr lang="en-US" sz="3800" dirty="0" smtClean="0">
                <a:solidFill>
                  <a:srgbClr val="1616AA"/>
                </a:solidFill>
              </a:rPr>
              <a:t> in FV[e].</a:t>
            </a:r>
          </a:p>
          <a:p>
            <a:pPr>
              <a:buNone/>
            </a:pPr>
            <a:r>
              <a:rPr lang="en-US" sz="3800" dirty="0" err="1" smtClean="0">
                <a:solidFill>
                  <a:srgbClr val="00B050"/>
                </a:solidFill>
              </a:rPr>
              <a:t>eg</a:t>
            </a:r>
            <a:r>
              <a:rPr lang="en-US" sz="3800" dirty="0" smtClean="0">
                <a:solidFill>
                  <a:srgbClr val="00B050"/>
                </a:solidFill>
              </a:rPr>
              <a:t>:</a:t>
            </a: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	</a:t>
            </a:r>
            <a:r>
              <a:rPr lang="el-GR" sz="3800" dirty="0" smtClean="0">
                <a:solidFill>
                  <a:srgbClr val="00B050"/>
                </a:solidFill>
              </a:rPr>
              <a:t>λ</a:t>
            </a:r>
            <a:r>
              <a:rPr lang="en-US" sz="3800" dirty="0" smtClean="0">
                <a:solidFill>
                  <a:srgbClr val="00B050"/>
                </a:solidFill>
              </a:rPr>
              <a:t>x.{y{</a:t>
            </a:r>
            <a:r>
              <a:rPr lang="el-GR" sz="3800" dirty="0" smtClean="0">
                <a:solidFill>
                  <a:srgbClr val="00B050"/>
                </a:solidFill>
              </a:rPr>
              <a:t>λ </a:t>
            </a:r>
            <a:r>
              <a:rPr lang="en-US" sz="3800" dirty="0" err="1" smtClean="0">
                <a:solidFill>
                  <a:srgbClr val="00B050"/>
                </a:solidFill>
              </a:rPr>
              <a:t>y.x</a:t>
            </a:r>
            <a:r>
              <a:rPr lang="en-US" sz="3800" dirty="0" smtClean="0">
                <a:solidFill>
                  <a:srgbClr val="00B050"/>
                </a:solidFill>
              </a:rPr>
              <a:t>(f)}}……………where f is a constant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          </a:t>
            </a:r>
            <a:r>
              <a:rPr lang="en-US" sz="2900" dirty="0" smtClean="0"/>
              <a:t>Application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sz="3800" dirty="0" smtClean="0">
                <a:solidFill>
                  <a:srgbClr val="00B050"/>
                </a:solidFill>
              </a:rPr>
              <a:t>    FV[</a:t>
            </a:r>
            <a:r>
              <a:rPr lang="el-GR" sz="3800" dirty="0" smtClean="0">
                <a:solidFill>
                  <a:srgbClr val="00B050"/>
                </a:solidFill>
              </a:rPr>
              <a:t>λ </a:t>
            </a:r>
            <a:r>
              <a:rPr lang="en-US" sz="3800" dirty="0" err="1" smtClean="0">
                <a:solidFill>
                  <a:srgbClr val="00B050"/>
                </a:solidFill>
              </a:rPr>
              <a:t>y.x</a:t>
            </a:r>
            <a:r>
              <a:rPr lang="en-US" sz="3800" dirty="0" smtClean="0">
                <a:solidFill>
                  <a:srgbClr val="00B050"/>
                </a:solidFill>
              </a:rPr>
              <a:t>(f)]=FV[</a:t>
            </a:r>
            <a:r>
              <a:rPr lang="el-GR" sz="3800" dirty="0" smtClean="0">
                <a:solidFill>
                  <a:srgbClr val="00B050"/>
                </a:solidFill>
              </a:rPr>
              <a:t>λ </a:t>
            </a:r>
            <a:r>
              <a:rPr lang="en-US" sz="3800" dirty="0" err="1" smtClean="0">
                <a:solidFill>
                  <a:srgbClr val="00B050"/>
                </a:solidFill>
              </a:rPr>
              <a:t>y.x</a:t>
            </a:r>
            <a:r>
              <a:rPr lang="en-US" sz="3800" dirty="0" smtClean="0">
                <a:solidFill>
                  <a:srgbClr val="00B050"/>
                </a:solidFill>
              </a:rPr>
              <a:t>]UFV[f]</a:t>
            </a: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			   =FV[x]-{y} U </a:t>
            </a:r>
            <a:r>
              <a:rPr lang="el-GR" sz="3800" dirty="0" smtClean="0">
                <a:solidFill>
                  <a:srgbClr val="00B050"/>
                </a:solidFill>
              </a:rPr>
              <a:t>φ</a:t>
            </a:r>
            <a:endParaRPr lang="en-US" sz="3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			   ={x}-{y} U </a:t>
            </a:r>
            <a:r>
              <a:rPr lang="el-GR" sz="3800" dirty="0" smtClean="0">
                <a:solidFill>
                  <a:srgbClr val="00B050"/>
                </a:solidFill>
              </a:rPr>
              <a:t>φ</a:t>
            </a:r>
            <a:endParaRPr lang="en-US" sz="3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			   ={x} U </a:t>
            </a:r>
            <a:r>
              <a:rPr lang="el-GR" sz="3800" dirty="0" smtClean="0">
                <a:solidFill>
                  <a:srgbClr val="00B050"/>
                </a:solidFill>
              </a:rPr>
              <a:t>φ </a:t>
            </a:r>
            <a:r>
              <a:rPr lang="en-US" sz="3800" dirty="0" smtClean="0">
                <a:solidFill>
                  <a:srgbClr val="00B050"/>
                </a:solidFill>
              </a:rPr>
              <a:t>={x}</a:t>
            </a: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FV[y{</a:t>
            </a:r>
            <a:r>
              <a:rPr lang="el-GR" sz="3800" dirty="0" smtClean="0">
                <a:solidFill>
                  <a:srgbClr val="00B050"/>
                </a:solidFill>
              </a:rPr>
              <a:t>λ </a:t>
            </a:r>
            <a:r>
              <a:rPr lang="en-US" sz="3800" dirty="0" smtClean="0">
                <a:solidFill>
                  <a:srgbClr val="00B050"/>
                </a:solidFill>
              </a:rPr>
              <a:t>y-x(f)}]         =FV[y]UFV[</a:t>
            </a:r>
            <a:r>
              <a:rPr lang="el-GR" sz="3800" dirty="0" smtClean="0">
                <a:solidFill>
                  <a:srgbClr val="00B050"/>
                </a:solidFill>
              </a:rPr>
              <a:t>λ </a:t>
            </a:r>
            <a:r>
              <a:rPr lang="en-US" sz="3800" dirty="0" err="1" smtClean="0">
                <a:solidFill>
                  <a:srgbClr val="00B050"/>
                </a:solidFill>
              </a:rPr>
              <a:t>y.x</a:t>
            </a:r>
            <a:r>
              <a:rPr lang="en-US" sz="3800" dirty="0" smtClean="0">
                <a:solidFill>
                  <a:srgbClr val="00B050"/>
                </a:solidFill>
              </a:rPr>
              <a:t>(f)]</a:t>
            </a: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		e	={y}U{x}</a:t>
            </a: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			={</a:t>
            </a:r>
            <a:r>
              <a:rPr lang="en-US" sz="3800" dirty="0" err="1" smtClean="0">
                <a:solidFill>
                  <a:srgbClr val="00B050"/>
                </a:solidFill>
              </a:rPr>
              <a:t>x,y</a:t>
            </a:r>
            <a:r>
              <a:rPr lang="en-US" sz="3800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FV[</a:t>
            </a:r>
            <a:r>
              <a:rPr lang="el-GR" sz="3800" dirty="0" smtClean="0">
                <a:solidFill>
                  <a:srgbClr val="00B050"/>
                </a:solidFill>
              </a:rPr>
              <a:t>λ</a:t>
            </a:r>
            <a:r>
              <a:rPr lang="en-US" sz="3800" dirty="0" err="1" smtClean="0">
                <a:solidFill>
                  <a:srgbClr val="00B050"/>
                </a:solidFill>
              </a:rPr>
              <a:t>x.e</a:t>
            </a:r>
            <a:r>
              <a:rPr lang="en-US" sz="3800" dirty="0" smtClean="0">
                <a:solidFill>
                  <a:srgbClr val="00B050"/>
                </a:solidFill>
              </a:rPr>
              <a:t>]=FV[e]-{x}</a:t>
            </a: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		={</a:t>
            </a:r>
            <a:r>
              <a:rPr lang="en-US" sz="3800" dirty="0" err="1" smtClean="0">
                <a:solidFill>
                  <a:srgbClr val="00B050"/>
                </a:solidFill>
              </a:rPr>
              <a:t>x,y</a:t>
            </a:r>
            <a:r>
              <a:rPr lang="en-US" sz="3800" dirty="0" smtClean="0">
                <a:solidFill>
                  <a:srgbClr val="00B050"/>
                </a:solidFill>
              </a:rPr>
              <a:t>}-{x}</a:t>
            </a:r>
          </a:p>
          <a:p>
            <a:pPr>
              <a:buNone/>
            </a:pPr>
            <a:r>
              <a:rPr lang="en-US" sz="3800" dirty="0" smtClean="0">
                <a:solidFill>
                  <a:srgbClr val="00B050"/>
                </a:solidFill>
              </a:rPr>
              <a:t>		={y}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295400" y="4724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4419600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200" y="22098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x.( </a:t>
            </a:r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y.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x. ( x 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 err="1" smtClean="0">
                <a:solidFill>
                  <a:srgbClr val="FF0000"/>
                </a:solidFill>
              </a:rPr>
              <a:t>xy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1616AA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l-GR" b="1" dirty="0" smtClean="0">
                <a:solidFill>
                  <a:srgbClr val="FF0000"/>
                </a:solidFill>
              </a:rPr>
              <a:t>λ</a:t>
            </a:r>
            <a:r>
              <a:rPr lang="en-US" b="1" dirty="0" smtClean="0">
                <a:solidFill>
                  <a:srgbClr val="FF0000"/>
                </a:solidFill>
              </a:rPr>
              <a:t>z. </a:t>
            </a:r>
            <a:r>
              <a:rPr lang="en-US" b="1" dirty="0" smtClean="0">
                <a:solidFill>
                  <a:srgbClr val="00B050"/>
                </a:solidFill>
              </a:rPr>
              <a:t>( f </a:t>
            </a:r>
            <a:r>
              <a:rPr lang="en-US" b="1" dirty="0" smtClean="0">
                <a:solidFill>
                  <a:srgbClr val="1616AA"/>
                </a:solidFill>
              </a:rPr>
              <a:t>(</a:t>
            </a:r>
            <a:r>
              <a:rPr lang="en-US" b="1" dirty="0" err="1" smtClean="0">
                <a:solidFill>
                  <a:srgbClr val="1616AA"/>
                </a:solidFill>
              </a:rPr>
              <a:t>xz</a:t>
            </a:r>
            <a:r>
              <a:rPr lang="en-US" b="1" dirty="0" smtClean="0">
                <a:solidFill>
                  <a:srgbClr val="1616AA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gx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) 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[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x,y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Ξ</a:t>
            </a:r>
            <a:r>
              <a:rPr lang="en-US" dirty="0" smtClean="0">
                <a:solidFill>
                  <a:srgbClr val="FF0000"/>
                </a:solidFill>
              </a:rPr>
              <a:t> {</a:t>
            </a:r>
            <a:r>
              <a:rPr lang="en-US" dirty="0" err="1" smtClean="0">
                <a:solidFill>
                  <a:srgbClr val="FF0000"/>
                </a:solidFill>
              </a:rPr>
              <a:t>x,y</a:t>
            </a: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[( x 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xy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] </a:t>
            </a:r>
            <a:r>
              <a:rPr lang="el-GR" dirty="0" smtClean="0">
                <a:solidFill>
                  <a:srgbClr val="00B050"/>
                </a:solidFill>
              </a:rPr>
              <a:t>Ξ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  <a:r>
              <a:rPr lang="en-US" dirty="0" err="1" smtClean="0">
                <a:solidFill>
                  <a:srgbClr val="00B050"/>
                </a:solidFill>
              </a:rPr>
              <a:t>x,y</a:t>
            </a:r>
            <a:r>
              <a:rPr lang="en-US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[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x. ( x 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xy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1616AA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] </a:t>
            </a:r>
            <a:r>
              <a:rPr lang="el-GR" dirty="0" smtClean="0">
                <a:solidFill>
                  <a:srgbClr val="00B050"/>
                </a:solidFill>
              </a:rPr>
              <a:t>Ξ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  <a:r>
              <a:rPr lang="en-US" dirty="0" err="1" smtClean="0">
                <a:solidFill>
                  <a:srgbClr val="00B050"/>
                </a:solidFill>
              </a:rPr>
              <a:t>x,y</a:t>
            </a:r>
            <a:r>
              <a:rPr lang="en-US" dirty="0" smtClean="0">
                <a:solidFill>
                  <a:srgbClr val="00B050"/>
                </a:solidFill>
              </a:rPr>
              <a:t>} - {x} = {y}      --- (1)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</a:t>
            </a:r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xz</a:t>
            </a:r>
            <a:r>
              <a:rPr lang="en-US" dirty="0" smtClean="0">
                <a:solidFill>
                  <a:srgbClr val="0070C0"/>
                </a:solidFill>
              </a:rPr>
              <a:t>] </a:t>
            </a:r>
            <a:r>
              <a:rPr lang="el-GR" dirty="0" smtClean="0">
                <a:solidFill>
                  <a:srgbClr val="0070C0"/>
                </a:solidFill>
              </a:rPr>
              <a:t>Ξ</a:t>
            </a:r>
            <a:r>
              <a:rPr lang="en-US" dirty="0" smtClean="0">
                <a:solidFill>
                  <a:srgbClr val="0070C0"/>
                </a:solidFill>
              </a:rPr>
              <a:t> {</a:t>
            </a:r>
            <a:r>
              <a:rPr lang="en-US" dirty="0" err="1" smtClean="0">
                <a:solidFill>
                  <a:srgbClr val="0070C0"/>
                </a:solidFill>
              </a:rPr>
              <a:t>x,z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( f </a:t>
            </a:r>
            <a:r>
              <a:rPr lang="en-US" dirty="0" smtClean="0">
                <a:solidFill>
                  <a:srgbClr val="1616AA"/>
                </a:solidFill>
              </a:rPr>
              <a:t>(</a:t>
            </a:r>
            <a:r>
              <a:rPr lang="en-US" dirty="0" err="1" smtClean="0">
                <a:solidFill>
                  <a:srgbClr val="1616AA"/>
                </a:solidFill>
              </a:rPr>
              <a:t>xz</a:t>
            </a:r>
            <a:r>
              <a:rPr lang="en-US" dirty="0" smtClean="0">
                <a:solidFill>
                  <a:srgbClr val="1616AA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]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l-GR" dirty="0" smtClean="0">
                <a:solidFill>
                  <a:srgbClr val="0070C0"/>
                </a:solidFill>
              </a:rPr>
              <a:t>Ξ</a:t>
            </a:r>
            <a:r>
              <a:rPr lang="en-US" dirty="0" smtClean="0">
                <a:solidFill>
                  <a:srgbClr val="0070C0"/>
                </a:solidFill>
              </a:rPr>
              <a:t> {</a:t>
            </a:r>
            <a:r>
              <a:rPr lang="en-US" dirty="0" err="1" smtClean="0">
                <a:solidFill>
                  <a:srgbClr val="0070C0"/>
                </a:solidFill>
              </a:rPr>
              <a:t>x,z</a:t>
            </a:r>
            <a:r>
              <a:rPr lang="en-US" dirty="0" smtClean="0">
                <a:solidFill>
                  <a:srgbClr val="0070C0"/>
                </a:solidFill>
              </a:rPr>
              <a:t>} … f is a constant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>
                <a:solidFill>
                  <a:srgbClr val="FF0000"/>
                </a:solidFill>
              </a:rPr>
              <a:t>z. </a:t>
            </a:r>
            <a:r>
              <a:rPr lang="en-US" dirty="0" smtClean="0">
                <a:solidFill>
                  <a:srgbClr val="00B050"/>
                </a:solidFill>
              </a:rPr>
              <a:t>( f </a:t>
            </a:r>
            <a:r>
              <a:rPr lang="en-US" dirty="0" smtClean="0">
                <a:solidFill>
                  <a:srgbClr val="1616AA"/>
                </a:solidFill>
              </a:rPr>
              <a:t>(</a:t>
            </a:r>
            <a:r>
              <a:rPr lang="en-US" dirty="0" err="1" smtClean="0">
                <a:solidFill>
                  <a:srgbClr val="1616AA"/>
                </a:solidFill>
              </a:rPr>
              <a:t>xz</a:t>
            </a:r>
            <a:r>
              <a:rPr lang="en-US" dirty="0" smtClean="0">
                <a:solidFill>
                  <a:srgbClr val="1616AA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]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l-GR" dirty="0" smtClean="0">
                <a:solidFill>
                  <a:srgbClr val="0070C0"/>
                </a:solidFill>
              </a:rPr>
              <a:t>Ξ</a:t>
            </a:r>
            <a:r>
              <a:rPr lang="en-US" dirty="0" smtClean="0">
                <a:solidFill>
                  <a:srgbClr val="0070C0"/>
                </a:solidFill>
              </a:rPr>
              <a:t> {x, z} - {z} = {x}  ---- (2)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6477000"/>
          </a:xfrm>
        </p:spPr>
        <p:txBody>
          <a:bodyPr/>
          <a:lstStyle/>
          <a:p>
            <a:pPr>
              <a:buNone/>
            </a:pP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x.( </a:t>
            </a:r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y.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x. ( x 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 err="1" smtClean="0">
                <a:solidFill>
                  <a:srgbClr val="FF0000"/>
                </a:solidFill>
              </a:rPr>
              <a:t>xy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1616AA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l-GR" b="1" dirty="0" smtClean="0">
                <a:solidFill>
                  <a:srgbClr val="FF0000"/>
                </a:solidFill>
              </a:rPr>
              <a:t>λ</a:t>
            </a:r>
            <a:r>
              <a:rPr lang="en-US" b="1" dirty="0" smtClean="0">
                <a:solidFill>
                  <a:srgbClr val="FF0000"/>
                </a:solidFill>
              </a:rPr>
              <a:t>z. </a:t>
            </a:r>
            <a:r>
              <a:rPr lang="en-US" b="1" dirty="0" smtClean="0">
                <a:solidFill>
                  <a:srgbClr val="00B050"/>
                </a:solidFill>
              </a:rPr>
              <a:t>( f </a:t>
            </a:r>
            <a:r>
              <a:rPr lang="en-US" b="1" dirty="0" smtClean="0">
                <a:solidFill>
                  <a:srgbClr val="1616AA"/>
                </a:solidFill>
              </a:rPr>
              <a:t>(</a:t>
            </a:r>
            <a:r>
              <a:rPr lang="en-US" b="1" dirty="0" err="1" smtClean="0">
                <a:solidFill>
                  <a:srgbClr val="1616AA"/>
                </a:solidFill>
              </a:rPr>
              <a:t>xz</a:t>
            </a:r>
            <a:r>
              <a:rPr lang="en-US" b="1" dirty="0" smtClean="0">
                <a:solidFill>
                  <a:srgbClr val="1616AA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gx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) 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[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x. ( x 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xy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1616AA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>
                <a:solidFill>
                  <a:srgbClr val="FF0000"/>
                </a:solidFill>
              </a:rPr>
              <a:t>z. </a:t>
            </a:r>
            <a:r>
              <a:rPr lang="en-US" dirty="0" smtClean="0">
                <a:solidFill>
                  <a:srgbClr val="00B050"/>
                </a:solidFill>
              </a:rPr>
              <a:t>( f </a:t>
            </a:r>
            <a:r>
              <a:rPr lang="en-US" dirty="0" smtClean="0">
                <a:solidFill>
                  <a:srgbClr val="1616AA"/>
                </a:solidFill>
              </a:rPr>
              <a:t>(</a:t>
            </a:r>
            <a:r>
              <a:rPr lang="en-US" dirty="0" err="1" smtClean="0">
                <a:solidFill>
                  <a:srgbClr val="1616AA"/>
                </a:solidFill>
              </a:rPr>
              <a:t>xz</a:t>
            </a:r>
            <a:r>
              <a:rPr lang="en-US" dirty="0" smtClean="0">
                <a:solidFill>
                  <a:srgbClr val="1616AA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] </a:t>
            </a:r>
            <a:r>
              <a:rPr lang="el-GR" dirty="0" smtClean="0">
                <a:solidFill>
                  <a:srgbClr val="00B050"/>
                </a:solidFill>
              </a:rPr>
              <a:t>Ξ</a:t>
            </a:r>
            <a:r>
              <a:rPr lang="en-US" dirty="0" smtClean="0">
                <a:solidFill>
                  <a:srgbClr val="00B050"/>
                </a:solidFill>
              </a:rPr>
              <a:t> {y} U {x}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                                                  </a:t>
            </a:r>
            <a:r>
              <a:rPr lang="el-GR" dirty="0" smtClean="0">
                <a:solidFill>
                  <a:srgbClr val="00B050"/>
                </a:solidFill>
              </a:rPr>
              <a:t>Ξ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  <a:r>
              <a:rPr lang="en-US" dirty="0" err="1" smtClean="0">
                <a:solidFill>
                  <a:srgbClr val="00B050"/>
                </a:solidFill>
              </a:rPr>
              <a:t>y,x</a:t>
            </a:r>
            <a:r>
              <a:rPr lang="en-US" dirty="0" smtClean="0">
                <a:solidFill>
                  <a:srgbClr val="00B050"/>
                </a:solidFill>
              </a:rPr>
              <a:t>} --- (3)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[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y.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x. ( x 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xy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1616AA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>
                <a:solidFill>
                  <a:srgbClr val="FF0000"/>
                </a:solidFill>
              </a:rPr>
              <a:t>z. </a:t>
            </a:r>
            <a:r>
              <a:rPr lang="en-US" dirty="0" smtClean="0">
                <a:solidFill>
                  <a:srgbClr val="00B050"/>
                </a:solidFill>
              </a:rPr>
              <a:t>( f </a:t>
            </a:r>
            <a:r>
              <a:rPr lang="en-US" dirty="0" smtClean="0">
                <a:solidFill>
                  <a:srgbClr val="1616AA"/>
                </a:solidFill>
              </a:rPr>
              <a:t>(</a:t>
            </a:r>
            <a:r>
              <a:rPr lang="en-US" dirty="0" err="1" smtClean="0">
                <a:solidFill>
                  <a:srgbClr val="1616AA"/>
                </a:solidFill>
              </a:rPr>
              <a:t>xz</a:t>
            </a:r>
            <a:r>
              <a:rPr lang="en-US" dirty="0" smtClean="0">
                <a:solidFill>
                  <a:srgbClr val="1616AA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]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		</a:t>
            </a:r>
            <a:r>
              <a:rPr lang="el-GR" dirty="0" smtClean="0">
                <a:solidFill>
                  <a:srgbClr val="00B050"/>
                </a:solidFill>
              </a:rPr>
              <a:t>Ξ</a:t>
            </a:r>
            <a:r>
              <a:rPr lang="en-US" dirty="0" smtClean="0">
                <a:solidFill>
                  <a:srgbClr val="00B050"/>
                </a:solidFill>
              </a:rPr>
              <a:t> {</a:t>
            </a:r>
            <a:r>
              <a:rPr lang="en-US" dirty="0" err="1" smtClean="0">
                <a:solidFill>
                  <a:srgbClr val="00B050"/>
                </a:solidFill>
              </a:rPr>
              <a:t>x,y</a:t>
            </a:r>
            <a:r>
              <a:rPr lang="en-US" dirty="0" smtClean="0">
                <a:solidFill>
                  <a:srgbClr val="00B050"/>
                </a:solidFill>
              </a:rPr>
              <a:t>}  - {y}  = {x}   --- (4)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[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gx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)</a:t>
            </a:r>
            <a:r>
              <a:rPr lang="en-US" dirty="0" smtClean="0">
                <a:solidFill>
                  <a:srgbClr val="00B050"/>
                </a:solidFill>
              </a:rPr>
              <a:t> ] = {x}  … g is a constant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FV[</a:t>
            </a:r>
            <a:r>
              <a:rPr lang="en-US" b="1" dirty="0" smtClean="0">
                <a:solidFill>
                  <a:srgbClr val="00B050"/>
                </a:solidFill>
              </a:rPr>
              <a:t>( </a:t>
            </a:r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y.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x. ( x 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 err="1" smtClean="0">
                <a:solidFill>
                  <a:srgbClr val="FF0000"/>
                </a:solidFill>
              </a:rPr>
              <a:t>xy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1616AA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l-GR" b="1" dirty="0" smtClean="0">
                <a:solidFill>
                  <a:srgbClr val="FF0000"/>
                </a:solidFill>
              </a:rPr>
              <a:t>λ</a:t>
            </a:r>
            <a:r>
              <a:rPr lang="en-US" b="1" dirty="0" smtClean="0">
                <a:solidFill>
                  <a:srgbClr val="FF0000"/>
                </a:solidFill>
              </a:rPr>
              <a:t>z. </a:t>
            </a:r>
            <a:r>
              <a:rPr lang="en-US" b="1" dirty="0" smtClean="0">
                <a:solidFill>
                  <a:srgbClr val="00B050"/>
                </a:solidFill>
              </a:rPr>
              <a:t>( f </a:t>
            </a:r>
            <a:r>
              <a:rPr lang="en-US" b="1" dirty="0" smtClean="0">
                <a:solidFill>
                  <a:srgbClr val="1616AA"/>
                </a:solidFill>
              </a:rPr>
              <a:t>(</a:t>
            </a:r>
            <a:r>
              <a:rPr lang="en-US" b="1" dirty="0" err="1" smtClean="0">
                <a:solidFill>
                  <a:srgbClr val="1616AA"/>
                </a:solidFill>
              </a:rPr>
              <a:t>xz</a:t>
            </a:r>
            <a:r>
              <a:rPr lang="en-US" b="1" dirty="0" smtClean="0">
                <a:solidFill>
                  <a:srgbClr val="1616AA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gx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) 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]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		</a:t>
            </a:r>
            <a:r>
              <a:rPr lang="el-GR" dirty="0" smtClean="0">
                <a:solidFill>
                  <a:srgbClr val="00B050"/>
                </a:solidFill>
              </a:rPr>
              <a:t>Ξ</a:t>
            </a:r>
            <a:r>
              <a:rPr lang="en-US" dirty="0" smtClean="0">
                <a:solidFill>
                  <a:srgbClr val="00B050"/>
                </a:solidFill>
              </a:rPr>
              <a:t> {x}  U  {x}  = {x}   --- (5)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x.( </a:t>
            </a:r>
            <a:r>
              <a:rPr lang="en-US" b="1" dirty="0" smtClean="0">
                <a:solidFill>
                  <a:srgbClr val="FFC000"/>
                </a:solidFill>
              </a:rPr>
              <a:t>(</a:t>
            </a: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y.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l-GR" b="1" dirty="0" smtClean="0">
                <a:solidFill>
                  <a:srgbClr val="00B050"/>
                </a:solidFill>
              </a:rPr>
              <a:t>λ</a:t>
            </a:r>
            <a:r>
              <a:rPr lang="en-US" b="1" dirty="0" smtClean="0">
                <a:solidFill>
                  <a:srgbClr val="00B050"/>
                </a:solidFill>
              </a:rPr>
              <a:t>x. ( x 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 err="1" smtClean="0">
                <a:solidFill>
                  <a:srgbClr val="FF0000"/>
                </a:solidFill>
              </a:rPr>
              <a:t>xy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1616AA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l-GR" b="1" dirty="0" smtClean="0">
                <a:solidFill>
                  <a:srgbClr val="FF0000"/>
                </a:solidFill>
              </a:rPr>
              <a:t>λ</a:t>
            </a:r>
            <a:r>
              <a:rPr lang="en-US" b="1" dirty="0" smtClean="0">
                <a:solidFill>
                  <a:srgbClr val="FF0000"/>
                </a:solidFill>
              </a:rPr>
              <a:t>z. </a:t>
            </a:r>
            <a:r>
              <a:rPr lang="en-US" b="1" dirty="0" smtClean="0">
                <a:solidFill>
                  <a:srgbClr val="00B050"/>
                </a:solidFill>
              </a:rPr>
              <a:t>( f </a:t>
            </a:r>
            <a:r>
              <a:rPr lang="en-US" b="1" dirty="0" smtClean="0">
                <a:solidFill>
                  <a:srgbClr val="1616AA"/>
                </a:solidFill>
              </a:rPr>
              <a:t>(</a:t>
            </a:r>
            <a:r>
              <a:rPr lang="en-US" b="1" dirty="0" err="1" smtClean="0">
                <a:solidFill>
                  <a:srgbClr val="1616AA"/>
                </a:solidFill>
              </a:rPr>
              <a:t>xz</a:t>
            </a:r>
            <a:r>
              <a:rPr lang="en-US" b="1" dirty="0" smtClean="0">
                <a:solidFill>
                  <a:srgbClr val="1616AA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en-US" b="1" dirty="0" err="1" smtClean="0">
                <a:solidFill>
                  <a:schemeClr val="bg1">
                    <a:lumMod val="65000"/>
                  </a:schemeClr>
                </a:solidFill>
              </a:rPr>
              <a:t>gx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 ) 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FV [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x.(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y.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x. ( x 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xy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1616AA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>
                <a:solidFill>
                  <a:srgbClr val="FF0000"/>
                </a:solidFill>
              </a:rPr>
              <a:t>z. </a:t>
            </a:r>
            <a:r>
              <a:rPr lang="en-US" dirty="0" smtClean="0">
                <a:solidFill>
                  <a:srgbClr val="00B050"/>
                </a:solidFill>
              </a:rPr>
              <a:t>( f </a:t>
            </a:r>
            <a:r>
              <a:rPr lang="en-US" dirty="0" smtClean="0">
                <a:solidFill>
                  <a:srgbClr val="1616AA"/>
                </a:solidFill>
              </a:rPr>
              <a:t>(</a:t>
            </a:r>
            <a:r>
              <a:rPr lang="en-US" dirty="0" err="1" smtClean="0">
                <a:solidFill>
                  <a:srgbClr val="1616AA"/>
                </a:solidFill>
              </a:rPr>
              <a:t>xz</a:t>
            </a:r>
            <a:r>
              <a:rPr lang="en-US" dirty="0" smtClean="0">
                <a:solidFill>
                  <a:srgbClr val="1616AA"/>
                </a:solidFill>
              </a:rPr>
              <a:t>) 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gx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) </a:t>
            </a:r>
            <a:r>
              <a:rPr lang="en-US" dirty="0" smtClean="0">
                <a:solidFill>
                  <a:srgbClr val="00B050"/>
                </a:solidFill>
              </a:rPr>
              <a:t>)]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l-GR" dirty="0" smtClean="0">
                <a:solidFill>
                  <a:srgbClr val="00B050"/>
                </a:solidFill>
              </a:rPr>
              <a:t> Ξ</a:t>
            </a:r>
            <a:r>
              <a:rPr lang="en-US" dirty="0" smtClean="0">
                <a:solidFill>
                  <a:srgbClr val="00B050"/>
                </a:solidFill>
              </a:rPr>
              <a:t> {x}  - {x}  = </a:t>
            </a:r>
            <a:r>
              <a:rPr lang="en-US" b="1" dirty="0" smtClean="0">
                <a:solidFill>
                  <a:srgbClr val="00B050"/>
                </a:solidFill>
              </a:rPr>
              <a:t>{</a:t>
            </a:r>
            <a:r>
              <a:rPr lang="el-GR" b="1" dirty="0" smtClean="0">
                <a:solidFill>
                  <a:srgbClr val="00B050"/>
                </a:solidFill>
              </a:rPr>
              <a:t>φ</a:t>
            </a:r>
            <a:r>
              <a:rPr lang="en-US" b="1" dirty="0" smtClean="0">
                <a:solidFill>
                  <a:srgbClr val="00B050"/>
                </a:solidFill>
              </a:rPr>
              <a:t>}  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Freedom, bondage &amp; Programming Languages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dirty="0" smtClean="0"/>
              <a:t>Identifiers		</a:t>
            </a:r>
            <a:r>
              <a:rPr lang="en-US" dirty="0" smtClean="0">
                <a:sym typeface="Wingdings" pitchFamily="2" charset="2"/>
              </a:rPr>
              <a:t>	variables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Scope			scope of a function</a:t>
            </a:r>
          </a:p>
          <a:p>
            <a:pPr marL="514350" indent="-514350">
              <a:buNone/>
            </a:pPr>
            <a:endParaRPr lang="en-US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-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An identifier is bound in a scope if it denotes a local entity.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It is free if it denotes a global entity.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-In a valid complete program, all identifier occurrences MUST be bound.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endParaRPr lang="en-US" dirty="0" smtClean="0">
              <a:solidFill>
                <a:srgbClr val="1616AA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  <a:sym typeface="Wingdings" pitchFamily="2" charset="2"/>
              </a:rPr>
              <a:t>Change of dummy identifier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err="1" smtClean="0">
                <a:solidFill>
                  <a:srgbClr val="1616AA"/>
                </a:solidFill>
                <a:sym typeface="Wingdings" pitchFamily="2" charset="2"/>
              </a:rPr>
              <a:t>λx.e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	a function that for any argument, </a:t>
            </a:r>
            <a:r>
              <a:rPr lang="en-US" b="1" dirty="0" smtClean="0">
                <a:solidFill>
                  <a:srgbClr val="1616AA"/>
                </a:solidFill>
                <a:sym typeface="Wingdings" pitchFamily="2" charset="2"/>
              </a:rPr>
              <a:t>a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, yields e 		applied to a rather than x.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1616AA"/>
                </a:solidFill>
                <a:sym typeface="Wingdings" pitchFamily="2" charset="2"/>
              </a:rPr>
              <a:t>				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1616AA"/>
                </a:solidFill>
                <a:sym typeface="Wingdings" pitchFamily="2" charset="2"/>
              </a:rPr>
              <a:t>				</a:t>
            </a:r>
            <a:r>
              <a:rPr lang="en-US" b="1" dirty="0" err="1" smtClean="0">
                <a:solidFill>
                  <a:srgbClr val="1616AA"/>
                </a:solidFill>
                <a:sym typeface="Wingdings" pitchFamily="2" charset="2"/>
              </a:rPr>
              <a:t>λx.e</a:t>
            </a:r>
            <a:r>
              <a:rPr lang="en-US" b="1" dirty="0" smtClean="0">
                <a:solidFill>
                  <a:srgbClr val="1616AA"/>
                </a:solidFill>
                <a:sym typeface="Wingdings" pitchFamily="2" charset="2"/>
              </a:rPr>
              <a:t>(a)= [e]</a:t>
            </a:r>
            <a:r>
              <a:rPr lang="en-US" b="1" baseline="-25000" dirty="0" smtClean="0">
                <a:solidFill>
                  <a:srgbClr val="1616AA"/>
                </a:solidFill>
                <a:sym typeface="Wingdings" pitchFamily="2" charset="2"/>
              </a:rPr>
              <a:t>x=a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1616AA"/>
              </a:solidFill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-This function exists independent of x =&gt;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one can change x to y and still get the same function.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ym typeface="Wingdings" pitchFamily="2" charset="2"/>
              </a:rPr>
              <a:t>- </a:t>
            </a:r>
            <a:r>
              <a:rPr lang="el-GR" b="1" dirty="0" smtClean="0">
                <a:sym typeface="Wingdings" pitchFamily="2" charset="2"/>
              </a:rPr>
              <a:t>α</a:t>
            </a:r>
            <a:r>
              <a:rPr lang="en-US" b="1" dirty="0" smtClean="0">
                <a:sym typeface="Wingdings" pitchFamily="2" charset="2"/>
              </a:rPr>
              <a:t> (Alpha) conversion.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olidFill>
                  <a:srgbClr val="1616AA"/>
                </a:solidFill>
                <a:sym typeface="Wingdings" pitchFamily="2" charset="2"/>
              </a:rPr>
              <a:t>λx.e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Ξ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1616AA"/>
                </a:solidFill>
                <a:sym typeface="Wingdings" pitchFamily="2" charset="2"/>
              </a:rPr>
              <a:t>λy.e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---- 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α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conversion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		e.g.,: λx.x</a:t>
            </a:r>
            <a:r>
              <a:rPr lang="en-US" baseline="30000" dirty="0" smtClean="0">
                <a:solidFill>
                  <a:srgbClr val="1616AA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Ξ 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λy.y</a:t>
            </a:r>
            <a:r>
              <a:rPr lang="en-US" baseline="30000" dirty="0" smtClean="0">
                <a:solidFill>
                  <a:srgbClr val="1616AA"/>
                </a:solidFill>
                <a:sym typeface="Wingdings" pitchFamily="2" charset="2"/>
              </a:rPr>
              <a:t>2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		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err="1" smtClean="0">
                <a:solidFill>
                  <a:srgbClr val="1616AA"/>
                </a:solidFill>
                <a:sym typeface="Wingdings" pitchFamily="2" charset="2"/>
              </a:rPr>
              <a:t>x.y.z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Ξ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1616AA"/>
                </a:solidFill>
                <a:sym typeface="Wingdings" pitchFamily="2" charset="2"/>
              </a:rPr>
              <a:t>λa.yz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……………….a is replacing x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		</a:t>
            </a:r>
            <a:r>
              <a:rPr lang="el-GR" dirty="0" smtClean="0">
                <a:sym typeface="Wingdings" pitchFamily="2" charset="2"/>
              </a:rPr>
              <a:t>λ</a:t>
            </a:r>
            <a:r>
              <a:rPr lang="en-US" dirty="0" smtClean="0">
                <a:sym typeface="Wingdings" pitchFamily="2" charset="2"/>
              </a:rPr>
              <a:t>x.(</a:t>
            </a:r>
            <a:r>
              <a:rPr lang="en-US" dirty="0" err="1" smtClean="0">
                <a:sym typeface="Wingdings" pitchFamily="2" charset="2"/>
              </a:rPr>
              <a:t>yz</a:t>
            </a:r>
            <a:r>
              <a:rPr lang="en-US" dirty="0" smtClean="0">
                <a:sym typeface="Wingdings" pitchFamily="2" charset="2"/>
              </a:rPr>
              <a:t>(x)) 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Ξ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l-GR" dirty="0" smtClean="0">
                <a:sym typeface="Wingdings" pitchFamily="2" charset="2"/>
              </a:rPr>
              <a:t>λ</a:t>
            </a:r>
            <a:r>
              <a:rPr lang="en-US" dirty="0" smtClean="0">
                <a:sym typeface="Wingdings" pitchFamily="2" charset="2"/>
              </a:rPr>
              <a:t>y.(</a:t>
            </a:r>
            <a:r>
              <a:rPr lang="en-US" dirty="0" err="1" smtClean="0">
                <a:sym typeface="Wingdings" pitchFamily="2" charset="2"/>
              </a:rPr>
              <a:t>yz</a:t>
            </a:r>
            <a:r>
              <a:rPr lang="en-US" dirty="0" smtClean="0">
                <a:sym typeface="Wingdings" pitchFamily="2" charset="2"/>
              </a:rPr>
              <a:t>(y))------?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		(replace x by y?)—valid Alpha conversion?</a:t>
            </a:r>
          </a:p>
          <a:p>
            <a:pPr marL="514350" indent="-514350">
              <a:buNone/>
            </a:pPr>
            <a:r>
              <a:rPr lang="en-US" dirty="0" smtClean="0">
                <a:sym typeface="Wingdings" pitchFamily="2" charset="2"/>
              </a:rPr>
              <a:t>			-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No-y was a FV before and it is BOUND now!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l-GR" b="1" dirty="0" smtClean="0">
                <a:solidFill>
                  <a:srgbClr val="1616AA"/>
                </a:solidFill>
              </a:rPr>
              <a:t>β</a:t>
            </a:r>
            <a:r>
              <a:rPr lang="en-US" b="1" dirty="0" smtClean="0">
                <a:solidFill>
                  <a:srgbClr val="1616AA"/>
                </a:solidFill>
              </a:rPr>
              <a:t> (Beta) - Reduction</a:t>
            </a:r>
            <a:r>
              <a:rPr lang="en-US" dirty="0" smtClean="0">
                <a:solidFill>
                  <a:srgbClr val="1616AA"/>
                </a:solidFill>
              </a:rPr>
              <a:t/>
            </a:r>
            <a:br>
              <a:rPr lang="en-US" dirty="0" smtClean="0">
                <a:solidFill>
                  <a:srgbClr val="1616AA"/>
                </a:solidFill>
              </a:rPr>
            </a:br>
            <a:r>
              <a:rPr lang="en-US" dirty="0" smtClean="0"/>
              <a:t>(or Beta-Conversion)(</a:t>
            </a:r>
            <a:r>
              <a:rPr lang="en-US" dirty="0" smtClean="0">
                <a:solidFill>
                  <a:srgbClr val="00B050"/>
                </a:solidFill>
              </a:rPr>
              <a:t>or Beta-Application)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5100" dirty="0" smtClean="0">
                <a:solidFill>
                  <a:srgbClr val="1616AA"/>
                </a:solidFill>
              </a:rPr>
              <a:t>	</a:t>
            </a:r>
            <a:r>
              <a:rPr lang="en-US" sz="5100" dirty="0" err="1" smtClean="0">
                <a:solidFill>
                  <a:srgbClr val="1616AA"/>
                </a:solidFill>
              </a:rPr>
              <a:t>λx</a:t>
            </a:r>
            <a:r>
              <a:rPr lang="en-US" sz="5100" dirty="0" smtClean="0">
                <a:solidFill>
                  <a:srgbClr val="1616AA"/>
                </a:solidFill>
              </a:rPr>
              <a:t>. x</a:t>
            </a:r>
            <a:r>
              <a:rPr lang="en-US" sz="5100" baseline="30000" dirty="0" smtClean="0">
                <a:solidFill>
                  <a:srgbClr val="1616AA"/>
                </a:solidFill>
              </a:rPr>
              <a:t>2</a:t>
            </a:r>
            <a:r>
              <a:rPr lang="en-US" sz="5100" dirty="0" smtClean="0">
                <a:solidFill>
                  <a:srgbClr val="1616AA"/>
                </a:solidFill>
              </a:rPr>
              <a:t> (2) 	= 	[ x</a:t>
            </a:r>
            <a:r>
              <a:rPr lang="en-US" sz="5100" baseline="30000" dirty="0" smtClean="0">
                <a:solidFill>
                  <a:srgbClr val="1616AA"/>
                </a:solidFill>
              </a:rPr>
              <a:t>2</a:t>
            </a:r>
            <a:r>
              <a:rPr lang="en-US" sz="5100" dirty="0" smtClean="0">
                <a:solidFill>
                  <a:srgbClr val="1616AA"/>
                </a:solidFill>
              </a:rPr>
              <a:t> ] </a:t>
            </a:r>
            <a:r>
              <a:rPr lang="en-US" sz="5100" baseline="-25000" dirty="0" smtClean="0">
                <a:solidFill>
                  <a:srgbClr val="1616AA"/>
                </a:solidFill>
              </a:rPr>
              <a:t>x =2 </a:t>
            </a:r>
            <a:r>
              <a:rPr lang="en-US" sz="5100" dirty="0" smtClean="0">
                <a:solidFill>
                  <a:srgbClr val="1616AA"/>
                </a:solidFill>
              </a:rPr>
              <a:t>= 4</a:t>
            </a:r>
          </a:p>
          <a:p>
            <a:pPr>
              <a:buNone/>
            </a:pPr>
            <a:endParaRPr lang="en-US" dirty="0" smtClean="0">
              <a:solidFill>
                <a:srgbClr val="1616AA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</a:rPr>
              <a:t>- This suggests a possibility of reduction or contraction.</a:t>
            </a:r>
          </a:p>
          <a:p>
            <a:pPr>
              <a:buFontTx/>
              <a:buChar char="-"/>
            </a:pPr>
            <a:r>
              <a:rPr lang="en-US" dirty="0" smtClean="0"/>
              <a:t>An expression which can be reduced is called a </a:t>
            </a:r>
            <a:r>
              <a:rPr lang="en-US" dirty="0" err="1" smtClean="0">
                <a:solidFill>
                  <a:srgbClr val="FF0000"/>
                </a:solidFill>
              </a:rPr>
              <a:t>redex</a:t>
            </a:r>
            <a:r>
              <a:rPr lang="en-US" dirty="0" smtClean="0"/>
              <a:t> (reducible expression).</a:t>
            </a:r>
          </a:p>
          <a:p>
            <a:pPr>
              <a:buNone/>
            </a:pPr>
            <a:r>
              <a:rPr lang="en-US" dirty="0" smtClean="0"/>
              <a:t>- A </a:t>
            </a:r>
            <a:r>
              <a:rPr lang="en-US" dirty="0" err="1" smtClean="0"/>
              <a:t>redex</a:t>
            </a:r>
            <a:r>
              <a:rPr lang="en-US" dirty="0" smtClean="0"/>
              <a:t> is of the form {</a:t>
            </a:r>
            <a:r>
              <a:rPr lang="el-GR" dirty="0" smtClean="0"/>
              <a:t>λ</a:t>
            </a:r>
            <a:r>
              <a:rPr lang="en-US" dirty="0" err="1" smtClean="0"/>
              <a:t>x.e</a:t>
            </a:r>
            <a:r>
              <a:rPr lang="en-US" dirty="0" smtClean="0"/>
              <a:t>}(a)</a:t>
            </a:r>
          </a:p>
          <a:p>
            <a:pPr>
              <a:buNone/>
            </a:pPr>
            <a:r>
              <a:rPr lang="en-US" dirty="0" smtClean="0"/>
              <a:t>- Like any algebra/calculus,</a:t>
            </a:r>
            <a:r>
              <a:rPr lang="el-GR" b="1" dirty="0" smtClean="0">
                <a:solidFill>
                  <a:srgbClr val="1616AA"/>
                </a:solidFill>
              </a:rPr>
              <a:t> β</a:t>
            </a:r>
            <a:r>
              <a:rPr lang="en-US" dirty="0" smtClean="0"/>
              <a:t> -conversion can be applied repeatedly until the expression is NO LONGER a </a:t>
            </a:r>
            <a:r>
              <a:rPr lang="en-US" dirty="0" err="1" smtClean="0"/>
              <a:t>redex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- Each Beta-Conversion reduces one 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- The final expression(with no </a:t>
            </a:r>
            <a:r>
              <a:rPr lang="en-US" dirty="0" err="1" smtClean="0">
                <a:solidFill>
                  <a:srgbClr val="FF0000"/>
                </a:solidFill>
              </a:rPr>
              <a:t>redex</a:t>
            </a:r>
            <a:r>
              <a:rPr lang="en-US" dirty="0" smtClean="0">
                <a:solidFill>
                  <a:srgbClr val="FF0000"/>
                </a:solidFill>
              </a:rPr>
              <a:t>) is called the </a:t>
            </a:r>
            <a:r>
              <a:rPr lang="en-US" b="1" dirty="0" smtClean="0">
                <a:solidFill>
                  <a:srgbClr val="1616AA"/>
                </a:solidFill>
              </a:rPr>
              <a:t>NORMAL FORM </a:t>
            </a:r>
            <a:r>
              <a:rPr lang="en-US" dirty="0" smtClean="0">
                <a:solidFill>
                  <a:srgbClr val="FF0000"/>
                </a:solidFill>
              </a:rPr>
              <a:t>of the original 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>
                <a:solidFill>
                  <a:srgbClr val="FF0000"/>
                </a:solidFill>
              </a:rPr>
              <a:t>-expression.</a:t>
            </a:r>
          </a:p>
          <a:p>
            <a:pPr>
              <a:buNone/>
            </a:pPr>
            <a:r>
              <a:rPr lang="en-US" dirty="0" smtClean="0"/>
              <a:t>During the reduction, it may be necessary to use Alpha-Conversion(s).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baseline="-25000" dirty="0" smtClean="0">
              <a:solidFill>
                <a:srgbClr val="1616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563562"/>
          </a:xfrm>
        </p:spPr>
        <p:txBody>
          <a:bodyPr>
            <a:normAutofit fontScale="90000"/>
          </a:bodyPr>
          <a:lstStyle/>
          <a:p>
            <a:r>
              <a:rPr lang="el-GR" b="1" dirty="0" smtClean="0">
                <a:solidFill>
                  <a:srgbClr val="1616AA"/>
                </a:solidFill>
                <a:latin typeface="Times New Roman"/>
                <a:cs typeface="Times New Roman"/>
              </a:rPr>
              <a:t>Ƞ</a:t>
            </a:r>
            <a:r>
              <a:rPr lang="en-US" b="1" dirty="0" smtClean="0">
                <a:solidFill>
                  <a:srgbClr val="1616AA"/>
                </a:solidFill>
                <a:latin typeface="Times New Roman"/>
                <a:cs typeface="Times New Roman"/>
              </a:rPr>
              <a:t> (Eta)</a:t>
            </a:r>
            <a:r>
              <a:rPr lang="en-US" b="1" dirty="0" smtClean="0">
                <a:solidFill>
                  <a:srgbClr val="1616AA"/>
                </a:solidFill>
              </a:rPr>
              <a:t> – Reduction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λx</a:t>
            </a:r>
            <a:r>
              <a:rPr lang="en-US" b="1" dirty="0" smtClean="0">
                <a:solidFill>
                  <a:srgbClr val="FF0000"/>
                </a:solidFill>
              </a:rPr>
              <a:t>.(ex)   	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</a:t>
            </a:r>
            <a:r>
              <a:rPr lang="en-US" b="1" dirty="0" smtClean="0">
                <a:solidFill>
                  <a:srgbClr val="FF0000"/>
                </a:solidFill>
              </a:rPr>
              <a:t>     e if x  € to FV[e]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λx</a:t>
            </a:r>
            <a:r>
              <a:rPr lang="en-US" b="1" dirty="0" smtClean="0">
                <a:solidFill>
                  <a:srgbClr val="FF0000"/>
                </a:solidFill>
              </a:rPr>
              <a:t>.(ex)	=	[x/x]e </a:t>
            </a:r>
            <a:r>
              <a:rPr lang="en-US" dirty="0" smtClean="0"/>
              <a:t>…………. But if 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€ FV[e] then substituting x for x in e will yield only e!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l-GR" b="1" dirty="0" smtClean="0"/>
              <a:t>λ</a:t>
            </a:r>
            <a:r>
              <a:rPr lang="en-US" b="1" dirty="0" smtClean="0"/>
              <a:t>x.(2) x=[x/x]2=[2]</a:t>
            </a:r>
            <a:r>
              <a:rPr lang="en-US" sz="1600" b="1" dirty="0" smtClean="0"/>
              <a:t>x=x</a:t>
            </a:r>
            <a:r>
              <a:rPr lang="en-US" b="1" dirty="0" smtClean="0"/>
              <a:t> = 2</a:t>
            </a:r>
          </a:p>
          <a:p>
            <a:pPr>
              <a:buNone/>
            </a:pPr>
            <a:r>
              <a:rPr lang="en-US" dirty="0" smtClean="0"/>
              <a:t>		substitute x in 2 by x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9484" y="1574442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|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0437" y="2158425"/>
            <a:ext cx="30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762000"/>
          </a:xfrm>
        </p:spPr>
        <p:txBody>
          <a:bodyPr>
            <a:norm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-</a:t>
            </a:r>
            <a:r>
              <a:rPr lang="el-GR" dirty="0" smtClean="0"/>
              <a:t> </a:t>
            </a:r>
            <a:r>
              <a:rPr lang="en-US" dirty="0" smtClean="0"/>
              <a:t>(Lambda) Calculus [Meyer]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0292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Alanzo</a:t>
            </a:r>
            <a:r>
              <a:rPr lang="en-US" sz="2800" dirty="0" smtClean="0">
                <a:solidFill>
                  <a:srgbClr val="0070C0"/>
                </a:solidFill>
              </a:rPr>
              <a:t> Church-1941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Complete System-It can represent any computable function. This, any language which can emulate </a:t>
            </a:r>
            <a:r>
              <a:rPr lang="el-GR" sz="2800" dirty="0" smtClean="0">
                <a:solidFill>
                  <a:schemeClr val="tx1"/>
                </a:solidFill>
              </a:rPr>
              <a:t>λ </a:t>
            </a:r>
            <a:r>
              <a:rPr lang="en-US" sz="2800" dirty="0" smtClean="0">
                <a:solidFill>
                  <a:srgbClr val="0070C0"/>
                </a:solidFill>
              </a:rPr>
              <a:t>-calculus is complete.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l-GR" sz="2800" dirty="0" smtClean="0">
                <a:solidFill>
                  <a:schemeClr val="tx1"/>
                </a:solidFill>
              </a:rPr>
              <a:t>λ </a:t>
            </a:r>
            <a:r>
              <a:rPr lang="en-US" sz="2800" dirty="0" smtClean="0">
                <a:solidFill>
                  <a:schemeClr val="tx1"/>
                </a:solidFill>
              </a:rPr>
              <a:t>-Calculus gives us a starting point for a semantic basis. We can examine language features from the point of necessary or missing.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l-GR" sz="2800" dirty="0" smtClean="0">
                <a:solidFill>
                  <a:schemeClr val="tx1"/>
                </a:solidFill>
              </a:rPr>
              <a:t>λ </a:t>
            </a:r>
            <a:r>
              <a:rPr lang="en-US" sz="2800" dirty="0" smtClean="0">
                <a:solidFill>
                  <a:schemeClr val="tx1"/>
                </a:solidFill>
              </a:rPr>
              <a:t>-Calculus is the basis of modern functional </a:t>
            </a:r>
            <a:r>
              <a:rPr lang="en-US" sz="2800" dirty="0" smtClean="0">
                <a:solidFill>
                  <a:schemeClr val="tx1"/>
                </a:solidFill>
              </a:rPr>
              <a:t>languages.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e.g</a:t>
            </a:r>
            <a:r>
              <a:rPr lang="en-US" sz="2400" dirty="0" smtClean="0">
                <a:solidFill>
                  <a:schemeClr val="tx1"/>
                </a:solidFill>
              </a:rPr>
              <a:t>., ML, Miranda, Haskell.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Functions play a central role in mathematical modeling of computing processes and hence, a clear notation and a sound theory is needed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	( </a:t>
            </a:r>
            <a:r>
              <a:rPr lang="el-GR" sz="3600" dirty="0" smtClean="0"/>
              <a:t>λ</a:t>
            </a:r>
            <a:r>
              <a:rPr lang="en-US" sz="3600" dirty="0" smtClean="0"/>
              <a:t>x. (</a:t>
            </a:r>
            <a:r>
              <a:rPr lang="el-GR" sz="3600" dirty="0" smtClean="0"/>
              <a:t>λ</a:t>
            </a:r>
            <a:r>
              <a:rPr lang="en-US" sz="3600" dirty="0" smtClean="0"/>
              <a:t>y. y( </a:t>
            </a:r>
            <a:r>
              <a:rPr lang="en-US" sz="3600" dirty="0" err="1" smtClean="0"/>
              <a:t>xy</a:t>
            </a:r>
            <a:r>
              <a:rPr lang="en-US" sz="3600" dirty="0" smtClean="0"/>
              <a:t> ) ) (</a:t>
            </a:r>
            <a:r>
              <a:rPr lang="el-GR" sz="3600" dirty="0" smtClean="0"/>
              <a:t>λ</a:t>
            </a:r>
            <a:r>
              <a:rPr lang="en-US" sz="3600" dirty="0" smtClean="0"/>
              <a:t>p. pp) )q</a:t>
            </a:r>
          </a:p>
          <a:p>
            <a:pPr>
              <a:buNone/>
            </a:pPr>
            <a:r>
              <a:rPr lang="en-US" sz="3600" dirty="0" smtClean="0"/>
              <a:t>      </a:t>
            </a:r>
            <a:r>
              <a:rPr lang="el-GR" sz="3600" dirty="0" smtClean="0"/>
              <a:t>λ</a:t>
            </a:r>
            <a:r>
              <a:rPr lang="en-US" sz="3600" dirty="0" smtClean="0"/>
              <a:t>              e                a </a:t>
            </a:r>
          </a:p>
          <a:p>
            <a:pPr>
              <a:buNone/>
            </a:pPr>
            <a:r>
              <a:rPr lang="en-US" dirty="0" smtClean="0"/>
              <a:t>	( </a:t>
            </a:r>
            <a:r>
              <a:rPr lang="el-GR" dirty="0" smtClean="0"/>
              <a:t>λ</a:t>
            </a:r>
            <a:r>
              <a:rPr lang="en-US" dirty="0" smtClean="0"/>
              <a:t>y. y(</a:t>
            </a:r>
            <a:r>
              <a:rPr lang="el-GR" dirty="0" smtClean="0"/>
              <a:t>λ</a:t>
            </a:r>
            <a:r>
              <a:rPr lang="en-US" dirty="0" smtClean="0"/>
              <a:t>p. pp y) )q      	 ….. </a:t>
            </a:r>
            <a:r>
              <a:rPr lang="el-GR" dirty="0" smtClean="0"/>
              <a:t>β</a:t>
            </a:r>
            <a:r>
              <a:rPr lang="en-US" dirty="0" smtClean="0"/>
              <a:t>-reduction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l-GR" dirty="0" smtClean="0"/>
              <a:t>λ</a:t>
            </a:r>
            <a:r>
              <a:rPr lang="en-US" dirty="0" smtClean="0"/>
              <a:t>             e         a </a:t>
            </a:r>
          </a:p>
          <a:p>
            <a:pPr>
              <a:buNone/>
            </a:pPr>
            <a:r>
              <a:rPr lang="en-US" dirty="0" smtClean="0"/>
              <a:t>	q (</a:t>
            </a:r>
            <a:r>
              <a:rPr lang="el-GR" dirty="0" smtClean="0"/>
              <a:t>λ</a:t>
            </a:r>
            <a:r>
              <a:rPr lang="en-US" dirty="0" smtClean="0"/>
              <a:t>p. pp q)  			 ….. </a:t>
            </a:r>
            <a:r>
              <a:rPr lang="el-GR" dirty="0" smtClean="0"/>
              <a:t>β</a:t>
            </a:r>
            <a:r>
              <a:rPr lang="en-US" dirty="0" smtClean="0"/>
              <a:t>-reduction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l-GR" dirty="0" smtClean="0"/>
              <a:t>λ</a:t>
            </a:r>
            <a:r>
              <a:rPr lang="en-US" dirty="0" smtClean="0"/>
              <a:t>    e    a </a:t>
            </a:r>
          </a:p>
          <a:p>
            <a:pPr>
              <a:buNone/>
            </a:pPr>
            <a:r>
              <a:rPr lang="en-US" dirty="0" smtClean="0"/>
              <a:t>	q(</a:t>
            </a:r>
            <a:r>
              <a:rPr lang="en-US" dirty="0" err="1" smtClean="0"/>
              <a:t>qq</a:t>
            </a:r>
            <a:r>
              <a:rPr lang="en-US" dirty="0" smtClean="0"/>
              <a:t>)				 ….. </a:t>
            </a:r>
            <a:r>
              <a:rPr lang="el-GR" dirty="0" smtClean="0"/>
              <a:t>β</a:t>
            </a:r>
            <a:r>
              <a:rPr lang="en-US" dirty="0" smtClean="0"/>
              <a:t>-reduction</a:t>
            </a:r>
          </a:p>
          <a:p>
            <a:pPr>
              <a:buNone/>
            </a:pPr>
            <a:r>
              <a:rPr lang="en-US" dirty="0" smtClean="0"/>
              <a:t>      Normal 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66800" y="1600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1600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800" y="16002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66800" y="28194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8194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81400" y="28194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71600" y="4038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40386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5000" y="40386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600" dirty="0" smtClean="0"/>
              <a:t>	(  (</a:t>
            </a:r>
            <a:r>
              <a:rPr lang="el-GR" sz="3600" dirty="0" smtClean="0"/>
              <a:t>λ</a:t>
            </a:r>
            <a:r>
              <a:rPr lang="en-US" sz="3600" dirty="0" smtClean="0"/>
              <a:t>x. (</a:t>
            </a:r>
            <a:r>
              <a:rPr lang="el-GR" sz="3600" dirty="0" smtClean="0"/>
              <a:t>λ</a:t>
            </a:r>
            <a:r>
              <a:rPr lang="en-US" sz="3600" dirty="0" smtClean="0"/>
              <a:t>y*. </a:t>
            </a:r>
            <a:r>
              <a:rPr lang="en-US" sz="3600" dirty="0" err="1" smtClean="0"/>
              <a:t>xy</a:t>
            </a:r>
            <a:r>
              <a:rPr lang="en-US" sz="3600" dirty="0" smtClean="0"/>
              <a:t>*) )(</a:t>
            </a:r>
            <a:r>
              <a:rPr lang="el-GR" sz="3600" dirty="0" smtClean="0"/>
              <a:t>λ</a:t>
            </a:r>
            <a:r>
              <a:rPr lang="en-US" sz="3600" dirty="0" smtClean="0"/>
              <a:t>z. y) )c</a:t>
            </a:r>
          </a:p>
          <a:p>
            <a:pPr>
              <a:buNone/>
            </a:pPr>
            <a:r>
              <a:rPr lang="en-US" sz="3600" dirty="0" smtClean="0"/>
              <a:t>         </a:t>
            </a:r>
            <a:r>
              <a:rPr lang="el-GR" sz="3600" dirty="0" smtClean="0"/>
              <a:t>λ</a:t>
            </a:r>
            <a:r>
              <a:rPr lang="en-US" sz="3600" dirty="0" smtClean="0"/>
              <a:t>          e            a </a:t>
            </a:r>
          </a:p>
          <a:p>
            <a:pPr>
              <a:buNone/>
            </a:pPr>
            <a:r>
              <a:rPr lang="en-US" sz="3600" dirty="0" smtClean="0"/>
              <a:t>		</a:t>
            </a:r>
            <a:r>
              <a:rPr lang="en-US" sz="2200" dirty="0" smtClean="0"/>
              <a:t>Rename y* to y’ – </a:t>
            </a:r>
            <a:r>
              <a:rPr lang="el-GR" sz="2200" dirty="0" smtClean="0"/>
              <a:t>α</a:t>
            </a:r>
            <a:r>
              <a:rPr lang="en-US" sz="2200" dirty="0" smtClean="0"/>
              <a:t> conversion</a:t>
            </a: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dirty="0" smtClean="0"/>
              <a:t>	 ( (</a:t>
            </a:r>
            <a:r>
              <a:rPr lang="el-GR" dirty="0" smtClean="0"/>
              <a:t>λ</a:t>
            </a:r>
            <a:r>
              <a:rPr lang="en-US" dirty="0" smtClean="0"/>
              <a:t>x. (</a:t>
            </a:r>
            <a:r>
              <a:rPr lang="el-GR" dirty="0" smtClean="0"/>
              <a:t>λ</a:t>
            </a:r>
            <a:r>
              <a:rPr lang="en-US" dirty="0" smtClean="0"/>
              <a:t>y’. </a:t>
            </a:r>
            <a:r>
              <a:rPr lang="en-US" dirty="0" err="1" smtClean="0"/>
              <a:t>xy</a:t>
            </a:r>
            <a:r>
              <a:rPr lang="en-US" dirty="0" smtClean="0"/>
              <a:t>') )(</a:t>
            </a:r>
            <a:r>
              <a:rPr lang="el-GR" dirty="0" smtClean="0"/>
              <a:t>λ</a:t>
            </a:r>
            <a:r>
              <a:rPr lang="en-US" dirty="0" smtClean="0"/>
              <a:t>z. y) )c 	 ….. </a:t>
            </a:r>
            <a:r>
              <a:rPr lang="el-GR" dirty="0" smtClean="0"/>
              <a:t>β</a:t>
            </a:r>
            <a:r>
              <a:rPr lang="en-US" dirty="0" smtClean="0"/>
              <a:t>-reduction</a:t>
            </a:r>
          </a:p>
          <a:p>
            <a:pPr>
              <a:buNone/>
            </a:pPr>
            <a:r>
              <a:rPr lang="en-US" dirty="0" smtClean="0"/>
              <a:t>      	</a:t>
            </a:r>
            <a:r>
              <a:rPr lang="el-GR" dirty="0" smtClean="0"/>
              <a:t>λ</a:t>
            </a:r>
            <a:r>
              <a:rPr lang="en-US" dirty="0" smtClean="0"/>
              <a:t>          e             a </a:t>
            </a:r>
          </a:p>
          <a:p>
            <a:pPr>
              <a:buNone/>
            </a:pPr>
            <a:r>
              <a:rPr lang="en-US" dirty="0" smtClean="0"/>
              <a:t>	 (</a:t>
            </a:r>
            <a:r>
              <a:rPr lang="el-GR" dirty="0" smtClean="0"/>
              <a:t>λ</a:t>
            </a:r>
            <a:r>
              <a:rPr lang="en-US" dirty="0" smtClean="0"/>
              <a:t>y’. (</a:t>
            </a:r>
            <a:r>
              <a:rPr lang="el-GR" dirty="0" smtClean="0"/>
              <a:t>λ</a:t>
            </a:r>
            <a:r>
              <a:rPr lang="en-US" dirty="0" smtClean="0"/>
              <a:t>z. y)y’ )c	 		….. </a:t>
            </a:r>
            <a:r>
              <a:rPr lang="el-GR" dirty="0" smtClean="0"/>
              <a:t>β</a:t>
            </a:r>
            <a:r>
              <a:rPr lang="en-US" dirty="0" smtClean="0"/>
              <a:t>-reduction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l-GR" dirty="0" smtClean="0"/>
              <a:t>λ</a:t>
            </a:r>
            <a:r>
              <a:rPr lang="en-US" dirty="0" smtClean="0"/>
              <a:t>       e         a 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l-GR" dirty="0" smtClean="0"/>
              <a:t>λ</a:t>
            </a:r>
            <a:r>
              <a:rPr lang="en-US" dirty="0" smtClean="0"/>
              <a:t>z. y) c   				….. </a:t>
            </a:r>
            <a:r>
              <a:rPr lang="el-GR" dirty="0" smtClean="0"/>
              <a:t>β</a:t>
            </a:r>
            <a:r>
              <a:rPr lang="en-US" dirty="0" smtClean="0"/>
              <a:t>-reduction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 y	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     Normal 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1600" y="1447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33600" y="14478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33800" y="1447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5400" y="33528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05000" y="33528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9000" y="3352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43000" y="4267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24200" y="42672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42672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b="1" dirty="0" smtClean="0">
                <a:solidFill>
                  <a:srgbClr val="1616AA"/>
                </a:solidFill>
              </a:rPr>
              <a:t>Normal Order Reduction [</a:t>
            </a:r>
            <a:r>
              <a:rPr lang="en-US" b="1" dirty="0" err="1" smtClean="0">
                <a:solidFill>
                  <a:srgbClr val="1616AA"/>
                </a:solidFill>
              </a:rPr>
              <a:t>Hudak</a:t>
            </a:r>
            <a:r>
              <a:rPr lang="en-US" b="1" dirty="0" smtClean="0">
                <a:solidFill>
                  <a:srgbClr val="1616AA"/>
                </a:solidFill>
              </a:rPr>
              <a:t>]</a:t>
            </a:r>
            <a:endParaRPr lang="en-US" dirty="0" smtClean="0">
              <a:solidFill>
                <a:srgbClr val="1616AA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1616AA"/>
                </a:solidFill>
              </a:rPr>
              <a:t>	A sequential reduction in which ,whenever there is more than one reducible expression, </a:t>
            </a:r>
            <a:r>
              <a:rPr lang="en-US" dirty="0" err="1" smtClean="0">
                <a:solidFill>
                  <a:srgbClr val="1616AA"/>
                </a:solidFill>
              </a:rPr>
              <a:t>redex</a:t>
            </a:r>
            <a:r>
              <a:rPr lang="en-US" dirty="0" smtClean="0">
                <a:solidFill>
                  <a:srgbClr val="1616AA"/>
                </a:solidFill>
              </a:rPr>
              <a:t>, the leftmost one is chosen first.</a:t>
            </a:r>
          </a:p>
          <a:p>
            <a:pPr marL="514350" indent="-514350">
              <a:buNone/>
            </a:pPr>
            <a:endParaRPr lang="en-US" u="sng" dirty="0" smtClean="0">
              <a:solidFill>
                <a:srgbClr val="1616AA"/>
              </a:solidFill>
            </a:endParaRPr>
          </a:p>
          <a:p>
            <a:pPr marL="514350" indent="-514350">
              <a:buNone/>
            </a:pPr>
            <a:endParaRPr lang="en-US" u="sng" dirty="0" smtClean="0">
              <a:solidFill>
                <a:srgbClr val="1616AA"/>
              </a:solidFill>
            </a:endParaRPr>
          </a:p>
          <a:p>
            <a:pPr marL="514350" indent="-514350" algn="ctr">
              <a:buNone/>
            </a:pPr>
            <a:r>
              <a:rPr lang="en-US" b="1" dirty="0" smtClean="0">
                <a:solidFill>
                  <a:srgbClr val="1616AA"/>
                </a:solidFill>
              </a:rPr>
              <a:t>Applicative Order Reduction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1616AA"/>
                </a:solidFill>
              </a:rPr>
              <a:t>	A sequential order reduction in which the leftmost innermost </a:t>
            </a:r>
            <a:r>
              <a:rPr lang="en-US" dirty="0" err="1" smtClean="0">
                <a:solidFill>
                  <a:srgbClr val="1616AA"/>
                </a:solidFill>
              </a:rPr>
              <a:t>redex</a:t>
            </a:r>
            <a:r>
              <a:rPr lang="en-US" dirty="0" smtClean="0">
                <a:solidFill>
                  <a:srgbClr val="1616AA"/>
                </a:solidFill>
              </a:rPr>
              <a:t> is chosen first.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1616AA"/>
              </a:solidFill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E.g.,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		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>
                <a:solidFill>
                  <a:srgbClr val="FF0000"/>
                </a:solidFill>
              </a:rPr>
              <a:t>x. </a:t>
            </a:r>
            <a:r>
              <a:rPr lang="en-US" dirty="0" err="1" smtClean="0">
                <a:solidFill>
                  <a:srgbClr val="FF0000"/>
                </a:solidFill>
              </a:rPr>
              <a:t>x+x+x</a:t>
            </a:r>
            <a:r>
              <a:rPr lang="en-US" dirty="0" smtClean="0">
                <a:solidFill>
                  <a:srgbClr val="FF0000"/>
                </a:solidFill>
              </a:rPr>
              <a:t>) ((</a:t>
            </a:r>
            <a:r>
              <a:rPr lang="el-GR" dirty="0" smtClean="0">
                <a:solidFill>
                  <a:srgbClr val="FF0000"/>
                </a:solidFill>
              </a:rPr>
              <a:t>λ </a:t>
            </a:r>
            <a:r>
              <a:rPr lang="en-US" dirty="0" err="1" smtClean="0">
                <a:solidFill>
                  <a:srgbClr val="FF0000"/>
                </a:solidFill>
              </a:rPr>
              <a:t>x.x</a:t>
            </a:r>
            <a:r>
              <a:rPr lang="en-US" dirty="0" smtClean="0">
                <a:solidFill>
                  <a:srgbClr val="FF0000"/>
                </a:solidFill>
              </a:rPr>
              <a:t>)a)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		(</a:t>
            </a:r>
            <a:r>
              <a:rPr lang="el-GR" dirty="0" smtClean="0">
                <a:solidFill>
                  <a:srgbClr val="FF0000"/>
                </a:solidFill>
              </a:rPr>
              <a:t>λ </a:t>
            </a:r>
            <a:r>
              <a:rPr lang="en-US" dirty="0" err="1" smtClean="0">
                <a:solidFill>
                  <a:srgbClr val="FF0000"/>
                </a:solidFill>
              </a:rPr>
              <a:t>x.x</a:t>
            </a:r>
            <a:r>
              <a:rPr lang="en-US" dirty="0" smtClean="0">
                <a:solidFill>
                  <a:srgbClr val="FF0000"/>
                </a:solidFill>
              </a:rPr>
              <a:t>)a+(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err="1" smtClean="0">
                <a:solidFill>
                  <a:srgbClr val="FF0000"/>
                </a:solidFill>
              </a:rPr>
              <a:t>x.x</a:t>
            </a:r>
            <a:r>
              <a:rPr lang="en-US" dirty="0" smtClean="0">
                <a:solidFill>
                  <a:srgbClr val="FF0000"/>
                </a:solidFill>
              </a:rPr>
              <a:t>)a+(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err="1" smtClean="0">
                <a:solidFill>
                  <a:srgbClr val="FF0000"/>
                </a:solidFill>
              </a:rPr>
              <a:t>x.x</a:t>
            </a:r>
            <a:r>
              <a:rPr lang="en-US" dirty="0" smtClean="0">
                <a:solidFill>
                  <a:srgbClr val="FF0000"/>
                </a:solidFill>
              </a:rPr>
              <a:t>)a     	..</a:t>
            </a:r>
            <a:r>
              <a:rPr lang="el-GR" dirty="0" smtClean="0">
                <a:solidFill>
                  <a:srgbClr val="FF0000"/>
                </a:solidFill>
              </a:rPr>
              <a:t>β</a:t>
            </a:r>
            <a:r>
              <a:rPr lang="en-US" dirty="0" smtClean="0">
                <a:solidFill>
                  <a:srgbClr val="FF0000"/>
                </a:solidFill>
              </a:rPr>
              <a:t> Reduction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			a+(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err="1" smtClean="0">
                <a:solidFill>
                  <a:srgbClr val="FF0000"/>
                </a:solidFill>
              </a:rPr>
              <a:t>x.x</a:t>
            </a:r>
            <a:r>
              <a:rPr lang="en-US" dirty="0" smtClean="0">
                <a:solidFill>
                  <a:srgbClr val="FF0000"/>
                </a:solidFill>
              </a:rPr>
              <a:t>)a+(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err="1" smtClean="0">
                <a:solidFill>
                  <a:srgbClr val="FF0000"/>
                </a:solidFill>
              </a:rPr>
              <a:t>x.x</a:t>
            </a:r>
            <a:r>
              <a:rPr lang="en-US" dirty="0" smtClean="0">
                <a:solidFill>
                  <a:srgbClr val="FF0000"/>
                </a:solidFill>
              </a:rPr>
              <a:t>)a 	..</a:t>
            </a:r>
            <a:r>
              <a:rPr lang="el-GR" dirty="0" smtClean="0">
                <a:solidFill>
                  <a:srgbClr val="FF0000"/>
                </a:solidFill>
              </a:rPr>
              <a:t>β</a:t>
            </a:r>
            <a:r>
              <a:rPr lang="en-US" dirty="0" smtClean="0">
                <a:solidFill>
                  <a:srgbClr val="FF0000"/>
                </a:solidFill>
              </a:rPr>
              <a:t> Reduction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a+a</a:t>
            </a:r>
            <a:r>
              <a:rPr lang="en-US" dirty="0" smtClean="0">
                <a:solidFill>
                  <a:srgbClr val="FF0000"/>
                </a:solidFill>
              </a:rPr>
              <a:t>+(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err="1" smtClean="0">
                <a:solidFill>
                  <a:srgbClr val="FF0000"/>
                </a:solidFill>
              </a:rPr>
              <a:t>x.x</a:t>
            </a:r>
            <a:r>
              <a:rPr lang="en-US" dirty="0" smtClean="0">
                <a:solidFill>
                  <a:srgbClr val="FF0000"/>
                </a:solidFill>
              </a:rPr>
              <a:t>)a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b="1" dirty="0" err="1" smtClean="0">
                <a:solidFill>
                  <a:srgbClr val="FF0000"/>
                </a:solidFill>
              </a:rPr>
              <a:t>a+a+a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>
              <a:buNone/>
            </a:pPr>
            <a:r>
              <a:rPr lang="en-US" dirty="0" smtClean="0"/>
              <a:t> 			</a:t>
            </a:r>
            <a:r>
              <a:rPr lang="en-US" dirty="0" smtClean="0">
                <a:solidFill>
                  <a:srgbClr val="1616AA"/>
                </a:solidFill>
              </a:rPr>
              <a:t>or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1616AA"/>
                </a:solidFill>
              </a:rPr>
              <a:t>			(</a:t>
            </a:r>
            <a:r>
              <a:rPr lang="el-GR" dirty="0" smtClean="0">
                <a:solidFill>
                  <a:srgbClr val="1616AA"/>
                </a:solidFill>
              </a:rPr>
              <a:t>λ</a:t>
            </a:r>
            <a:r>
              <a:rPr lang="en-US" dirty="0" err="1" smtClean="0">
                <a:solidFill>
                  <a:srgbClr val="1616AA"/>
                </a:solidFill>
              </a:rPr>
              <a:t>x.x+x+x</a:t>
            </a:r>
            <a:r>
              <a:rPr lang="en-US" dirty="0" smtClean="0">
                <a:solidFill>
                  <a:srgbClr val="1616AA"/>
                </a:solidFill>
              </a:rPr>
              <a:t>)((</a:t>
            </a:r>
            <a:r>
              <a:rPr lang="el-GR" dirty="0" smtClean="0">
                <a:solidFill>
                  <a:srgbClr val="1616AA"/>
                </a:solidFill>
              </a:rPr>
              <a:t>λ </a:t>
            </a:r>
            <a:r>
              <a:rPr lang="en-US" dirty="0" err="1" smtClean="0">
                <a:solidFill>
                  <a:srgbClr val="1616AA"/>
                </a:solidFill>
              </a:rPr>
              <a:t>x.x</a:t>
            </a:r>
            <a:r>
              <a:rPr lang="en-US" dirty="0" smtClean="0">
                <a:solidFill>
                  <a:srgbClr val="1616AA"/>
                </a:solidFill>
              </a:rPr>
              <a:t>)a)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1616AA"/>
                </a:solidFill>
              </a:rPr>
              <a:t>			(</a:t>
            </a:r>
            <a:r>
              <a:rPr lang="el-GR" dirty="0" smtClean="0">
                <a:solidFill>
                  <a:srgbClr val="1616AA"/>
                </a:solidFill>
              </a:rPr>
              <a:t>λ</a:t>
            </a:r>
            <a:r>
              <a:rPr lang="en-US" dirty="0" err="1" smtClean="0">
                <a:solidFill>
                  <a:srgbClr val="1616AA"/>
                </a:solidFill>
              </a:rPr>
              <a:t>x.x+x+x</a:t>
            </a:r>
            <a:r>
              <a:rPr lang="en-US" dirty="0" smtClean="0">
                <a:solidFill>
                  <a:srgbClr val="1616AA"/>
                </a:solidFill>
              </a:rPr>
              <a:t>)(a) 		..</a:t>
            </a:r>
            <a:r>
              <a:rPr lang="el-GR" dirty="0" smtClean="0">
                <a:solidFill>
                  <a:srgbClr val="1616AA"/>
                </a:solidFill>
              </a:rPr>
              <a:t>β</a:t>
            </a:r>
            <a:r>
              <a:rPr lang="en-US" dirty="0" smtClean="0">
                <a:solidFill>
                  <a:srgbClr val="1616AA"/>
                </a:solidFill>
              </a:rPr>
              <a:t> Reduction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1616AA"/>
                </a:solidFill>
              </a:rPr>
              <a:t>			</a:t>
            </a:r>
            <a:r>
              <a:rPr lang="en-US" b="1" dirty="0" err="1" smtClean="0">
                <a:solidFill>
                  <a:srgbClr val="1616AA"/>
                </a:solidFill>
              </a:rPr>
              <a:t>a+a+a</a:t>
            </a:r>
            <a:endParaRPr lang="en-US" b="1" dirty="0" smtClean="0">
              <a:solidFill>
                <a:srgbClr val="1616AA"/>
              </a:solidFill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181100" y="2856706"/>
            <a:ext cx="1752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286000"/>
            <a:ext cx="1395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Lazy/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call-by-name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0" y="5143500"/>
            <a:ext cx="1600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456307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616AA"/>
                </a:solidFill>
              </a:rPr>
              <a:t>Applicative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Strict/call-by-value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E.g.,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err="1" smtClean="0"/>
              <a:t>x.y</a:t>
            </a:r>
            <a:r>
              <a:rPr lang="en-US" dirty="0" smtClean="0"/>
              <a:t>)((</a:t>
            </a:r>
            <a:r>
              <a:rPr lang="el-GR" dirty="0" smtClean="0"/>
              <a:t>λ</a:t>
            </a:r>
            <a:r>
              <a:rPr lang="en-US" dirty="0" err="1" smtClean="0"/>
              <a:t>x.xx</a:t>
            </a:r>
            <a:r>
              <a:rPr lang="en-US" dirty="0" smtClean="0"/>
              <a:t>)(</a:t>
            </a:r>
            <a:r>
              <a:rPr lang="el-GR" dirty="0" smtClean="0"/>
              <a:t>λ</a:t>
            </a:r>
            <a:r>
              <a:rPr lang="en-US" dirty="0" err="1" smtClean="0"/>
              <a:t>x.xx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=&gt;y          		 </a:t>
            </a:r>
            <a:r>
              <a:rPr lang="en-US" sz="2000" dirty="0" smtClean="0"/>
              <a:t>……………………..using normal order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err="1" smtClean="0"/>
              <a:t>x.y</a:t>
            </a:r>
            <a:r>
              <a:rPr lang="en-US" dirty="0" smtClean="0"/>
              <a:t>)((</a:t>
            </a:r>
            <a:r>
              <a:rPr lang="el-GR" dirty="0" smtClean="0"/>
              <a:t>λ</a:t>
            </a:r>
            <a:r>
              <a:rPr lang="en-US" dirty="0" err="1" smtClean="0"/>
              <a:t>x.xx</a:t>
            </a:r>
            <a:r>
              <a:rPr lang="en-US" dirty="0" smtClean="0"/>
              <a:t>)(</a:t>
            </a:r>
            <a:r>
              <a:rPr lang="el-GR" dirty="0" smtClean="0"/>
              <a:t>λ</a:t>
            </a:r>
            <a:r>
              <a:rPr lang="en-US" dirty="0" err="1" smtClean="0"/>
              <a:t>x.xx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=&gt;(</a:t>
            </a:r>
            <a:r>
              <a:rPr lang="el-GR" dirty="0" smtClean="0"/>
              <a:t>λ</a:t>
            </a:r>
            <a:r>
              <a:rPr lang="en-US" dirty="0" err="1" smtClean="0"/>
              <a:t>x.y</a:t>
            </a:r>
            <a:r>
              <a:rPr lang="en-US" dirty="0" smtClean="0"/>
              <a:t>)((</a:t>
            </a:r>
            <a:r>
              <a:rPr lang="el-GR" dirty="0" smtClean="0"/>
              <a:t>λ</a:t>
            </a:r>
            <a:r>
              <a:rPr lang="en-US" dirty="0" err="1" smtClean="0"/>
              <a:t>x.xx</a:t>
            </a:r>
            <a:r>
              <a:rPr lang="en-US" dirty="0" smtClean="0"/>
              <a:t>)(</a:t>
            </a:r>
            <a:r>
              <a:rPr lang="el-GR" dirty="0" smtClean="0"/>
              <a:t>λ</a:t>
            </a:r>
            <a:r>
              <a:rPr lang="en-US" dirty="0" err="1" smtClean="0"/>
              <a:t>x.xx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				</a:t>
            </a:r>
          </a:p>
          <a:p>
            <a:pPr>
              <a:buNone/>
            </a:pPr>
            <a:r>
              <a:rPr lang="en-US" dirty="0" smtClean="0"/>
              <a:t>				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76400" y="5029200"/>
            <a:ext cx="30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981994" y="5638006"/>
            <a:ext cx="1524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3962400" y="5410200"/>
            <a:ext cx="121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Applicative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1616AA"/>
                </a:solidFill>
              </a:rPr>
              <a:t>Church-Rosser Theorem-I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</a:rPr>
              <a:t>	If </a:t>
            </a:r>
            <a:r>
              <a:rPr lang="en-US" dirty="0" err="1" smtClean="0">
                <a:solidFill>
                  <a:srgbClr val="1616AA"/>
                </a:solidFill>
              </a:rPr>
              <a:t>e</a:t>
            </a:r>
            <a:r>
              <a:rPr lang="en-US" baseline="-25000" dirty="0" err="1" smtClean="0">
                <a:solidFill>
                  <a:srgbClr val="1616AA"/>
                </a:solidFill>
              </a:rPr>
              <a:t>o</a:t>
            </a:r>
            <a:r>
              <a:rPr lang="en-US" dirty="0" smtClean="0">
                <a:solidFill>
                  <a:srgbClr val="1616AA"/>
                </a:solidFill>
              </a:rPr>
              <a:t> 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</a:t>
            </a:r>
            <a:r>
              <a:rPr lang="en-US" dirty="0" smtClean="0">
                <a:solidFill>
                  <a:srgbClr val="1616AA"/>
                </a:solidFill>
              </a:rPr>
              <a:t>e</a:t>
            </a:r>
            <a:r>
              <a:rPr lang="en-US" baseline="-25000" dirty="0" smtClean="0">
                <a:solidFill>
                  <a:srgbClr val="1616AA"/>
                </a:solidFill>
              </a:rPr>
              <a:t>1</a:t>
            </a:r>
            <a:r>
              <a:rPr lang="en-US" dirty="0" smtClean="0">
                <a:solidFill>
                  <a:srgbClr val="1616AA"/>
                </a:solidFill>
              </a:rPr>
              <a:t> then there exists an e</a:t>
            </a:r>
            <a:r>
              <a:rPr lang="en-US" baseline="-25000" dirty="0" smtClean="0">
                <a:solidFill>
                  <a:srgbClr val="1616AA"/>
                </a:solidFill>
              </a:rPr>
              <a:t>2</a:t>
            </a:r>
            <a:r>
              <a:rPr lang="en-US" dirty="0" smtClean="0">
                <a:solidFill>
                  <a:srgbClr val="1616AA"/>
                </a:solidFill>
              </a:rPr>
              <a:t> such that 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</a:rPr>
              <a:t>		e</a:t>
            </a:r>
            <a:r>
              <a:rPr lang="en-US" baseline="-25000" dirty="0" smtClean="0">
                <a:solidFill>
                  <a:srgbClr val="1616AA"/>
                </a:solidFill>
              </a:rPr>
              <a:t>0</a:t>
            </a:r>
            <a:r>
              <a:rPr lang="en-US" dirty="0" smtClean="0">
                <a:solidFill>
                  <a:srgbClr val="1616AA"/>
                </a:solidFill>
              </a:rPr>
              <a:t>=&gt;e</a:t>
            </a:r>
            <a:r>
              <a:rPr lang="en-US" baseline="-25000" dirty="0" smtClean="0">
                <a:solidFill>
                  <a:srgbClr val="1616AA"/>
                </a:solidFill>
              </a:rPr>
              <a:t>2</a:t>
            </a:r>
            <a:r>
              <a:rPr lang="en-US" dirty="0" smtClean="0">
                <a:solidFill>
                  <a:srgbClr val="1616AA"/>
                </a:solidFill>
              </a:rPr>
              <a:t> and e</a:t>
            </a:r>
            <a:r>
              <a:rPr lang="en-US" baseline="-25000" dirty="0" smtClean="0">
                <a:solidFill>
                  <a:srgbClr val="1616AA"/>
                </a:solidFill>
              </a:rPr>
              <a:t>1</a:t>
            </a:r>
            <a:r>
              <a:rPr lang="en-US" dirty="0" smtClean="0">
                <a:solidFill>
                  <a:srgbClr val="1616AA"/>
                </a:solidFill>
              </a:rPr>
              <a:t>=&gt;e</a:t>
            </a:r>
            <a:r>
              <a:rPr lang="en-US" baseline="-25000" dirty="0" smtClean="0">
                <a:solidFill>
                  <a:srgbClr val="1616AA"/>
                </a:solidFill>
              </a:rPr>
              <a:t>2</a:t>
            </a:r>
            <a:r>
              <a:rPr lang="en-US" dirty="0" smtClean="0">
                <a:solidFill>
                  <a:srgbClr val="1616AA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</a:rPr>
              <a:t>	(If e</a:t>
            </a:r>
            <a:r>
              <a:rPr lang="en-US" baseline="-25000" dirty="0" smtClean="0">
                <a:solidFill>
                  <a:srgbClr val="1616AA"/>
                </a:solidFill>
              </a:rPr>
              <a:t>0 </a:t>
            </a:r>
            <a:r>
              <a:rPr lang="en-US" dirty="0" smtClean="0">
                <a:solidFill>
                  <a:srgbClr val="1616AA"/>
                </a:solidFill>
              </a:rPr>
              <a:t>&amp; e</a:t>
            </a:r>
            <a:r>
              <a:rPr lang="en-US" baseline="-25000" dirty="0" smtClean="0">
                <a:solidFill>
                  <a:srgbClr val="1616AA"/>
                </a:solidFill>
              </a:rPr>
              <a:t>1</a:t>
            </a:r>
            <a:r>
              <a:rPr lang="en-US" dirty="0" smtClean="0">
                <a:solidFill>
                  <a:srgbClr val="1616AA"/>
                </a:solidFill>
              </a:rPr>
              <a:t> are intra-convertible, then there exists a third term(possibly same as e</a:t>
            </a:r>
            <a:r>
              <a:rPr lang="en-US" baseline="-25000" dirty="0" smtClean="0">
                <a:solidFill>
                  <a:srgbClr val="1616AA"/>
                </a:solidFill>
              </a:rPr>
              <a:t>0</a:t>
            </a:r>
            <a:r>
              <a:rPr lang="en-US" dirty="0" smtClean="0">
                <a:solidFill>
                  <a:srgbClr val="1616AA"/>
                </a:solidFill>
              </a:rPr>
              <a:t> or e</a:t>
            </a:r>
            <a:r>
              <a:rPr lang="en-US" baseline="-25000" dirty="0" smtClean="0">
                <a:solidFill>
                  <a:srgbClr val="1616AA"/>
                </a:solidFill>
              </a:rPr>
              <a:t>1</a:t>
            </a:r>
            <a:r>
              <a:rPr lang="en-US" dirty="0" smtClean="0">
                <a:solidFill>
                  <a:srgbClr val="1616AA"/>
                </a:solidFill>
              </a:rPr>
              <a:t>)to which they both be reduced).</a:t>
            </a:r>
          </a:p>
          <a:p>
            <a:pPr>
              <a:buNone/>
            </a:pPr>
            <a:endParaRPr lang="en-US" dirty="0" smtClean="0">
              <a:solidFill>
                <a:srgbClr val="1616AA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Corollary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No lambda expression can be converted to two distinct normal forms(ignoring differences due to α - Conversion).</a:t>
            </a:r>
          </a:p>
          <a:p>
            <a:pPr>
              <a:buNone/>
            </a:pPr>
            <a:endParaRPr lang="en-US" baseline="-25000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Church-Rosser Theorem-II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If e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=&gt;e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baseline="-25000" dirty="0" smtClean="0">
                <a:solidFill>
                  <a:srgbClr val="1616AA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and e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 is the normal form, then there exists a normal-order reduction from e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 to e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609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50642" y="1066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6121" y="1066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56259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2</a:t>
            </a:r>
            <a:r>
              <a:rPr lang="en-US" baseline="30000" dirty="0" smtClean="0"/>
              <a:t>nd</a:t>
            </a:r>
            <a:r>
              <a:rPr lang="en-US" dirty="0" smtClean="0"/>
              <a:t> theorem says if a normal form exists, it can ALWAYS be found by using normal-order reduction.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One of Church’s motivation for developing    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-Calculus was to form a foundation for all of mathematics-unfortunately, all attempts to extend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-calculus sufficiently to form such a foundation failed to yield a consistent theory.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4000" b="1" dirty="0" smtClean="0"/>
              <a:t>Fixed –Point Theorem</a:t>
            </a:r>
          </a:p>
          <a:p>
            <a:pPr>
              <a:buNone/>
            </a:pPr>
            <a:r>
              <a:rPr lang="en-US" sz="3400" dirty="0" smtClean="0">
                <a:solidFill>
                  <a:srgbClr val="1616AA"/>
                </a:solidFill>
              </a:rPr>
              <a:t>“</a:t>
            </a:r>
            <a:r>
              <a:rPr lang="en-US" sz="3400" dirty="0" smtClean="0"/>
              <a:t>Every </a:t>
            </a:r>
            <a:r>
              <a:rPr lang="el-GR" sz="3400" dirty="0" smtClean="0"/>
              <a:t>λ</a:t>
            </a:r>
            <a:r>
              <a:rPr lang="en-US" sz="3400" dirty="0" smtClean="0"/>
              <a:t>-expression e has a fixed point e’ such that (</a:t>
            </a:r>
            <a:r>
              <a:rPr lang="en-US" sz="3400" dirty="0" err="1" smtClean="0"/>
              <a:t>ee</a:t>
            </a:r>
            <a:r>
              <a:rPr lang="en-US" sz="3400" dirty="0" smtClean="0"/>
              <a:t>’)</a:t>
            </a:r>
            <a:r>
              <a:rPr lang="en-US" sz="3400" dirty="0" smtClean="0">
                <a:sym typeface="Wingdings" pitchFamily="2" charset="2"/>
              </a:rPr>
              <a:t>e’.</a:t>
            </a:r>
            <a:r>
              <a:rPr lang="en-US" sz="3400" dirty="0" smtClean="0">
                <a:solidFill>
                  <a:srgbClr val="1616AA"/>
                </a:solidFill>
                <a:sym typeface="Wingdings" pitchFamily="2" charset="2"/>
              </a:rPr>
              <a:t>”</a:t>
            </a:r>
          </a:p>
          <a:p>
            <a:pPr algn="ctr">
              <a:buNone/>
            </a:pPr>
            <a:endParaRPr lang="en-US" u="sng" dirty="0" smtClean="0">
              <a:solidFill>
                <a:srgbClr val="1616AA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E.g., : x</a:t>
            </a:r>
            <a:r>
              <a:rPr lang="en-US" baseline="30000" dirty="0" smtClean="0">
                <a:solidFill>
                  <a:srgbClr val="1616AA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=x-6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The solution to this equation can be considered fix points of functions derived from this equation by abstracting over a variable we wish to solve for.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=&gt;abstract over x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	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x .x</a:t>
            </a:r>
            <a:r>
              <a:rPr lang="en-US" baseline="30000" dirty="0" smtClean="0">
                <a:solidFill>
                  <a:srgbClr val="1616AA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-6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A solution of x=x</a:t>
            </a:r>
            <a:r>
              <a:rPr lang="en-US" baseline="30000" dirty="0" smtClean="0">
                <a:solidFill>
                  <a:srgbClr val="1616AA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-6 is a fixed point of 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x. x</a:t>
            </a:r>
            <a:r>
              <a:rPr lang="en-US" baseline="30000" dirty="0" smtClean="0">
                <a:solidFill>
                  <a:srgbClr val="1616AA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-6 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			=&gt;3 is a fixed point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			          (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x.x</a:t>
            </a:r>
            <a:r>
              <a:rPr lang="en-US" baseline="30000" dirty="0" smtClean="0">
                <a:solidFill>
                  <a:srgbClr val="1616AA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-6)(3)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				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           =3-6=3.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Not all functions have fixed points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	e.g.,: x=x+1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	  has no fixed-point, as no number is equal to its successor.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19116" y="647163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Fixed-Pts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E.g., x=x 	–  has infinite fixed points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</a:rPr>
              <a:t>Thm</a:t>
            </a:r>
            <a:r>
              <a:rPr lang="en-US" sz="2400" dirty="0" smtClean="0">
                <a:solidFill>
                  <a:srgbClr val="FF0000"/>
                </a:solidFill>
              </a:rPr>
              <a:t>-		(</a:t>
            </a:r>
            <a:r>
              <a:rPr lang="en-US" sz="2400" dirty="0" err="1" smtClean="0">
                <a:solidFill>
                  <a:srgbClr val="FF0000"/>
                </a:solidFill>
              </a:rPr>
              <a:t>ee</a:t>
            </a:r>
            <a:r>
              <a:rPr lang="en-US" sz="2400" dirty="0" smtClean="0">
                <a:solidFill>
                  <a:srgbClr val="FF0000"/>
                </a:solidFill>
              </a:rPr>
              <a:t>’)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e’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(proof)</a:t>
            </a:r>
          </a:p>
          <a:p>
            <a:pPr>
              <a:buNone/>
            </a:pPr>
            <a:r>
              <a:rPr lang="en-US" sz="2400" dirty="0" smtClean="0"/>
              <a:t>	Let e’=(Ye),where Y known as the </a:t>
            </a:r>
            <a:r>
              <a:rPr lang="en-US" sz="2400" dirty="0" smtClean="0">
                <a:solidFill>
                  <a:srgbClr val="00B050"/>
                </a:solidFill>
              </a:rPr>
              <a:t>Y </a:t>
            </a:r>
            <a:r>
              <a:rPr lang="en-US" sz="2400" dirty="0" err="1" smtClean="0">
                <a:solidFill>
                  <a:srgbClr val="00B050"/>
                </a:solidFill>
              </a:rPr>
              <a:t>combinator</a:t>
            </a:r>
            <a:r>
              <a:rPr lang="en-US" sz="2400" dirty="0" smtClean="0">
                <a:solidFill>
                  <a:srgbClr val="00B050"/>
                </a:solidFill>
              </a:rPr>
              <a:t> is defined as,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Y=</a:t>
            </a:r>
            <a:r>
              <a:rPr lang="el-GR" sz="2400" dirty="0" smtClean="0">
                <a:solidFill>
                  <a:srgbClr val="00B050"/>
                </a:solidFill>
              </a:rPr>
              <a:t>λ</a:t>
            </a:r>
            <a:r>
              <a:rPr lang="en-US" sz="2400" dirty="0" smtClean="0">
                <a:solidFill>
                  <a:srgbClr val="00B050"/>
                </a:solidFill>
              </a:rPr>
              <a:t>f.(</a:t>
            </a:r>
            <a:r>
              <a:rPr lang="el-GR" sz="2400" dirty="0" smtClean="0">
                <a:solidFill>
                  <a:srgbClr val="00B050"/>
                </a:solidFill>
              </a:rPr>
              <a:t>λ</a:t>
            </a:r>
            <a:r>
              <a:rPr lang="en-US" sz="2400" dirty="0" err="1" smtClean="0">
                <a:solidFill>
                  <a:srgbClr val="00B050"/>
                </a:solidFill>
              </a:rPr>
              <a:t>x.f</a:t>
            </a:r>
            <a:r>
              <a:rPr lang="en-US" sz="2400" dirty="0" smtClean="0">
                <a:solidFill>
                  <a:srgbClr val="00B050"/>
                </a:solidFill>
              </a:rPr>
              <a:t>(xx))(</a:t>
            </a:r>
            <a:r>
              <a:rPr lang="el-GR" sz="2400" dirty="0" smtClean="0">
                <a:solidFill>
                  <a:srgbClr val="00B050"/>
                </a:solidFill>
              </a:rPr>
              <a:t>λ</a:t>
            </a:r>
            <a:r>
              <a:rPr lang="en-US" sz="2400" dirty="0" err="1" smtClean="0">
                <a:solidFill>
                  <a:srgbClr val="00B050"/>
                </a:solidFill>
              </a:rPr>
              <a:t>x.f</a:t>
            </a:r>
            <a:r>
              <a:rPr lang="en-US" sz="2400" dirty="0" smtClean="0">
                <a:solidFill>
                  <a:srgbClr val="00B050"/>
                </a:solidFill>
              </a:rPr>
              <a:t>(xx))</a:t>
            </a:r>
          </a:p>
          <a:p>
            <a:pPr>
              <a:buNone/>
            </a:pPr>
            <a:r>
              <a:rPr lang="en-US" sz="2400" dirty="0" smtClean="0"/>
              <a:t>(a term without a free variable is called a closed term or a </a:t>
            </a:r>
            <a:r>
              <a:rPr lang="en-US" sz="2400" dirty="0" err="1" smtClean="0"/>
              <a:t>combinator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(Ye)=</a:t>
            </a:r>
            <a:r>
              <a:rPr lang="el-GR" sz="2400" dirty="0" smtClean="0">
                <a:solidFill>
                  <a:srgbClr val="00B050"/>
                </a:solidFill>
              </a:rPr>
              <a:t> λ</a:t>
            </a:r>
            <a:r>
              <a:rPr lang="en-US" sz="2400" dirty="0" smtClean="0">
                <a:solidFill>
                  <a:srgbClr val="00B050"/>
                </a:solidFill>
              </a:rPr>
              <a:t>f.(</a:t>
            </a:r>
            <a:r>
              <a:rPr lang="el-GR" sz="2400" dirty="0" smtClean="0">
                <a:solidFill>
                  <a:srgbClr val="00B050"/>
                </a:solidFill>
              </a:rPr>
              <a:t>λ</a:t>
            </a:r>
            <a:r>
              <a:rPr lang="en-US" sz="2400" dirty="0" err="1" smtClean="0">
                <a:solidFill>
                  <a:srgbClr val="00B050"/>
                </a:solidFill>
              </a:rPr>
              <a:t>x.f</a:t>
            </a:r>
            <a:r>
              <a:rPr lang="en-US" sz="2400" dirty="0" smtClean="0">
                <a:solidFill>
                  <a:srgbClr val="00B050"/>
                </a:solidFill>
              </a:rPr>
              <a:t>(xx))(</a:t>
            </a:r>
            <a:r>
              <a:rPr lang="el-GR" sz="2400" dirty="0" smtClean="0">
                <a:solidFill>
                  <a:srgbClr val="00B050"/>
                </a:solidFill>
              </a:rPr>
              <a:t>λ</a:t>
            </a:r>
            <a:r>
              <a:rPr lang="en-US" sz="2400" dirty="0" err="1" smtClean="0">
                <a:solidFill>
                  <a:srgbClr val="00B050"/>
                </a:solidFill>
              </a:rPr>
              <a:t>x.f</a:t>
            </a:r>
            <a:r>
              <a:rPr lang="en-US" sz="2400" dirty="0" smtClean="0">
                <a:solidFill>
                  <a:srgbClr val="00B050"/>
                </a:solidFill>
              </a:rPr>
              <a:t>(xx))e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   =(</a:t>
            </a:r>
            <a:r>
              <a:rPr lang="el-GR" sz="2400" dirty="0" smtClean="0">
                <a:solidFill>
                  <a:srgbClr val="00B050"/>
                </a:solidFill>
              </a:rPr>
              <a:t>λ</a:t>
            </a:r>
            <a:r>
              <a:rPr lang="en-US" sz="2400" dirty="0" err="1" smtClean="0">
                <a:solidFill>
                  <a:srgbClr val="00B050"/>
                </a:solidFill>
              </a:rPr>
              <a:t>x.e</a:t>
            </a:r>
            <a:r>
              <a:rPr lang="en-US" sz="2400" dirty="0" smtClean="0">
                <a:solidFill>
                  <a:srgbClr val="00B050"/>
                </a:solidFill>
              </a:rPr>
              <a:t>(xx))(</a:t>
            </a:r>
            <a:r>
              <a:rPr lang="el-GR" sz="2400" dirty="0" smtClean="0">
                <a:solidFill>
                  <a:srgbClr val="00B050"/>
                </a:solidFill>
              </a:rPr>
              <a:t>λ</a:t>
            </a:r>
            <a:r>
              <a:rPr lang="en-US" sz="2400" dirty="0" err="1" smtClean="0">
                <a:solidFill>
                  <a:srgbClr val="00B050"/>
                </a:solidFill>
              </a:rPr>
              <a:t>x.e</a:t>
            </a:r>
            <a:r>
              <a:rPr lang="en-US" sz="2400" dirty="0" smtClean="0">
                <a:solidFill>
                  <a:srgbClr val="00B050"/>
                </a:solidFill>
              </a:rPr>
              <a:t>(xx)) 	………</a:t>
            </a:r>
            <a:r>
              <a:rPr lang="el-GR" sz="2400" dirty="0" smtClean="0">
                <a:solidFill>
                  <a:srgbClr val="00B050"/>
                </a:solidFill>
              </a:rPr>
              <a:t>β</a:t>
            </a:r>
            <a:r>
              <a:rPr lang="en-US" sz="2400" dirty="0" smtClean="0">
                <a:solidFill>
                  <a:srgbClr val="00B050"/>
                </a:solidFill>
              </a:rPr>
              <a:t> Reduction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   =e((</a:t>
            </a:r>
            <a:r>
              <a:rPr lang="el-GR" sz="2400" dirty="0" smtClean="0">
                <a:solidFill>
                  <a:srgbClr val="00B050"/>
                </a:solidFill>
              </a:rPr>
              <a:t>λ</a:t>
            </a:r>
            <a:r>
              <a:rPr lang="en-US" sz="2400" dirty="0" err="1" smtClean="0">
                <a:solidFill>
                  <a:srgbClr val="00B050"/>
                </a:solidFill>
              </a:rPr>
              <a:t>x.e</a:t>
            </a:r>
            <a:r>
              <a:rPr lang="en-US" sz="2400" dirty="0" smtClean="0">
                <a:solidFill>
                  <a:srgbClr val="00B050"/>
                </a:solidFill>
              </a:rPr>
              <a:t>(xx))(</a:t>
            </a:r>
            <a:r>
              <a:rPr lang="el-GR" sz="2400" dirty="0" smtClean="0">
                <a:solidFill>
                  <a:srgbClr val="00B050"/>
                </a:solidFill>
              </a:rPr>
              <a:t>λ</a:t>
            </a:r>
            <a:r>
              <a:rPr lang="en-US" sz="2400" dirty="0" err="1" smtClean="0">
                <a:solidFill>
                  <a:srgbClr val="00B050"/>
                </a:solidFill>
              </a:rPr>
              <a:t>x.e</a:t>
            </a:r>
            <a:r>
              <a:rPr lang="en-US" sz="2400" dirty="0" smtClean="0">
                <a:solidFill>
                  <a:srgbClr val="00B050"/>
                </a:solidFill>
              </a:rPr>
              <a:t>(xx)))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   =e(Ye)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1616AA"/>
                </a:solidFill>
              </a:rPr>
              <a:t>=&gt;e’ </a:t>
            </a:r>
            <a:r>
              <a:rPr lang="en-US" sz="2400" dirty="0" smtClean="0">
                <a:solidFill>
                  <a:srgbClr val="1616AA"/>
                </a:solidFill>
                <a:sym typeface="Wingdings" pitchFamily="2" charset="2"/>
              </a:rPr>
              <a:t></a:t>
            </a:r>
            <a:r>
              <a:rPr lang="en-US" sz="2400" dirty="0" err="1" smtClean="0">
                <a:solidFill>
                  <a:srgbClr val="1616AA"/>
                </a:solidFill>
                <a:sym typeface="Wingdings" pitchFamily="2" charset="2"/>
              </a:rPr>
              <a:t>ee</a:t>
            </a:r>
            <a:r>
              <a:rPr lang="en-US" sz="2400" dirty="0" smtClean="0">
                <a:solidFill>
                  <a:srgbClr val="1616AA"/>
                </a:solidFill>
                <a:sym typeface="Wingdings" pitchFamily="2" charset="2"/>
              </a:rPr>
              <a:t>’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1295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0563" y="605628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Fixed-Pts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	</a:t>
            </a:r>
            <a:r>
              <a:rPr lang="en-US" sz="2800" dirty="0" smtClean="0">
                <a:solidFill>
                  <a:srgbClr val="1616AA"/>
                </a:solidFill>
                <a:sym typeface="Wingdings" pitchFamily="2" charset="2"/>
              </a:rPr>
              <a:t>Y is termed as </a:t>
            </a:r>
            <a:r>
              <a:rPr lang="en-US" sz="2800" dirty="0" smtClean="0">
                <a:solidFill>
                  <a:srgbClr val="00B050"/>
                </a:solidFill>
                <a:sym typeface="Wingdings" pitchFamily="2" charset="2"/>
              </a:rPr>
              <a:t>paradoxical </a:t>
            </a:r>
            <a:r>
              <a:rPr lang="en-US" sz="2800" dirty="0" err="1" smtClean="0">
                <a:solidFill>
                  <a:srgbClr val="00B050"/>
                </a:solidFill>
                <a:sym typeface="Wingdings" pitchFamily="2" charset="2"/>
              </a:rPr>
              <a:t>combinator</a:t>
            </a:r>
            <a:endParaRPr lang="en-US" sz="2800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1616AA"/>
                </a:solidFill>
                <a:sym typeface="Wingdings" pitchFamily="2" charset="2"/>
              </a:rPr>
              <a:t>	The fixed-pt theorem means that any recursive function may be written non-recursively.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  <a:sym typeface="Wingdings" pitchFamily="2" charset="2"/>
              </a:rPr>
              <a:t>Eg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: f </a:t>
            </a:r>
            <a:r>
              <a:rPr lang="el-GR" sz="2800" dirty="0" smtClean="0">
                <a:solidFill>
                  <a:srgbClr val="FF0000"/>
                </a:solidFill>
                <a:sym typeface="Wingdings" pitchFamily="2" charset="2"/>
              </a:rPr>
              <a:t>Ξ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………f……………                   Recursive Function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		This could be re-written as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		f</a:t>
            </a:r>
            <a:r>
              <a:rPr lang="el-GR" sz="2800" dirty="0" smtClean="0">
                <a:solidFill>
                  <a:srgbClr val="FF0000"/>
                </a:solidFill>
                <a:sym typeface="Wingdings" pitchFamily="2" charset="2"/>
              </a:rPr>
              <a:t> Ξ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l-GR" sz="2800" dirty="0" smtClean="0">
                <a:solidFill>
                  <a:srgbClr val="FF0000"/>
                </a:solidFill>
                <a:sym typeface="Wingdings" pitchFamily="2" charset="2"/>
              </a:rPr>
              <a:t>λ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f. ………..f…………………..)f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		               is bound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	=&gt;f is a fixed point of the </a:t>
            </a:r>
            <a:r>
              <a:rPr lang="el-GR" sz="2800" dirty="0" smtClean="0">
                <a:solidFill>
                  <a:srgbClr val="00B050"/>
                </a:solidFill>
              </a:rPr>
              <a:t>λ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-expr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	(</a:t>
            </a:r>
            <a:r>
              <a:rPr lang="el-GR" sz="2800" dirty="0" smtClean="0">
                <a:solidFill>
                  <a:srgbClr val="FF0000"/>
                </a:solidFill>
                <a:sym typeface="Wingdings" pitchFamily="2" charset="2"/>
              </a:rPr>
              <a:t>λ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f………….f………….)–that’s exactly Y computes for us.</a:t>
            </a:r>
          </a:p>
          <a:p>
            <a:pPr>
              <a:buNone/>
            </a:pP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419600" y="2667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3110784" y="3923506"/>
            <a:ext cx="227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762000"/>
          </a:xfrm>
        </p:spPr>
        <p:txBody>
          <a:bodyPr>
            <a:norm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 -</a:t>
            </a:r>
            <a:r>
              <a:rPr lang="el-GR" dirty="0" smtClean="0"/>
              <a:t> </a:t>
            </a:r>
            <a:r>
              <a:rPr lang="en-US" dirty="0" smtClean="0"/>
              <a:t>(Lambda</a:t>
            </a:r>
            <a:r>
              <a:rPr lang="en-US" smtClean="0"/>
              <a:t>) Calculus [Meyer]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066800"/>
            <a:ext cx="7924800" cy="55626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How to define functions?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a)Extension-Explicit listing as a set of pairs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f  </a:t>
            </a:r>
            <a:r>
              <a:rPr lang="el-GR" sz="2000" dirty="0" smtClean="0">
                <a:solidFill>
                  <a:srgbClr val="00B050"/>
                </a:solidFill>
              </a:rPr>
              <a:t>Ξ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{&lt;a,1&gt;,&lt;b,2&gt;,&lt;c,3&gt;,&lt;d,4&gt;}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                                      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		</a:t>
            </a:r>
            <a:r>
              <a:rPr lang="en-US" sz="2400" dirty="0" smtClean="0">
                <a:solidFill>
                  <a:schemeClr val="tx1"/>
                </a:solidFill>
              </a:rPr>
              <a:t>one-to-one function</a:t>
            </a:r>
          </a:p>
          <a:p>
            <a:pPr algn="l"/>
            <a:r>
              <a:rPr lang="en-US" sz="2400" dirty="0" smtClean="0">
                <a:solidFill>
                  <a:srgbClr val="00B050"/>
                </a:solidFill>
              </a:rPr>
              <a:t>b)Comprehension-Higher Level of Abstraction-through the characteristic  property of members.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g </a:t>
            </a:r>
            <a:r>
              <a:rPr lang="el-GR" sz="2800" dirty="0" smtClean="0">
                <a:solidFill>
                  <a:srgbClr val="00B050"/>
                </a:solidFill>
              </a:rPr>
              <a:t>Ξ</a:t>
            </a:r>
            <a:r>
              <a:rPr lang="en-US" sz="2800" dirty="0" smtClean="0">
                <a:solidFill>
                  <a:srgbClr val="00B050"/>
                </a:solidFill>
              </a:rPr>
              <a:t>  </a:t>
            </a:r>
            <a:r>
              <a:rPr lang="el-GR" sz="2800" dirty="0" smtClean="0">
                <a:solidFill>
                  <a:srgbClr val="00B050"/>
                </a:solidFill>
                <a:latin typeface="Arial Unicode MS"/>
                <a:ea typeface="Arial Unicode MS"/>
                <a:cs typeface="Arial Unicode MS"/>
              </a:rPr>
              <a:t>∀</a:t>
            </a:r>
            <a:r>
              <a:rPr lang="en-US" sz="2800" dirty="0" smtClean="0">
                <a:solidFill>
                  <a:srgbClr val="00B050"/>
                </a:solidFill>
              </a:rPr>
              <a:t> x : N-&gt;x</a:t>
            </a:r>
            <a:r>
              <a:rPr lang="en-US" sz="2800" baseline="30000" dirty="0" smtClean="0">
                <a:solidFill>
                  <a:srgbClr val="00B050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057400" y="2209800"/>
            <a:ext cx="9144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236220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a </a:t>
            </a:r>
          </a:p>
          <a:p>
            <a:r>
              <a:rPr lang="en-US" dirty="0"/>
              <a:t> </a:t>
            </a:r>
            <a:r>
              <a:rPr lang="en-US" dirty="0" smtClean="0"/>
              <a:t>b</a:t>
            </a:r>
          </a:p>
          <a:p>
            <a:r>
              <a:rPr lang="en-US" dirty="0"/>
              <a:t> </a:t>
            </a:r>
            <a:r>
              <a:rPr lang="en-US" dirty="0" smtClean="0"/>
              <a:t>c</a:t>
            </a:r>
          </a:p>
          <a:p>
            <a:r>
              <a:rPr lang="en-US" dirty="0"/>
              <a:t> </a:t>
            </a:r>
            <a:r>
              <a:rPr lang="en-US" dirty="0" smtClean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2209800"/>
            <a:ext cx="9144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/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19400" y="25908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9400" y="28194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9400" y="3122612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19400" y="33528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=&gt;</a:t>
            </a:r>
            <a:r>
              <a:rPr lang="en-US" b="1" dirty="0" smtClean="0"/>
              <a:t>f=Y(</a:t>
            </a:r>
            <a:r>
              <a:rPr lang="el-GR" b="1" dirty="0" smtClean="0"/>
              <a:t>λ</a:t>
            </a:r>
            <a:r>
              <a:rPr lang="en-US" b="1" dirty="0" smtClean="0"/>
              <a:t>f …….f……)</a:t>
            </a:r>
            <a:r>
              <a:rPr lang="en-US" dirty="0" smtClean="0">
                <a:sym typeface="Wingdings" pitchFamily="2" charset="2"/>
              </a:rPr>
              <a:t>non-recursive definition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E.g.,: </a:t>
            </a:r>
            <a:r>
              <a:rPr lang="en-US" b="1" dirty="0" err="1" smtClean="0">
                <a:sym typeface="Wingdings" pitchFamily="2" charset="2"/>
              </a:rPr>
              <a:t>fac</a:t>
            </a:r>
            <a:r>
              <a:rPr lang="en-US" b="1" dirty="0" smtClean="0">
                <a:sym typeface="Wingdings" pitchFamily="2" charset="2"/>
              </a:rPr>
              <a:t> = </a:t>
            </a:r>
            <a:r>
              <a:rPr lang="el-GR" b="1" dirty="0" smtClean="0">
                <a:sym typeface="Wingdings" pitchFamily="2" charset="2"/>
              </a:rPr>
              <a:t>λ</a:t>
            </a:r>
            <a:r>
              <a:rPr lang="en-US" b="1" dirty="0" err="1" smtClean="0">
                <a:sym typeface="Wingdings" pitchFamily="2" charset="2"/>
              </a:rPr>
              <a:t>n.if</a:t>
            </a:r>
            <a:r>
              <a:rPr lang="en-US" b="1" dirty="0" smtClean="0">
                <a:sym typeface="Wingdings" pitchFamily="2" charset="2"/>
              </a:rPr>
              <a:t>(n=0)then 1 else (n*</a:t>
            </a:r>
            <a:r>
              <a:rPr lang="en-US" b="1" dirty="0" err="1" smtClean="0">
                <a:sym typeface="Wingdings" pitchFamily="2" charset="2"/>
              </a:rPr>
              <a:t>fac</a:t>
            </a:r>
            <a:r>
              <a:rPr lang="en-US" b="1" dirty="0" smtClean="0">
                <a:sym typeface="Wingdings" pitchFamily="2" charset="2"/>
              </a:rPr>
              <a:t>(n-1))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can be written non-recursively as,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b="1" dirty="0" err="1" smtClean="0">
                <a:sym typeface="Wingdings" pitchFamily="2" charset="2"/>
              </a:rPr>
              <a:t>Fac</a:t>
            </a:r>
            <a:r>
              <a:rPr lang="en-US" b="1" dirty="0" smtClean="0">
                <a:sym typeface="Wingdings" pitchFamily="2" charset="2"/>
              </a:rPr>
              <a:t> = Y(</a:t>
            </a:r>
            <a:r>
              <a:rPr lang="el-GR" b="1" dirty="0" smtClean="0">
                <a:sym typeface="Wingdings" pitchFamily="2" charset="2"/>
              </a:rPr>
              <a:t>λ</a:t>
            </a:r>
            <a:r>
              <a:rPr lang="en-US" b="1" dirty="0" smtClean="0">
                <a:sym typeface="Wingdings" pitchFamily="2" charset="2"/>
              </a:rPr>
              <a:t>fac.</a:t>
            </a:r>
            <a:r>
              <a:rPr lang="el-GR" b="1" dirty="0" smtClean="0">
                <a:sym typeface="Wingdings" pitchFamily="2" charset="2"/>
              </a:rPr>
              <a:t>λ</a:t>
            </a:r>
            <a:r>
              <a:rPr lang="en-US" b="1" dirty="0" smtClean="0">
                <a:sym typeface="Wingdings" pitchFamily="2" charset="2"/>
              </a:rPr>
              <a:t>n.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			 if(n=0)then 1 else (n*</a:t>
            </a:r>
            <a:r>
              <a:rPr lang="en-US" b="1" dirty="0" err="1" smtClean="0">
                <a:sym typeface="Wingdings" pitchFamily="2" charset="2"/>
              </a:rPr>
              <a:t>fac</a:t>
            </a:r>
            <a:r>
              <a:rPr lang="en-US" b="1" dirty="0" smtClean="0">
                <a:sym typeface="Wingdings" pitchFamily="2" charset="2"/>
              </a:rPr>
              <a:t>(n-1))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	The ability of </a:t>
            </a:r>
            <a:r>
              <a:rPr lang="el-GR" dirty="0" smtClean="0">
                <a:solidFill>
                  <a:srgbClr val="00B050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-calculus to simulate recursion in this way is the key to its power and accounts for its persistence as a useful model of computation.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b="1" dirty="0" smtClean="0">
                <a:sym typeface="Wingdings" pitchFamily="2" charset="2"/>
              </a:rPr>
              <a:t>Church’s Thesis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Effectively computable functions from positive integers to positive integers are just those definable in the         </a:t>
            </a:r>
            <a:r>
              <a:rPr lang="el-GR" dirty="0" smtClean="0">
                <a:sym typeface="Wingdings" pitchFamily="2" charset="2"/>
              </a:rPr>
              <a:t>λ</a:t>
            </a:r>
            <a:r>
              <a:rPr lang="en-US" dirty="0" smtClean="0">
                <a:sym typeface="Wingdings" pitchFamily="2" charset="2"/>
              </a:rPr>
              <a:t> -calculus.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-Strong claim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-Although the notion of functions from positive integers to positive integers can be formalized precisely, the notion of effectively computable cannot =&gt;no proof can be given for Church’s thesis.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-It was shown that </a:t>
            </a:r>
            <a:r>
              <a:rPr lang="el-GR" dirty="0" smtClean="0">
                <a:solidFill>
                  <a:srgbClr val="00B050"/>
                </a:solidFill>
              </a:rPr>
              <a:t>λ 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-definability is equivalent to Gödel and </a:t>
            </a:r>
            <a:r>
              <a:rPr lang="en-US" dirty="0" err="1" smtClean="0">
                <a:solidFill>
                  <a:srgbClr val="1616AA"/>
                </a:solidFill>
                <a:sym typeface="Wingdings" pitchFamily="2" charset="2"/>
              </a:rPr>
              <a:t>Herbrand’s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notion of </a:t>
            </a:r>
            <a:r>
              <a:rPr lang="en-US" dirty="0" err="1" smtClean="0">
                <a:solidFill>
                  <a:srgbClr val="1616AA"/>
                </a:solidFill>
                <a:sym typeface="Wingdings" pitchFamily="2" charset="2"/>
              </a:rPr>
              <a:t>recursiveness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 and also equivalent to Turing’s computability.</a:t>
            </a:r>
          </a:p>
          <a:p>
            <a:pPr>
              <a:buNone/>
            </a:pP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	-The </a:t>
            </a:r>
            <a:r>
              <a:rPr lang="el-GR" dirty="0" smtClean="0">
                <a:solidFill>
                  <a:srgbClr val="1616AA"/>
                </a:solidFill>
                <a:sym typeface="Wingdings" pitchFamily="2" charset="2"/>
              </a:rPr>
              <a:t>λ</a:t>
            </a:r>
            <a:r>
              <a:rPr lang="en-US" dirty="0" smtClean="0">
                <a:solidFill>
                  <a:srgbClr val="1616AA"/>
                </a:solidFill>
                <a:sym typeface="Wingdings" pitchFamily="2" charset="2"/>
              </a:rPr>
              <a:t>-Calculus &amp; the Turing machine have profound impacts on programming languages and computational complexity.</a:t>
            </a:r>
            <a:endParaRPr lang="en-US" dirty="0">
              <a:solidFill>
                <a:srgbClr val="1616A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Y-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E.g., </a:t>
            </a:r>
          </a:p>
          <a:p>
            <a:pPr>
              <a:buNone/>
            </a:pPr>
            <a:r>
              <a:rPr lang="en-US" b="1" dirty="0" smtClean="0"/>
              <a:t>f </a:t>
            </a:r>
            <a:r>
              <a:rPr lang="el-GR" b="1" dirty="0" smtClean="0"/>
              <a:t>Ξ</a:t>
            </a:r>
            <a:r>
              <a:rPr lang="en-US" b="1" dirty="0" smtClean="0"/>
              <a:t> </a:t>
            </a:r>
            <a:r>
              <a:rPr lang="el-GR" b="1" dirty="0" smtClean="0"/>
              <a:t>λ</a:t>
            </a:r>
            <a:r>
              <a:rPr lang="en-US" b="1" dirty="0" smtClean="0"/>
              <a:t>n. If (n&lt;3) then 1 else f(n-1) + f(n-2)</a:t>
            </a:r>
          </a:p>
          <a:p>
            <a:pPr>
              <a:buNone/>
            </a:pPr>
            <a:r>
              <a:rPr lang="en-US" dirty="0" smtClean="0"/>
              <a:t>			(Fibonacci function)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 </a:t>
            </a:r>
            <a:r>
              <a:rPr lang="el-GR" dirty="0" smtClean="0"/>
              <a:t>Ξ</a:t>
            </a:r>
            <a:r>
              <a:rPr lang="en-US" dirty="0" smtClean="0"/>
              <a:t> (</a:t>
            </a:r>
            <a:r>
              <a:rPr lang="el-GR" dirty="0" smtClean="0"/>
              <a:t>λ</a:t>
            </a:r>
            <a:r>
              <a:rPr lang="en-US" dirty="0" smtClean="0"/>
              <a:t>f.</a:t>
            </a:r>
            <a:r>
              <a:rPr lang="el-GR" dirty="0" smtClean="0"/>
              <a:t>λ</a:t>
            </a:r>
            <a:r>
              <a:rPr lang="en-US" dirty="0" smtClean="0"/>
              <a:t>n. If (n&lt;3) then 1 else f(n-1) + </a:t>
            </a:r>
            <a:r>
              <a:rPr lang="en-US" smtClean="0"/>
              <a:t>f(n-2)) 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The fixed-pt theorem allows to write the non-recursive definition:</a:t>
            </a:r>
          </a:p>
          <a:p>
            <a:pPr>
              <a:buNone/>
            </a:pPr>
            <a:r>
              <a:rPr lang="en-US" dirty="0" smtClean="0"/>
              <a:t>f </a:t>
            </a:r>
            <a:r>
              <a:rPr lang="el-GR" dirty="0" smtClean="0"/>
              <a:t>Ξ</a:t>
            </a:r>
            <a:r>
              <a:rPr lang="en-US" dirty="0" smtClean="0"/>
              <a:t> Y (</a:t>
            </a:r>
            <a:r>
              <a:rPr lang="el-GR" dirty="0" smtClean="0"/>
              <a:t>λ</a:t>
            </a:r>
            <a:r>
              <a:rPr lang="en-US" dirty="0" smtClean="0"/>
              <a:t>f.</a:t>
            </a:r>
            <a:r>
              <a:rPr lang="el-GR" dirty="0" smtClean="0"/>
              <a:t>λ</a:t>
            </a:r>
            <a:r>
              <a:rPr lang="en-US" dirty="0" smtClean="0"/>
              <a:t>n. If (n&lt;3) then 1 else f(n-1) + f(n-2))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096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Apply f to 3 :-</a:t>
            </a:r>
          </a:p>
          <a:p>
            <a:pPr>
              <a:buNone/>
            </a:pPr>
            <a:r>
              <a:rPr lang="en-US" dirty="0" smtClean="0"/>
              <a:t>f(3) </a:t>
            </a:r>
            <a:r>
              <a:rPr lang="el-GR" dirty="0" smtClean="0"/>
              <a:t>Ξ</a:t>
            </a:r>
            <a:r>
              <a:rPr lang="en-US" dirty="0" smtClean="0"/>
              <a:t> Y(</a:t>
            </a:r>
            <a:r>
              <a:rPr lang="el-GR" dirty="0" smtClean="0"/>
              <a:t>λ</a:t>
            </a:r>
            <a:r>
              <a:rPr lang="en-US" dirty="0" smtClean="0"/>
              <a:t>f.</a:t>
            </a:r>
            <a:r>
              <a:rPr lang="el-GR" dirty="0" smtClean="0"/>
              <a:t>λ</a:t>
            </a:r>
            <a:r>
              <a:rPr lang="en-US" dirty="0" smtClean="0"/>
              <a:t>n. If (n&lt;3) then 1 else f(n-1) + f(n-2)) (3)</a:t>
            </a:r>
          </a:p>
          <a:p>
            <a:pPr>
              <a:buNone/>
            </a:pPr>
            <a:r>
              <a:rPr lang="en-US" dirty="0" smtClean="0"/>
              <a:t>						F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l-GR" dirty="0" smtClean="0"/>
              <a:t>Ξ</a:t>
            </a:r>
            <a:r>
              <a:rPr lang="en-US" dirty="0" smtClean="0"/>
              <a:t> Y F (3)</a:t>
            </a:r>
          </a:p>
          <a:p>
            <a:pPr>
              <a:buNone/>
            </a:pPr>
            <a:r>
              <a:rPr lang="en-US" dirty="0" smtClean="0"/>
              <a:t> 	   </a:t>
            </a:r>
            <a:r>
              <a:rPr lang="el-GR" dirty="0" smtClean="0"/>
              <a:t>Ξ</a:t>
            </a:r>
            <a:r>
              <a:rPr lang="en-US" dirty="0" smtClean="0"/>
              <a:t> </a:t>
            </a:r>
            <a:r>
              <a:rPr lang="el-GR" dirty="0" smtClean="0"/>
              <a:t>λ</a:t>
            </a:r>
            <a:r>
              <a:rPr lang="en-US" dirty="0" smtClean="0"/>
              <a:t>g.(</a:t>
            </a:r>
            <a:r>
              <a:rPr lang="el-GR" dirty="0" smtClean="0"/>
              <a:t>λ</a:t>
            </a:r>
            <a:r>
              <a:rPr lang="en-US" dirty="0" err="1" smtClean="0"/>
              <a:t>h.g</a:t>
            </a:r>
            <a:r>
              <a:rPr lang="en-US" dirty="0" smtClean="0"/>
              <a:t>(</a:t>
            </a:r>
            <a:r>
              <a:rPr lang="en-US" dirty="0" err="1" smtClean="0"/>
              <a:t>hh</a:t>
            </a:r>
            <a:r>
              <a:rPr lang="en-US" dirty="0" smtClean="0"/>
              <a:t>))(</a:t>
            </a:r>
            <a:r>
              <a:rPr lang="el-GR" dirty="0" smtClean="0"/>
              <a:t>λ</a:t>
            </a:r>
            <a:r>
              <a:rPr lang="en-US" dirty="0" err="1" smtClean="0"/>
              <a:t>h.g</a:t>
            </a:r>
            <a:r>
              <a:rPr lang="en-US" dirty="0" smtClean="0"/>
              <a:t>(</a:t>
            </a:r>
            <a:r>
              <a:rPr lang="en-US" dirty="0" err="1" smtClean="0"/>
              <a:t>hh</a:t>
            </a:r>
            <a:r>
              <a:rPr lang="en-US" dirty="0" smtClean="0"/>
              <a:t>)) F (3)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l-GR" dirty="0" smtClean="0"/>
              <a:t>Ξ</a:t>
            </a:r>
            <a:r>
              <a:rPr lang="en-US" dirty="0" smtClean="0"/>
              <a:t> (</a:t>
            </a:r>
            <a:r>
              <a:rPr lang="el-GR" dirty="0" smtClean="0"/>
              <a:t>λ</a:t>
            </a:r>
            <a:r>
              <a:rPr lang="en-US" dirty="0" err="1" smtClean="0"/>
              <a:t>h.F</a:t>
            </a:r>
            <a:r>
              <a:rPr lang="en-US" dirty="0" smtClean="0"/>
              <a:t>(</a:t>
            </a:r>
            <a:r>
              <a:rPr lang="en-US" dirty="0" err="1" smtClean="0"/>
              <a:t>hh</a:t>
            </a:r>
            <a:r>
              <a:rPr lang="en-US" dirty="0" smtClean="0"/>
              <a:t>)) (</a:t>
            </a:r>
            <a:r>
              <a:rPr lang="el-GR" dirty="0" smtClean="0"/>
              <a:t>λ</a:t>
            </a:r>
            <a:r>
              <a:rPr lang="en-US" dirty="0" err="1" smtClean="0"/>
              <a:t>h.F</a:t>
            </a:r>
            <a:r>
              <a:rPr lang="en-US" dirty="0" smtClean="0"/>
              <a:t>(</a:t>
            </a:r>
            <a:r>
              <a:rPr lang="en-US" dirty="0" err="1" smtClean="0"/>
              <a:t>hh</a:t>
            </a:r>
            <a:r>
              <a:rPr lang="en-US" dirty="0" smtClean="0"/>
              <a:t>))(3)</a:t>
            </a:r>
          </a:p>
          <a:p>
            <a:pPr>
              <a:buNone/>
            </a:pPr>
            <a:r>
              <a:rPr lang="en-US" dirty="0" smtClean="0"/>
              <a:t>			K		</a:t>
            </a:r>
            <a:r>
              <a:rPr lang="en-US" dirty="0" err="1" smtClean="0"/>
              <a:t>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l-GR" dirty="0" smtClean="0"/>
              <a:t>Ξ</a:t>
            </a:r>
            <a:r>
              <a:rPr lang="en-US" dirty="0" smtClean="0"/>
              <a:t> KK(3)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l-GR" dirty="0" smtClean="0"/>
              <a:t>Ξ</a:t>
            </a:r>
            <a:r>
              <a:rPr lang="en-US" dirty="0" smtClean="0"/>
              <a:t> (</a:t>
            </a:r>
            <a:r>
              <a:rPr lang="el-GR" dirty="0" smtClean="0"/>
              <a:t>λ</a:t>
            </a:r>
            <a:r>
              <a:rPr lang="en-US" dirty="0" err="1" smtClean="0"/>
              <a:t>h.F</a:t>
            </a:r>
            <a:r>
              <a:rPr lang="en-US" dirty="0" smtClean="0"/>
              <a:t>(</a:t>
            </a:r>
            <a:r>
              <a:rPr lang="en-US" dirty="0" err="1" smtClean="0"/>
              <a:t>hh</a:t>
            </a:r>
            <a:r>
              <a:rPr lang="en-US" dirty="0" smtClean="0"/>
              <a:t>))K(3)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l-GR" dirty="0" smtClean="0"/>
              <a:t>Ξ</a:t>
            </a:r>
            <a:r>
              <a:rPr lang="en-US" dirty="0" smtClean="0"/>
              <a:t> F (KK) 3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1600200"/>
            <a:ext cx="6400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24000" y="3886200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2800" y="3886200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f.</a:t>
            </a:r>
            <a:r>
              <a:rPr lang="el-GR" dirty="0" smtClean="0"/>
              <a:t>λ</a:t>
            </a:r>
            <a:r>
              <a:rPr lang="en-US" dirty="0" smtClean="0"/>
              <a:t>n. If (n&lt;3) then 1 else f(n-1) + f(n-2)) (KK)3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dirty="0" smtClean="0"/>
              <a:t>(</a:t>
            </a:r>
            <a:r>
              <a:rPr lang="el-GR" dirty="0" smtClean="0"/>
              <a:t>λ</a:t>
            </a:r>
            <a:r>
              <a:rPr lang="en-US" dirty="0" smtClean="0"/>
              <a:t>n. If (n&lt;3) then 1 else (KK(n-1)) + (KK)(n-2)) 3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dirty="0" smtClean="0"/>
              <a:t> If (3&lt;3) then 1 else (KK2) + (KK1)) 		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dirty="0" smtClean="0"/>
              <a:t> (KK2) + (KK1)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dirty="0" smtClean="0"/>
              <a:t> (</a:t>
            </a:r>
            <a:r>
              <a:rPr lang="el-GR" dirty="0" smtClean="0"/>
              <a:t>λ</a:t>
            </a:r>
            <a:r>
              <a:rPr lang="en-US" dirty="0" err="1" smtClean="0"/>
              <a:t>h.F</a:t>
            </a:r>
            <a:r>
              <a:rPr lang="en-US" dirty="0" smtClean="0"/>
              <a:t>(</a:t>
            </a:r>
            <a:r>
              <a:rPr lang="en-US" dirty="0" err="1" smtClean="0"/>
              <a:t>hh</a:t>
            </a:r>
            <a:r>
              <a:rPr lang="en-US" dirty="0" smtClean="0"/>
              <a:t>))K2  + (KK1)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dirty="0" smtClean="0"/>
              <a:t> F(KK)2  + KK1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Consider F(KK)2 part</a:t>
            </a:r>
          </a:p>
          <a:p>
            <a:pPr>
              <a:buNone/>
            </a:pPr>
            <a:r>
              <a:rPr lang="en-US" dirty="0" smtClean="0"/>
              <a:t>  Ξ (</a:t>
            </a:r>
            <a:r>
              <a:rPr lang="el-GR" dirty="0" smtClean="0"/>
              <a:t>λ</a:t>
            </a:r>
            <a:r>
              <a:rPr lang="en-US" dirty="0" smtClean="0"/>
              <a:t>f.</a:t>
            </a:r>
            <a:r>
              <a:rPr lang="el-GR" dirty="0" smtClean="0"/>
              <a:t>λ</a:t>
            </a:r>
            <a:r>
              <a:rPr lang="en-US" dirty="0" smtClean="0"/>
              <a:t>n. If (n&lt;3) then 1 else f(n-1) + f(n-2)) (KK)2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smtClean="0"/>
              <a:t>(</a:t>
            </a:r>
            <a:r>
              <a:rPr lang="el-GR" smtClean="0"/>
              <a:t>λ</a:t>
            </a:r>
            <a:r>
              <a:rPr lang="en-US" dirty="0" smtClean="0"/>
              <a:t>n. If (n&lt;3) then 1 else (KK(n-1)) + (KK)(n-2)) 2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dirty="0" smtClean="0"/>
              <a:t> If (2&lt;3) then 1 else (KK1) + (KK0))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dirty="0" smtClean="0"/>
              <a:t> 1 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Similarly, KK1 can be evaluated to 1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l-GR" dirty="0" smtClean="0"/>
              <a:t>Ξ</a:t>
            </a:r>
            <a:r>
              <a:rPr lang="en-US" dirty="0" smtClean="0"/>
              <a:t> f(3) = 1 + 1 =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rgbClr val="00B050"/>
                </a:solidFill>
              </a:rPr>
              <a:t>To make programming language from the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smtClean="0">
                <a:solidFill>
                  <a:srgbClr val="00B050"/>
                </a:solidFill>
              </a:rPr>
              <a:t>-</a:t>
            </a:r>
            <a:r>
              <a:rPr lang="en-US" b="1" smtClean="0">
                <a:solidFill>
                  <a:srgbClr val="00B050"/>
                </a:solidFill>
              </a:rPr>
              <a:t>Calculus </a:t>
            </a:r>
            <a:r>
              <a:rPr lang="en-US" b="1" dirty="0" smtClean="0">
                <a:solidFill>
                  <a:srgbClr val="00B050"/>
                </a:solidFill>
              </a:rPr>
              <a:t>requires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a)pre-declared identifiers such as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`</a:t>
            </a:r>
            <a:r>
              <a:rPr lang="en-US" dirty="0" err="1" smtClean="0">
                <a:solidFill>
                  <a:srgbClr val="00B050"/>
                </a:solidFill>
              </a:rPr>
              <a:t>if’,`true’,`false</a:t>
            </a:r>
            <a:r>
              <a:rPr lang="en-US" dirty="0" smtClean="0">
                <a:solidFill>
                  <a:srgbClr val="00B050"/>
                </a:solidFill>
              </a:rPr>
              <a:t>’ &amp; constants-0,1,+,-,…..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b)A set of rules - macros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e.g., </a:t>
            </a:r>
            <a:r>
              <a:rPr lang="en-US" dirty="0" smtClean="0">
                <a:solidFill>
                  <a:srgbClr val="00B050"/>
                </a:solidFill>
              </a:rPr>
              <a:t>if True then B else C =&gt;B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c)Use of Y </a:t>
            </a:r>
            <a:r>
              <a:rPr lang="en-US" dirty="0" err="1" smtClean="0">
                <a:solidFill>
                  <a:srgbClr val="00B050"/>
                </a:solidFill>
              </a:rPr>
              <a:t>combinator</a:t>
            </a:r>
            <a:r>
              <a:rPr lang="en-US" dirty="0" smtClean="0">
                <a:solidFill>
                  <a:srgbClr val="00B050"/>
                </a:solidFill>
              </a:rPr>
              <a:t> for recursion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d)Extra types-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-typed calculus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Functions can also be defined, by comprehension, through </a:t>
            </a:r>
            <a:r>
              <a:rPr lang="el-GR" dirty="0" smtClean="0"/>
              <a:t>λ </a:t>
            </a:r>
            <a:r>
              <a:rPr lang="en-US" dirty="0" smtClean="0"/>
              <a:t>-notation. The underlying theory is called </a:t>
            </a:r>
            <a:r>
              <a:rPr lang="el-GR" dirty="0" smtClean="0"/>
              <a:t>λ</a:t>
            </a:r>
            <a:r>
              <a:rPr lang="en-US" dirty="0" smtClean="0"/>
              <a:t>-Calculus.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The main advantage of the </a:t>
            </a:r>
            <a:r>
              <a:rPr lang="el-GR" dirty="0" smtClean="0"/>
              <a:t>λ</a:t>
            </a:r>
            <a:r>
              <a:rPr lang="en-US" dirty="0" smtClean="0"/>
              <a:t>-notation is that, it treats functions as FIRST CLASS CITIZENS.</a:t>
            </a:r>
          </a:p>
          <a:p>
            <a:pPr>
              <a:buNone/>
            </a:pPr>
            <a:r>
              <a:rPr lang="en-US" dirty="0" smtClean="0"/>
              <a:t>		- functions can be manipulated as if they  were objects - manipulate </a:t>
            </a:r>
            <a:r>
              <a:rPr lang="en-US" dirty="0" err="1" smtClean="0">
                <a:solidFill>
                  <a:srgbClr val="0070C0"/>
                </a:solidFill>
              </a:rPr>
              <a:t>sqrt</a:t>
            </a:r>
            <a:r>
              <a:rPr lang="en-US" dirty="0" smtClean="0"/>
              <a:t> function without  mentioning its arguments.</a:t>
            </a:r>
          </a:p>
          <a:p>
            <a:pPr>
              <a:buNone/>
            </a:pPr>
            <a:r>
              <a:rPr lang="en-US" dirty="0" smtClean="0"/>
              <a:t>		-f; g-composition-is a function which takes functions g and f as arguments. </a:t>
            </a:r>
            <a:r>
              <a:rPr lang="en-US" dirty="0" smtClean="0">
                <a:solidFill>
                  <a:srgbClr val="0070C0"/>
                </a:solidFill>
              </a:rPr>
              <a:t>This is different from f(1)+g(2) -which means f is applied to 1 and g is applied to 2, where f and g act as operators.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     </a:t>
            </a:r>
            <a:r>
              <a:rPr lang="en-US" sz="3600" dirty="0" smtClean="0">
                <a:solidFill>
                  <a:srgbClr val="00B050"/>
                </a:solidFill>
              </a:rPr>
              <a:t>(</a:t>
            </a:r>
            <a:r>
              <a:rPr lang="en-US" sz="3600" dirty="0" err="1" smtClean="0">
                <a:solidFill>
                  <a:srgbClr val="00B050"/>
                </a:solidFill>
              </a:rPr>
              <a:t>sqr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(</a:t>
            </a:r>
            <a:r>
              <a:rPr lang="en-US" sz="3600" dirty="0" err="1" smtClean="0">
                <a:solidFill>
                  <a:srgbClr val="00B050"/>
                </a:solidFill>
              </a:rPr>
              <a:t>sqrt</a:t>
            </a:r>
            <a:r>
              <a:rPr lang="en-US" sz="3600" dirty="0" smtClean="0">
                <a:solidFill>
                  <a:srgbClr val="00B050"/>
                </a:solidFill>
              </a:rPr>
              <a:t>) </a:t>
            </a:r>
            <a:r>
              <a:rPr lang="en-US" sz="3600" dirty="0" smtClean="0">
                <a:solidFill>
                  <a:srgbClr val="00B050"/>
                </a:solidFill>
              </a:rPr>
              <a:t>)(x) </a:t>
            </a:r>
            <a:r>
              <a:rPr lang="el-GR" sz="3600" dirty="0" smtClean="0">
                <a:solidFill>
                  <a:srgbClr val="00B050"/>
                </a:solidFill>
              </a:rPr>
              <a:t>Ξ</a:t>
            </a:r>
            <a:r>
              <a:rPr lang="en-US" sz="3600" dirty="0" smtClean="0">
                <a:solidFill>
                  <a:srgbClr val="00B050"/>
                </a:solidFill>
              </a:rPr>
              <a:t> Id(x) = x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	(</a:t>
            </a:r>
            <a:r>
              <a:rPr lang="en-US" dirty="0" smtClean="0">
                <a:solidFill>
                  <a:srgbClr val="00B050"/>
                </a:solidFill>
              </a:rPr>
              <a:t>Identity Function)</a:t>
            </a:r>
          </a:p>
          <a:p>
            <a:pPr algn="ctr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b="1" dirty="0" smtClean="0">
                <a:solidFill>
                  <a:srgbClr val="0070C0"/>
                </a:solidFill>
              </a:rPr>
              <a:t>Informal Definitions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A general form of a </a:t>
            </a:r>
            <a:r>
              <a:rPr lang="el-GR" dirty="0" smtClean="0">
                <a:solidFill>
                  <a:srgbClr val="0070C0"/>
                </a:solidFill>
              </a:rPr>
              <a:t>λ</a:t>
            </a:r>
            <a:r>
              <a:rPr lang="en-US" dirty="0" smtClean="0">
                <a:solidFill>
                  <a:srgbClr val="0070C0"/>
                </a:solidFill>
              </a:rPr>
              <a:t>-expression is:-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l-GR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l-GR" b="1" dirty="0" smtClean="0"/>
              <a:t>λ</a:t>
            </a:r>
            <a:r>
              <a:rPr lang="en-US" b="1" dirty="0" smtClean="0"/>
              <a:t> id</a:t>
            </a:r>
            <a:r>
              <a:rPr lang="en-US" b="1" baseline="-25000" dirty="0" smtClean="0"/>
              <a:t>1</a:t>
            </a:r>
            <a:r>
              <a:rPr lang="en-US" b="1" dirty="0" smtClean="0"/>
              <a:t>,id</a:t>
            </a:r>
            <a:r>
              <a:rPr lang="en-US" b="1" baseline="-25000" dirty="0" smtClean="0"/>
              <a:t>2</a:t>
            </a:r>
            <a:r>
              <a:rPr lang="en-US" b="1" dirty="0" smtClean="0"/>
              <a:t>,…….,</a:t>
            </a:r>
            <a:r>
              <a:rPr lang="en-US" b="1" dirty="0" err="1" smtClean="0"/>
              <a:t>id</a:t>
            </a:r>
            <a:r>
              <a:rPr lang="en-US" b="1" baseline="-25000" dirty="0" err="1" smtClean="0"/>
              <a:t>n</a:t>
            </a:r>
            <a:r>
              <a:rPr lang="en-US" b="1" dirty="0" err="1" smtClean="0"/>
              <a:t>.expr</a:t>
            </a:r>
            <a:endParaRPr lang="en-US" b="1" dirty="0" smtClean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id</a:t>
            </a:r>
            <a:r>
              <a:rPr lang="en-US" baseline="-25000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-variables-identifiers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err="1" smtClean="0">
                <a:solidFill>
                  <a:srgbClr val="0070C0"/>
                </a:solidFill>
              </a:rPr>
              <a:t>expr</a:t>
            </a:r>
            <a:r>
              <a:rPr lang="en-US" dirty="0" smtClean="0">
                <a:solidFill>
                  <a:srgbClr val="0070C0"/>
                </a:solidFill>
              </a:rPr>
              <a:t>-expression involving these ids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l-GR" dirty="0" smtClean="0">
                <a:solidFill>
                  <a:srgbClr val="0070C0"/>
                </a:solidFill>
              </a:rPr>
              <a:t> λ </a:t>
            </a:r>
            <a:r>
              <a:rPr lang="en-US" dirty="0" smtClean="0">
                <a:solidFill>
                  <a:srgbClr val="0070C0"/>
                </a:solidFill>
              </a:rPr>
              <a:t>-plays a role similar to Existential or Universal Quantifiers.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 </a:t>
            </a:r>
            <a:r>
              <a:rPr lang="el-GR" dirty="0" smtClean="0"/>
              <a:t>λ </a:t>
            </a:r>
            <a:r>
              <a:rPr lang="en-US" dirty="0" smtClean="0"/>
              <a:t>-expression is a function.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This is in contrast to ordinary expressions, say </a:t>
            </a:r>
            <a:r>
              <a:rPr lang="en-US" dirty="0" err="1" smtClean="0">
                <a:solidFill>
                  <a:srgbClr val="00B050"/>
                </a:solidFill>
              </a:rPr>
              <a:t>a+b</a:t>
            </a:r>
            <a:r>
              <a:rPr lang="en-US" dirty="0" smtClean="0">
                <a:solidFill>
                  <a:srgbClr val="00B050"/>
                </a:solidFill>
              </a:rPr>
              <a:t>, whose possible values are members of some basic mathematical </a:t>
            </a:r>
            <a:r>
              <a:rPr lang="en-US" dirty="0" smtClean="0">
                <a:solidFill>
                  <a:srgbClr val="00B050"/>
                </a:solidFill>
              </a:rPr>
              <a:t>set (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real, </a:t>
            </a:r>
            <a:r>
              <a:rPr lang="en-US" dirty="0" err="1" smtClean="0">
                <a:solidFill>
                  <a:srgbClr val="00B050"/>
                </a:solidFill>
              </a:rPr>
              <a:t>bool</a:t>
            </a:r>
            <a:r>
              <a:rPr lang="en-US" dirty="0" smtClean="0">
                <a:solidFill>
                  <a:srgbClr val="00B050"/>
                </a:solidFill>
              </a:rPr>
              <a:t>, etc…),the value of a 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-expression is a FUNCTION.</a:t>
            </a:r>
          </a:p>
          <a:p>
            <a:r>
              <a:rPr lang="el-GR" dirty="0" smtClean="0"/>
              <a:t>λ</a:t>
            </a:r>
            <a:r>
              <a:rPr lang="en-US" dirty="0" smtClean="0">
                <a:solidFill>
                  <a:srgbClr val="0070C0"/>
                </a:solidFill>
              </a:rPr>
              <a:t>   id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,id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,…….,</a:t>
            </a:r>
            <a:r>
              <a:rPr lang="en-US" dirty="0" err="1" smtClean="0">
                <a:solidFill>
                  <a:srgbClr val="0070C0"/>
                </a:solidFill>
              </a:rPr>
              <a:t>id</a:t>
            </a:r>
            <a:r>
              <a:rPr lang="en-US" baseline="-25000" dirty="0" err="1" smtClean="0">
                <a:solidFill>
                  <a:srgbClr val="0070C0"/>
                </a:solidFill>
              </a:rPr>
              <a:t>n</a:t>
            </a: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smtClean="0">
                <a:solidFill>
                  <a:srgbClr val="0070C0"/>
                </a:solidFill>
              </a:rPr>
              <a:t>.    exp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		n-arguments    body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(dummy arguments)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2133600" y="4419600"/>
            <a:ext cx="304800" cy="1981200"/>
          </a:xfrm>
          <a:prstGeom prst="righ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810000" y="5029200"/>
            <a:ext cx="228600" cy="762000"/>
          </a:xfrm>
          <a:prstGeom prst="rightBrace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"/>
            <a:ext cx="7848600" cy="6553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l-GR" dirty="0" smtClean="0">
                <a:solidFill>
                  <a:srgbClr val="00B050"/>
                </a:solidFill>
              </a:rPr>
              <a:t>λ</a:t>
            </a:r>
            <a:r>
              <a:rPr lang="en-US" dirty="0" smtClean="0">
                <a:solidFill>
                  <a:srgbClr val="00B050"/>
                </a:solidFill>
              </a:rPr>
              <a:t> x . e (a) - value the function, </a:t>
            </a:r>
            <a:r>
              <a:rPr lang="el-GR" dirty="0" smtClean="0">
                <a:solidFill>
                  <a:srgbClr val="00B050"/>
                </a:solidFill>
              </a:rPr>
              <a:t>λ </a:t>
            </a:r>
            <a:r>
              <a:rPr lang="en-US" dirty="0" err="1" smtClean="0">
                <a:solidFill>
                  <a:srgbClr val="00B050"/>
                </a:solidFill>
              </a:rPr>
              <a:t>x.e</a:t>
            </a:r>
            <a:r>
              <a:rPr lang="en-US" dirty="0" smtClean="0">
                <a:solidFill>
                  <a:srgbClr val="00B050"/>
                </a:solidFill>
              </a:rPr>
              <a:t>, yields when applied to an argument a is given by e, with x substituted by a-all occurrences</a:t>
            </a:r>
          </a:p>
          <a:p>
            <a:pPr algn="l"/>
            <a:r>
              <a:rPr lang="en-US" dirty="0" smtClean="0">
                <a:solidFill>
                  <a:srgbClr val="00B050"/>
                </a:solidFill>
              </a:rPr>
              <a:t>	-</a:t>
            </a:r>
            <a:r>
              <a:rPr lang="el-GR" dirty="0" smtClean="0">
                <a:solidFill>
                  <a:srgbClr val="00B050"/>
                </a:solidFill>
              </a:rPr>
              <a:t> λ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baseline="-25000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, x</a:t>
            </a:r>
            <a:r>
              <a:rPr lang="en-US" baseline="-25000" dirty="0" smtClean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.expr (a</a:t>
            </a:r>
            <a:r>
              <a:rPr lang="en-US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,a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) 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rgbClr val="00B050"/>
                </a:solidFill>
                <a:sym typeface="Wingdings" pitchFamily="2" charset="2"/>
              </a:rPr>
              <a:t>expr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[ x</a:t>
            </a:r>
            <a:r>
              <a:rPr lang="en-US" baseline="-25000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=a</a:t>
            </a:r>
            <a:r>
              <a:rPr lang="en-US" baseline="-25000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 &amp;  x</a:t>
            </a:r>
            <a:r>
              <a:rPr lang="en-US" baseline="-25000" dirty="0" smtClean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=a</a:t>
            </a:r>
            <a:r>
              <a:rPr lang="en-US" baseline="-25000" dirty="0" smtClean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]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E.g. 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plus 	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Ξ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	</a:t>
            </a:r>
            <a:r>
              <a:rPr lang="el-GR" dirty="0" smtClean="0">
                <a:solidFill>
                  <a:srgbClr val="00B050"/>
                </a:solidFill>
              </a:rPr>
              <a:t> 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λ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a,b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.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a+b</a:t>
            </a: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square 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Ξ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 λ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x .x</a:t>
            </a:r>
            <a:r>
              <a:rPr lang="en-US" baseline="30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successor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Ξ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 λ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x .x+1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predecessor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Ξ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 λ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x .x-1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max 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Ξ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 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λ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x,y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	. if x&gt;=y  then x else y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Id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Ξ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 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λ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x.x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	– identity function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 λ </a:t>
            </a:r>
            <a:r>
              <a:rPr lang="en-US" dirty="0" err="1" smtClean="0">
                <a:solidFill>
                  <a:schemeClr val="tx1"/>
                </a:solidFill>
                <a:sym typeface="Wingdings" pitchFamily="2" charset="2"/>
              </a:rPr>
              <a:t>x.x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(2) 2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(predecessor(successor))(a) a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	((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λ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x.x-1)(</a:t>
            </a:r>
            <a:r>
              <a:rPr lang="el-GR" dirty="0" smtClean="0">
                <a:solidFill>
                  <a:schemeClr val="tx1"/>
                </a:solidFill>
                <a:sym typeface="Wingdings" pitchFamily="2" charset="2"/>
              </a:rPr>
              <a:t>λ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x .x+1))(a) a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500" b="1" dirty="0" smtClean="0"/>
              <a:t>Typed </a:t>
            </a:r>
            <a:r>
              <a:rPr lang="el-GR" sz="4500" b="1" dirty="0" smtClean="0">
                <a:sym typeface="Wingdings" pitchFamily="2" charset="2"/>
              </a:rPr>
              <a:t>λ </a:t>
            </a:r>
            <a:r>
              <a:rPr lang="en-US" sz="4500" b="1" dirty="0" smtClean="0"/>
              <a:t>– Notation</a:t>
            </a:r>
          </a:p>
          <a:p>
            <a:pPr>
              <a:buNone/>
            </a:pPr>
            <a:endParaRPr lang="en-US" sz="4500" b="1" dirty="0" smtClean="0"/>
          </a:p>
          <a:p>
            <a:r>
              <a:rPr lang="en-US" dirty="0" smtClean="0"/>
              <a:t>Plus = </a:t>
            </a:r>
            <a:r>
              <a:rPr lang="el-GR" dirty="0" smtClean="0">
                <a:sym typeface="Wingdings" pitchFamily="2" charset="2"/>
              </a:rPr>
              <a:t>λ </a:t>
            </a:r>
            <a:r>
              <a:rPr lang="en-US" dirty="0" err="1" smtClean="0"/>
              <a:t>a,b</a:t>
            </a:r>
            <a:r>
              <a:rPr lang="en-US" dirty="0" smtClean="0"/>
              <a:t> : </a:t>
            </a:r>
            <a:r>
              <a:rPr lang="en-US" dirty="0" err="1" smtClean="0"/>
              <a:t>N.a+b</a:t>
            </a:r>
            <a:endParaRPr lang="en-US" dirty="0" smtClean="0"/>
          </a:p>
          <a:p>
            <a:r>
              <a:rPr lang="en-US" dirty="0" smtClean="0"/>
              <a:t>Id can be applied to any argument =&gt; it is a GENERIC FUNCTION-polymorphism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smtClean="0"/>
              <a:t>HIGHER ORDER FUNCTIONS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l-GR" sz="4200" b="1" dirty="0" smtClean="0">
                <a:solidFill>
                  <a:srgbClr val="FF0000"/>
                </a:solidFill>
                <a:sym typeface="Wingdings" pitchFamily="2" charset="2"/>
              </a:rPr>
              <a:t> λ</a:t>
            </a:r>
            <a:r>
              <a:rPr lang="en-US" sz="4200" b="1" dirty="0" smtClean="0">
                <a:solidFill>
                  <a:srgbClr val="FF0000"/>
                </a:solidFill>
              </a:rPr>
              <a:t> id</a:t>
            </a:r>
            <a:r>
              <a:rPr lang="en-US" sz="42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4200" b="1" dirty="0" smtClean="0">
                <a:solidFill>
                  <a:srgbClr val="FF0000"/>
                </a:solidFill>
              </a:rPr>
              <a:t>,id</a:t>
            </a:r>
            <a:r>
              <a:rPr lang="en-US" sz="42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4200" b="1" dirty="0" smtClean="0">
                <a:solidFill>
                  <a:srgbClr val="FF0000"/>
                </a:solidFill>
              </a:rPr>
              <a:t>,……</a:t>
            </a:r>
            <a:r>
              <a:rPr lang="en-US" sz="4200" b="1" dirty="0" err="1" smtClean="0">
                <a:solidFill>
                  <a:srgbClr val="FF0000"/>
                </a:solidFill>
              </a:rPr>
              <a:t>id</a:t>
            </a:r>
            <a:r>
              <a:rPr lang="en-US" sz="42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4200" b="1" dirty="0" err="1" smtClean="0">
                <a:solidFill>
                  <a:srgbClr val="FF0000"/>
                </a:solidFill>
              </a:rPr>
              <a:t>.expr</a:t>
            </a:r>
            <a:endParaRPr lang="en-US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may itself be a 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Let f &amp; g be fns , let h = f ; g-composition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	(h=g(f(x))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</a:p>
          <a:p>
            <a:pPr>
              <a:buNone/>
            </a:pPr>
            <a:r>
              <a:rPr lang="en-US" sz="5100" dirty="0" smtClean="0">
                <a:solidFill>
                  <a:srgbClr val="FF0000"/>
                </a:solidFill>
              </a:rPr>
              <a:t>	</a:t>
            </a:r>
            <a:r>
              <a:rPr lang="en-US" sz="4200" dirty="0" smtClean="0">
                <a:solidFill>
                  <a:srgbClr val="FF0000"/>
                </a:solidFill>
              </a:rPr>
              <a:t>=&gt;for all x:N .h(x)=g(f(x))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400" dirty="0" smtClean="0"/>
              <a:t>for all </a:t>
            </a:r>
            <a:r>
              <a:rPr lang="en-US" sz="3400" dirty="0" err="1" smtClean="0"/>
              <a:t>f,g</a:t>
            </a:r>
            <a:r>
              <a:rPr lang="en-US" sz="3400" dirty="0" smtClean="0">
                <a:sym typeface="Wingdings" pitchFamily="2" charset="2"/>
              </a:rPr>
              <a:t> : (NN).h = </a:t>
            </a:r>
            <a:r>
              <a:rPr lang="el-GR" sz="3400" dirty="0" smtClean="0">
                <a:sym typeface="Wingdings" pitchFamily="2" charset="2"/>
              </a:rPr>
              <a:t>λ</a:t>
            </a:r>
            <a:r>
              <a:rPr lang="en-US" sz="3400" dirty="0" smtClean="0">
                <a:sym typeface="Wingdings" pitchFamily="2" charset="2"/>
              </a:rPr>
              <a:t> x:N.g(f(x))</a:t>
            </a:r>
          </a:p>
          <a:p>
            <a:pPr>
              <a:buNone/>
            </a:pPr>
            <a:endParaRPr lang="en-US" sz="34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400" dirty="0" smtClean="0">
                <a:sym typeface="Wingdings" pitchFamily="2" charset="2"/>
              </a:rPr>
              <a:t>	Going one more level up, we can define the composition of integer functions, infix “;”,as a function:-</a:t>
            </a:r>
          </a:p>
          <a:p>
            <a:pPr lvl="1">
              <a:buNone/>
            </a:pPr>
            <a:r>
              <a:rPr lang="en-US" sz="3000" dirty="0" smtClean="0">
                <a:sym typeface="Wingdings" pitchFamily="2" charset="2"/>
              </a:rPr>
              <a:t>	</a:t>
            </a:r>
            <a:r>
              <a:rPr lang="en-US" sz="3000" b="1" dirty="0" smtClean="0">
                <a:sym typeface="Wingdings" pitchFamily="2" charset="2"/>
              </a:rPr>
              <a:t>infix “;”  : ((NN) X(NN)) (N X N)</a:t>
            </a:r>
          </a:p>
          <a:p>
            <a:pPr lvl="1">
              <a:buNone/>
            </a:pPr>
            <a:r>
              <a:rPr lang="en-US" sz="3000" b="1" dirty="0" smtClean="0">
                <a:sym typeface="Wingdings" pitchFamily="2" charset="2"/>
              </a:rPr>
              <a:t>	infix “;” =</a:t>
            </a:r>
            <a:r>
              <a:rPr lang="el-GR" sz="3000" b="1" dirty="0" smtClean="0">
                <a:sym typeface="Wingdings" pitchFamily="2" charset="2"/>
              </a:rPr>
              <a:t>λ</a:t>
            </a:r>
            <a:r>
              <a:rPr lang="en-US" sz="3000" b="1" dirty="0" err="1" smtClean="0">
                <a:sym typeface="Wingdings" pitchFamily="2" charset="2"/>
              </a:rPr>
              <a:t>f,g</a:t>
            </a:r>
            <a:r>
              <a:rPr lang="en-US" sz="3000" b="1" dirty="0" smtClean="0">
                <a:sym typeface="Wingdings" pitchFamily="2" charset="2"/>
              </a:rPr>
              <a:t> :(NN).</a:t>
            </a:r>
            <a:r>
              <a:rPr lang="el-GR" sz="3000" b="1" dirty="0" smtClean="0">
                <a:sym typeface="Wingdings" pitchFamily="2" charset="2"/>
              </a:rPr>
              <a:t>λ</a:t>
            </a:r>
            <a:r>
              <a:rPr lang="en-US" sz="3000" b="1" dirty="0" smtClean="0">
                <a:sym typeface="Wingdings" pitchFamily="2" charset="2"/>
              </a:rPr>
              <a:t>x :</a:t>
            </a:r>
            <a:r>
              <a:rPr lang="en-US" sz="3000" b="1" dirty="0" err="1" smtClean="0">
                <a:sym typeface="Wingdings" pitchFamily="2" charset="2"/>
              </a:rPr>
              <a:t>N.g</a:t>
            </a:r>
            <a:r>
              <a:rPr lang="en-US" sz="3000" b="1" dirty="0" smtClean="0">
                <a:sym typeface="Wingdings" pitchFamily="2" charset="2"/>
              </a:rPr>
              <a:t>(f(x))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	The function “;”, when applied to two integer functions f &amp; g, yields a new function(previously called h but now anonymous) which, when applied to an  integer x, yield g(f(x)).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Formal Definition of the </a:t>
            </a:r>
            <a:r>
              <a:rPr lang="el-GR" dirty="0" smtClean="0">
                <a:solidFill>
                  <a:srgbClr val="0070C0"/>
                </a:solidFill>
              </a:rPr>
              <a:t>λ</a:t>
            </a:r>
            <a:r>
              <a:rPr lang="en-US" dirty="0" smtClean="0">
                <a:solidFill>
                  <a:srgbClr val="0070C0"/>
                </a:solidFill>
              </a:rPr>
              <a:t>-Notation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l-GR" dirty="0" smtClean="0">
                <a:solidFill>
                  <a:srgbClr val="0070C0"/>
                </a:solidFill>
              </a:rPr>
              <a:t>λ</a:t>
            </a:r>
            <a:r>
              <a:rPr lang="en-US" dirty="0" smtClean="0">
                <a:solidFill>
                  <a:srgbClr val="0070C0"/>
                </a:solidFill>
              </a:rPr>
              <a:t>-Expression has one of the three forms: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a) An identifier or </a:t>
            </a:r>
            <a:r>
              <a:rPr lang="en-US" dirty="0" smtClean="0"/>
              <a:t>atom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- e.g</a:t>
            </a:r>
            <a:r>
              <a:rPr lang="en-US" dirty="0" smtClean="0">
                <a:solidFill>
                  <a:srgbClr val="0070C0"/>
                </a:solidFill>
              </a:rPr>
              <a:t>., </a:t>
            </a:r>
            <a:r>
              <a:rPr lang="en-US" dirty="0" err="1" smtClean="0">
                <a:solidFill>
                  <a:srgbClr val="0070C0"/>
                </a:solidFill>
              </a:rPr>
              <a:t>x,y,z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b) </a:t>
            </a:r>
            <a:r>
              <a:rPr lang="el-GR" dirty="0" smtClean="0">
                <a:solidFill>
                  <a:srgbClr val="0070C0"/>
                </a:solidFill>
              </a:rPr>
              <a:t>λ</a:t>
            </a:r>
            <a:r>
              <a:rPr lang="en-US" dirty="0" err="1" smtClean="0">
                <a:solidFill>
                  <a:srgbClr val="0070C0"/>
                </a:solidFill>
              </a:rPr>
              <a:t>x.e</a:t>
            </a:r>
            <a:r>
              <a:rPr lang="en-US" dirty="0" smtClean="0">
                <a:solidFill>
                  <a:srgbClr val="0070C0"/>
                </a:solidFill>
              </a:rPr>
              <a:t> ,where x is an identifier and e is a </a:t>
            </a:r>
            <a:r>
              <a:rPr lang="el-GR" dirty="0" smtClean="0">
                <a:solidFill>
                  <a:srgbClr val="0070C0"/>
                </a:solidFill>
              </a:rPr>
              <a:t>λ</a:t>
            </a:r>
            <a:r>
              <a:rPr lang="en-US" dirty="0" smtClean="0">
                <a:solidFill>
                  <a:srgbClr val="0070C0"/>
                </a:solidFill>
              </a:rPr>
              <a:t>-expression-</a:t>
            </a:r>
            <a:r>
              <a:rPr lang="en-US" dirty="0" smtClean="0"/>
              <a:t>Abstraction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c) f(e), where f and e are both </a:t>
            </a:r>
            <a:r>
              <a:rPr lang="el-GR" dirty="0" smtClean="0"/>
              <a:t>λ </a:t>
            </a:r>
            <a:r>
              <a:rPr lang="en-US" dirty="0" smtClean="0">
                <a:solidFill>
                  <a:srgbClr val="0070C0"/>
                </a:solidFill>
              </a:rPr>
              <a:t>-expressions –</a:t>
            </a:r>
            <a:r>
              <a:rPr lang="en-US" dirty="0" smtClean="0"/>
              <a:t>Application</a:t>
            </a:r>
          </a:p>
          <a:p>
            <a:pPr algn="ctr">
              <a:buNone/>
            </a:pPr>
            <a:r>
              <a:rPr lang="en-US" sz="4600" b="1" dirty="0" smtClean="0">
                <a:solidFill>
                  <a:srgbClr val="0070C0"/>
                </a:solidFill>
              </a:rPr>
              <a:t>Informal Meaning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a)Identifier-represents constants or functions. It is convenient to consider all objects of </a:t>
            </a:r>
            <a:r>
              <a:rPr lang="el-GR" dirty="0" smtClean="0"/>
              <a:t>λ </a:t>
            </a:r>
            <a:r>
              <a:rPr lang="en-US" dirty="0" smtClean="0">
                <a:solidFill>
                  <a:srgbClr val="00B050"/>
                </a:solidFill>
              </a:rPr>
              <a:t>-Calculus as functions. A constant is a function that yields a constant result.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b)Abstraction-represents single-argument function-informally, </a:t>
            </a:r>
            <a:r>
              <a:rPr lang="el-GR" dirty="0" smtClean="0"/>
              <a:t>λ </a:t>
            </a:r>
            <a:r>
              <a:rPr lang="en-US" dirty="0" err="1" smtClean="0">
                <a:solidFill>
                  <a:srgbClr val="FF0000"/>
                </a:solidFill>
              </a:rPr>
              <a:t>x.e</a:t>
            </a:r>
            <a:r>
              <a:rPr lang="en-US" dirty="0" smtClean="0">
                <a:solidFill>
                  <a:srgbClr val="FF0000"/>
                </a:solidFill>
              </a:rPr>
              <a:t> is a function which when applied to an argument, a, yields </a:t>
            </a:r>
            <a:r>
              <a:rPr lang="en-US" dirty="0" smtClean="0">
                <a:solidFill>
                  <a:srgbClr val="00B050"/>
                </a:solidFill>
              </a:rPr>
              <a:t>e with ALL occurrences of x being substituted by a 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Abstraction-the name comes from the observation that </a:t>
            </a:r>
            <a:r>
              <a:rPr lang="el-GR" dirty="0" smtClean="0">
                <a:solidFill>
                  <a:srgbClr val="FF0000"/>
                </a:solidFill>
              </a:rPr>
              <a:t>λ</a:t>
            </a:r>
            <a:r>
              <a:rPr lang="en-US" dirty="0" err="1" smtClean="0">
                <a:solidFill>
                  <a:srgbClr val="FF0000"/>
                </a:solidFill>
              </a:rPr>
              <a:t>x.e</a:t>
            </a:r>
            <a:r>
              <a:rPr lang="en-US" dirty="0" smtClean="0">
                <a:solidFill>
                  <a:srgbClr val="FF0000"/>
                </a:solidFill>
              </a:rPr>
              <a:t> represents e abstracted from a particular choice of x =&gt;x is a dummy identifier.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c) f(e)Application-represents the result of applying the function f to the value denoted by e, which must be a suitable argument for 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334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&lt;Lambda&gt;::&lt;identifier&gt;|&lt;abstraction&gt;|&lt;application&gt;</a:t>
            </a:r>
          </a:p>
          <a:p>
            <a:pPr>
              <a:buNone/>
            </a:pPr>
            <a:r>
              <a:rPr lang="en-US" dirty="0" smtClean="0"/>
              <a:t>&lt;abstraction&gt;::=&lt;dummy&gt;:identifier;&lt;body&gt;:</a:t>
            </a:r>
            <a:r>
              <a:rPr lang="en-US" dirty="0" err="1" smtClean="0"/>
              <a:t>Lamda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e</a:t>
            </a:r>
          </a:p>
          <a:p>
            <a:pPr>
              <a:buNone/>
            </a:pPr>
            <a:r>
              <a:rPr lang="en-US" dirty="0" smtClean="0"/>
              <a:t>&lt;application&gt;::=&lt;operation&gt;,&lt;argument&gt;:Lambda					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00B050"/>
                </a:solidFill>
              </a:rPr>
              <a:t>e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		</a:t>
            </a:r>
            <a:r>
              <a:rPr lang="en-US" dirty="0" smtClean="0">
                <a:solidFill>
                  <a:srgbClr val="00B050"/>
                </a:solidFill>
              </a:rPr>
              <a:t>Free &amp; </a:t>
            </a:r>
            <a:r>
              <a:rPr lang="en-US" dirty="0" smtClean="0">
                <a:solidFill>
                  <a:srgbClr val="00B050"/>
                </a:solidFill>
              </a:rPr>
              <a:t>Bound Variables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An occurrence of an identifier, </a:t>
            </a:r>
            <a:r>
              <a:rPr lang="en-US" dirty="0" smtClean="0">
                <a:solidFill>
                  <a:srgbClr val="FF0000"/>
                </a:solidFill>
              </a:rPr>
              <a:t>id </a:t>
            </a:r>
            <a:r>
              <a:rPr lang="en-US" dirty="0" smtClean="0">
                <a:solidFill>
                  <a:srgbClr val="00B050"/>
                </a:solidFill>
              </a:rPr>
              <a:t>,in an expression is bound </a:t>
            </a:r>
            <a:r>
              <a:rPr lang="en-US" dirty="0" smtClean="0"/>
              <a:t>if it is within the scope of the abstraction whose dummy identifier is </a:t>
            </a:r>
            <a:r>
              <a:rPr lang="en-US" dirty="0" smtClean="0">
                <a:solidFill>
                  <a:srgbClr val="FF0000"/>
                </a:solidFill>
              </a:rPr>
              <a:t>id, </a:t>
            </a:r>
            <a:r>
              <a:rPr lang="en-US" dirty="0" smtClean="0">
                <a:solidFill>
                  <a:srgbClr val="00B050"/>
                </a:solidFill>
              </a:rPr>
              <a:t>and is free otherwise.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</a:t>
            </a:r>
            <a:r>
              <a:rPr lang="en-US" dirty="0" smtClean="0">
                <a:solidFill>
                  <a:srgbClr val="FF0000"/>
                </a:solidFill>
              </a:rPr>
              <a:t>|      scope         |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sz="4600" dirty="0" smtClean="0"/>
              <a:t>λ</a:t>
            </a:r>
            <a:r>
              <a:rPr lang="en-US" sz="4600" dirty="0" err="1" smtClean="0"/>
              <a:t>y.x</a:t>
            </a:r>
            <a:r>
              <a:rPr lang="en-US" sz="4600" dirty="0" smtClean="0"/>
              <a:t>({</a:t>
            </a:r>
            <a:r>
              <a:rPr lang="el-GR" sz="4600" dirty="0" smtClean="0"/>
              <a:t>λ </a:t>
            </a:r>
            <a:r>
              <a:rPr lang="en-US" sz="4600" dirty="0" err="1" smtClean="0"/>
              <a:t>x.y</a:t>
            </a:r>
            <a:r>
              <a:rPr lang="en-US" sz="4600" dirty="0" smtClean="0"/>
              <a:t>(x)})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     </a:t>
            </a:r>
            <a:r>
              <a:rPr lang="en-US" dirty="0" smtClean="0">
                <a:solidFill>
                  <a:srgbClr val="FF0000"/>
                </a:solidFill>
              </a:rPr>
              <a:t>free</a:t>
            </a:r>
            <a:r>
              <a:rPr lang="en-US" dirty="0" smtClean="0"/>
              <a:t>                  </a:t>
            </a:r>
            <a:r>
              <a:rPr lang="en-US" dirty="0" smtClean="0">
                <a:solidFill>
                  <a:srgbClr val="FF0000"/>
                </a:solidFill>
              </a:rPr>
              <a:t>bound</a:t>
            </a:r>
          </a:p>
          <a:p>
            <a:pPr>
              <a:buNone/>
            </a:pPr>
            <a:r>
              <a:rPr lang="en-US" dirty="0" smtClean="0"/>
              <a:t>=&gt;In an expression, an identifier may occur as free &amp; bound.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l-GR" dirty="0" smtClean="0"/>
              <a:t>λ</a:t>
            </a:r>
            <a:r>
              <a:rPr lang="en-US" dirty="0" smtClean="0"/>
              <a:t>-</a:t>
            </a:r>
            <a:r>
              <a:rPr lang="en-US" dirty="0" err="1" smtClean="0"/>
              <a:t>expr</a:t>
            </a:r>
            <a:r>
              <a:rPr lang="en-US" dirty="0" smtClean="0"/>
              <a:t> indicates a static scope.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143000" y="5029200"/>
            <a:ext cx="3055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38400" y="480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524000" y="4267200"/>
            <a:ext cx="1516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90800" y="4267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17143</TotalTime>
  <Words>1002</Words>
  <Application>Microsoft Office PowerPoint</Application>
  <PresentationFormat>On-screen Show (4:3)</PresentationFormat>
  <Paragraphs>384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λ - (Lambda) Calculus [Meyer]</vt:lpstr>
      <vt:lpstr>λ - (Lambda) Calculus [Meyer]</vt:lpstr>
      <vt:lpstr>Slide 4</vt:lpstr>
      <vt:lpstr>Slide 5</vt:lpstr>
      <vt:lpstr>Slide 6</vt:lpstr>
      <vt:lpstr>Slide 7</vt:lpstr>
      <vt:lpstr>Formal Definition of the λ-Notation</vt:lpstr>
      <vt:lpstr>Grammar</vt:lpstr>
      <vt:lpstr>Calculation of Free Variables</vt:lpstr>
      <vt:lpstr>Slide 11</vt:lpstr>
      <vt:lpstr>Free Variables</vt:lpstr>
      <vt:lpstr>Slide 13</vt:lpstr>
      <vt:lpstr>Slide 14</vt:lpstr>
      <vt:lpstr>Slide 15</vt:lpstr>
      <vt:lpstr>Freedom, bondage &amp; Programming Languages</vt:lpstr>
      <vt:lpstr>Change of dummy identifier</vt:lpstr>
      <vt:lpstr>β (Beta) - Reduction (or Beta-Conversion)(or Beta-Application)</vt:lpstr>
      <vt:lpstr>Ƞ (Eta) – Reduction</vt:lpstr>
      <vt:lpstr>Example 1</vt:lpstr>
      <vt:lpstr>Example 2</vt:lpstr>
      <vt:lpstr>Slide 22</vt:lpstr>
      <vt:lpstr>Slide 23</vt:lpstr>
      <vt:lpstr>Slide 24</vt:lpstr>
      <vt:lpstr>Slide 25</vt:lpstr>
      <vt:lpstr>Slide 26</vt:lpstr>
      <vt:lpstr>Slide 27</vt:lpstr>
      <vt:lpstr>Fixed-Pts</vt:lpstr>
      <vt:lpstr>Fixed-Pts</vt:lpstr>
      <vt:lpstr>Slide 30</vt:lpstr>
      <vt:lpstr>Slide 31</vt:lpstr>
      <vt:lpstr>Y-Combinator</vt:lpstr>
      <vt:lpstr>Slide 33</vt:lpstr>
      <vt:lpstr>Slide 34</vt:lpstr>
      <vt:lpstr>Slide 35</vt:lpstr>
      <vt:lpstr>Slide 36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565 Programming Languages Fall 2009</dc:title>
  <dc:creator>ketaki</dc:creator>
  <cp:lastModifiedBy>rraje</cp:lastModifiedBy>
  <cp:revision>397</cp:revision>
  <dcterms:created xsi:type="dcterms:W3CDTF">2009-07-31T15:44:37Z</dcterms:created>
  <dcterms:modified xsi:type="dcterms:W3CDTF">2010-10-04T14:54:32Z</dcterms:modified>
</cp:coreProperties>
</file>