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61"/>
  </p:notesMasterIdLst>
  <p:sldIdLst>
    <p:sldId id="256" r:id="rId2"/>
    <p:sldId id="318" r:id="rId3"/>
    <p:sldId id="320" r:id="rId4"/>
    <p:sldId id="261" r:id="rId5"/>
    <p:sldId id="304" r:id="rId6"/>
    <p:sldId id="262" r:id="rId7"/>
    <p:sldId id="263" r:id="rId8"/>
    <p:sldId id="265" r:id="rId9"/>
    <p:sldId id="305" r:id="rId10"/>
    <p:sldId id="266" r:id="rId11"/>
    <p:sldId id="306" r:id="rId12"/>
    <p:sldId id="267" r:id="rId13"/>
    <p:sldId id="307" r:id="rId14"/>
    <p:sldId id="268" r:id="rId15"/>
    <p:sldId id="308" r:id="rId16"/>
    <p:sldId id="303" r:id="rId17"/>
    <p:sldId id="302" r:id="rId18"/>
    <p:sldId id="270" r:id="rId19"/>
    <p:sldId id="271" r:id="rId20"/>
    <p:sldId id="272" r:id="rId21"/>
    <p:sldId id="309" r:id="rId22"/>
    <p:sldId id="310" r:id="rId23"/>
    <p:sldId id="273" r:id="rId24"/>
    <p:sldId id="301" r:id="rId25"/>
    <p:sldId id="275" r:id="rId26"/>
    <p:sldId id="311" r:id="rId27"/>
    <p:sldId id="274" r:id="rId28"/>
    <p:sldId id="312" r:id="rId29"/>
    <p:sldId id="276" r:id="rId30"/>
    <p:sldId id="313" r:id="rId31"/>
    <p:sldId id="277" r:id="rId32"/>
    <p:sldId id="278" r:id="rId33"/>
    <p:sldId id="314" r:id="rId34"/>
    <p:sldId id="279" r:id="rId35"/>
    <p:sldId id="315" r:id="rId36"/>
    <p:sldId id="280" r:id="rId37"/>
    <p:sldId id="281" r:id="rId38"/>
    <p:sldId id="282" r:id="rId39"/>
    <p:sldId id="283" r:id="rId40"/>
    <p:sldId id="284" r:id="rId41"/>
    <p:sldId id="285" r:id="rId42"/>
    <p:sldId id="286" r:id="rId43"/>
    <p:sldId id="287" r:id="rId44"/>
    <p:sldId id="288" r:id="rId45"/>
    <p:sldId id="316" r:id="rId46"/>
    <p:sldId id="289" r:id="rId47"/>
    <p:sldId id="290" r:id="rId48"/>
    <p:sldId id="291" r:id="rId49"/>
    <p:sldId id="292" r:id="rId50"/>
    <p:sldId id="293" r:id="rId51"/>
    <p:sldId id="294" r:id="rId52"/>
    <p:sldId id="295" r:id="rId53"/>
    <p:sldId id="296" r:id="rId54"/>
    <p:sldId id="317" r:id="rId55"/>
    <p:sldId id="297" r:id="rId56"/>
    <p:sldId id="298" r:id="rId57"/>
    <p:sldId id="299" r:id="rId58"/>
    <p:sldId id="300" r:id="rId59"/>
    <p:sldId id="31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4660"/>
  </p:normalViewPr>
  <p:slideViewPr>
    <p:cSldViewPr>
      <p:cViewPr varScale="1">
        <p:scale>
          <a:sx n="107" d="100"/>
          <a:sy n="107" d="100"/>
        </p:scale>
        <p:origin x="-110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ADB6CB-0EA4-4CAD-AF66-7C78D0CCF08F}" type="datetimeFigureOut">
              <a:rPr lang="en-US" smtClean="0"/>
              <a:pPr/>
              <a:t>11/9/2010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1C265A-89E7-4AB7-9E7D-008B286092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91C265A-89E7-4AB7-9E7D-008B2860923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CFFCFE-95A0-4D90-A41C-C44A6B555E80}"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9EE9ED-89DD-49CD-8B48-17EA2C143A51}"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2C367-E7B1-483F-9E24-5B58496CEAF9}"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8B3921-B135-447E-9AD0-1B358A23775F}"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B9C33A-0E41-42D5-B02C-07E91F8ED802}" type="datetime1">
              <a:rPr lang="en-US" smtClean="0"/>
              <a:pPr/>
              <a:t>11/9/2010</a:t>
            </a:fld>
            <a:endParaRPr lang="en-US"/>
          </a:p>
        </p:txBody>
      </p:sp>
      <p:sp>
        <p:nvSpPr>
          <p:cNvPr id="6" name="Footer Placeholder 5"/>
          <p:cNvSpPr>
            <a:spLocks noGrp="1"/>
          </p:cNvSpPr>
          <p:nvPr>
            <p:ph type="ftr" sz="quarter" idx="11"/>
          </p:nvPr>
        </p:nvSpPr>
        <p:spPr/>
        <p:txBody>
          <a:bodyPr/>
          <a:lstStyle/>
          <a:p>
            <a:r>
              <a:rPr lang="en-US" smtClean="0"/>
              <a:t>CSCI 565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C9E0FA-3577-4BBA-B984-136C17F97906}" type="datetime1">
              <a:rPr lang="en-US" smtClean="0"/>
              <a:pPr/>
              <a:t>11/9/2010</a:t>
            </a:fld>
            <a:endParaRPr lang="en-US"/>
          </a:p>
        </p:txBody>
      </p:sp>
      <p:sp>
        <p:nvSpPr>
          <p:cNvPr id="8" name="Footer Placeholder 7"/>
          <p:cNvSpPr>
            <a:spLocks noGrp="1"/>
          </p:cNvSpPr>
          <p:nvPr>
            <p:ph type="ftr" sz="quarter" idx="11"/>
          </p:nvPr>
        </p:nvSpPr>
        <p:spPr/>
        <p:txBody>
          <a:bodyPr/>
          <a:lstStyle/>
          <a:p>
            <a:r>
              <a:rPr lang="en-US" smtClean="0"/>
              <a:t>CSCI 565</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C14EA3-3206-4FB5-A7A5-F9C1482E536E}" type="datetime1">
              <a:rPr lang="en-US" smtClean="0"/>
              <a:pPr/>
              <a:t>11/9/2010</a:t>
            </a:fld>
            <a:endParaRPr lang="en-US"/>
          </a:p>
        </p:txBody>
      </p:sp>
      <p:sp>
        <p:nvSpPr>
          <p:cNvPr id="4" name="Footer Placeholder 3"/>
          <p:cNvSpPr>
            <a:spLocks noGrp="1"/>
          </p:cNvSpPr>
          <p:nvPr>
            <p:ph type="ftr" sz="quarter" idx="11"/>
          </p:nvPr>
        </p:nvSpPr>
        <p:spPr/>
        <p:txBody>
          <a:bodyPr/>
          <a:lstStyle/>
          <a:p>
            <a:r>
              <a:rPr lang="en-US" smtClean="0"/>
              <a:t>CSCI 565</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7AB704-A028-473C-9C90-545235C73095}" type="datetime1">
              <a:rPr lang="en-US" smtClean="0"/>
              <a:pPr/>
              <a:t>11/9/2010</a:t>
            </a:fld>
            <a:endParaRPr lang="en-US"/>
          </a:p>
        </p:txBody>
      </p:sp>
      <p:sp>
        <p:nvSpPr>
          <p:cNvPr id="3" name="Footer Placeholder 2"/>
          <p:cNvSpPr>
            <a:spLocks noGrp="1"/>
          </p:cNvSpPr>
          <p:nvPr>
            <p:ph type="ftr" sz="quarter" idx="11"/>
          </p:nvPr>
        </p:nvSpPr>
        <p:spPr/>
        <p:txBody>
          <a:bodyPr/>
          <a:lstStyle/>
          <a:p>
            <a:r>
              <a:rPr lang="en-US" smtClean="0"/>
              <a:t>CSCI 565</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4EE78D-AEE4-4549-B7D4-1D64F5CF4431}" type="datetime1">
              <a:rPr lang="en-US" smtClean="0"/>
              <a:pPr/>
              <a:t>11/9/2010</a:t>
            </a:fld>
            <a:endParaRPr lang="en-US"/>
          </a:p>
        </p:txBody>
      </p:sp>
      <p:sp>
        <p:nvSpPr>
          <p:cNvPr id="6" name="Footer Placeholder 5"/>
          <p:cNvSpPr>
            <a:spLocks noGrp="1"/>
          </p:cNvSpPr>
          <p:nvPr>
            <p:ph type="ftr" sz="quarter" idx="11"/>
          </p:nvPr>
        </p:nvSpPr>
        <p:spPr/>
        <p:txBody>
          <a:bodyPr/>
          <a:lstStyle/>
          <a:p>
            <a:r>
              <a:rPr lang="en-US" smtClean="0"/>
              <a:t>CSCI 565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49DFCE-D8F6-4FC7-9145-5D7EAF7DA21D}" type="datetime1">
              <a:rPr lang="en-US" smtClean="0"/>
              <a:pPr/>
              <a:t>11/9/2010</a:t>
            </a:fld>
            <a:endParaRPr lang="en-US"/>
          </a:p>
        </p:txBody>
      </p:sp>
      <p:sp>
        <p:nvSpPr>
          <p:cNvPr id="6" name="Footer Placeholder 5"/>
          <p:cNvSpPr>
            <a:spLocks noGrp="1"/>
          </p:cNvSpPr>
          <p:nvPr>
            <p:ph type="ftr" sz="quarter" idx="11"/>
          </p:nvPr>
        </p:nvSpPr>
        <p:spPr/>
        <p:txBody>
          <a:bodyPr/>
          <a:lstStyle/>
          <a:p>
            <a:r>
              <a:rPr lang="en-US" smtClean="0"/>
              <a:t>CSCI 565</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29B5A-8E26-4567-8B29-0693110F6EE4}" type="datetime1">
              <a:rPr lang="en-US" smtClean="0"/>
              <a:pPr/>
              <a:t>11/9/2010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CSCI 565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305800" cy="1470025"/>
          </a:xfrm>
        </p:spPr>
        <p:txBody>
          <a:bodyPr>
            <a:normAutofit/>
          </a:bodyPr>
          <a:lstStyle/>
          <a:p>
            <a:r>
              <a:rPr lang="en-US" dirty="0" smtClean="0"/>
              <a:t>CSCI 565 Programming Languages</a:t>
            </a:r>
            <a:br>
              <a:rPr lang="en-US" dirty="0" smtClean="0"/>
            </a:br>
            <a:r>
              <a:rPr lang="en-US" dirty="0" smtClean="0"/>
              <a:t>Fall </a:t>
            </a:r>
            <a:r>
              <a:rPr lang="en-US" dirty="0" smtClean="0"/>
              <a:t>2010</a:t>
            </a:r>
            <a:endParaRPr lang="en-US" dirty="0"/>
          </a:p>
        </p:txBody>
      </p:sp>
      <p:sp>
        <p:nvSpPr>
          <p:cNvPr id="3" name="Subtitle 2"/>
          <p:cNvSpPr>
            <a:spLocks noGrp="1"/>
          </p:cNvSpPr>
          <p:nvPr>
            <p:ph type="subTitle" idx="1"/>
          </p:nvPr>
        </p:nvSpPr>
        <p:spPr>
          <a:xfrm>
            <a:off x="609600" y="5029200"/>
            <a:ext cx="8001000" cy="1143000"/>
          </a:xfrm>
        </p:spPr>
        <p:txBody>
          <a:bodyPr>
            <a:noAutofit/>
          </a:bodyPr>
          <a:lstStyle/>
          <a:p>
            <a:r>
              <a:rPr lang="en-US" sz="5400" baseline="-25000" dirty="0" smtClean="0"/>
              <a:t>Instructor : Prof. Rajeev Raje</a:t>
            </a:r>
            <a:endParaRPr lang="en-US" sz="5400" baseline="-25000" dirty="0"/>
          </a:p>
        </p:txBody>
      </p:sp>
      <p:sp>
        <p:nvSpPr>
          <p:cNvPr id="4" name="Title 1"/>
          <p:cNvSpPr txBox="1">
            <a:spLocks/>
          </p:cNvSpPr>
          <p:nvPr/>
        </p:nvSpPr>
        <p:spPr>
          <a:xfrm>
            <a:off x="381000" y="2743200"/>
            <a:ext cx="8305800" cy="2133600"/>
          </a:xfrm>
          <a:prstGeom prst="rect">
            <a:avLst/>
          </a:prstGeom>
        </p:spPr>
        <p:txBody>
          <a:bodyPr vert="horz" lIns="91440" tIns="45720" rIns="91440" bIns="45720" rtlCol="0" anchor="ctr">
            <a:normAutofit fontScale="25000" lnSpcReduction="20000"/>
          </a:bodyPr>
          <a:lstStyle/>
          <a:p>
            <a:pPr algn="ctr"/>
            <a:endParaRPr lang="en-US" sz="19200" b="1" dirty="0" smtClean="0"/>
          </a:p>
          <a:p>
            <a:pPr algn="ctr"/>
            <a:r>
              <a:rPr lang="en-US" sz="19200" b="1" dirty="0" smtClean="0"/>
              <a:t>Logic Programming</a:t>
            </a:r>
          </a:p>
          <a:p>
            <a:pPr algn="ctr"/>
            <a:r>
              <a:rPr lang="en-US" sz="9600" b="1" dirty="0" smtClean="0"/>
              <a:t>(</a:t>
            </a:r>
            <a:r>
              <a:rPr lang="en-US" sz="9600" b="1" dirty="0" err="1" smtClean="0"/>
              <a:t>Sebesta</a:t>
            </a:r>
            <a:r>
              <a:rPr lang="en-US" sz="9600" b="1" dirty="0" smtClean="0"/>
              <a:t>)</a:t>
            </a:r>
            <a:endParaRPr lang="en-US" sz="2000" dirty="0" smtClean="0"/>
          </a:p>
          <a:p>
            <a:r>
              <a:rPr lang="en-US" sz="4400" dirty="0" smtClean="0"/>
              <a:t/>
            </a:r>
            <a:br>
              <a:rPr lang="en-US" sz="4400" dirty="0" smtClean="0"/>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7500" lnSpcReduction="20000"/>
          </a:bodyPr>
          <a:lstStyle/>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solidFill>
                <a:srgbClr val="FF0000"/>
              </a:solidFill>
            </a:endParaRPr>
          </a:p>
          <a:p>
            <a:pPr algn="just">
              <a:buNone/>
            </a:pPr>
            <a:r>
              <a:rPr lang="en-US" sz="3700" dirty="0" smtClean="0">
                <a:solidFill>
                  <a:srgbClr val="FF0000"/>
                </a:solidFill>
              </a:rPr>
              <a:t>There exists a value of X such that </a:t>
            </a:r>
            <a:r>
              <a:rPr lang="en-US" sz="3700" dirty="0" err="1" smtClean="0">
                <a:solidFill>
                  <a:srgbClr val="FF0000"/>
                </a:solidFill>
              </a:rPr>
              <a:t>mary</a:t>
            </a:r>
            <a:r>
              <a:rPr lang="en-US" sz="3700" dirty="0" smtClean="0">
                <a:solidFill>
                  <a:srgbClr val="FF0000"/>
                </a:solidFill>
              </a:rPr>
              <a:t> is a mother X and X is a male, i.e.; </a:t>
            </a:r>
            <a:r>
              <a:rPr lang="en-US" sz="3700" dirty="0" err="1" smtClean="0">
                <a:solidFill>
                  <a:srgbClr val="FF0000"/>
                </a:solidFill>
              </a:rPr>
              <a:t>mary</a:t>
            </a:r>
            <a:r>
              <a:rPr lang="en-US" sz="3700" dirty="0" smtClean="0">
                <a:solidFill>
                  <a:srgbClr val="FF0000"/>
                </a:solidFill>
              </a:rPr>
              <a:t> has a son.</a:t>
            </a:r>
          </a:p>
          <a:p>
            <a:pPr algn="just">
              <a:buNone/>
            </a:pPr>
            <a:endParaRPr lang="en-US" sz="3700" dirty="0" smtClean="0"/>
          </a:p>
        </p:txBody>
      </p:sp>
      <p:sp>
        <p:nvSpPr>
          <p:cNvPr id="5" name="Footer Placeholder 4"/>
          <p:cNvSpPr>
            <a:spLocks noGrp="1"/>
          </p:cNvSpPr>
          <p:nvPr>
            <p:ph type="ftr" sz="quarter" idx="11"/>
          </p:nvPr>
        </p:nvSpPr>
        <p:spPr/>
        <p:txBody>
          <a:bodyPr/>
          <a:lstStyle/>
          <a:p>
            <a:r>
              <a:rPr lang="en-US" dirty="0" smtClean="0"/>
              <a:t>CSCI 565</a:t>
            </a:r>
            <a:endParaRPr lang="en-US" dirty="0"/>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
        <p:nvSpPr>
          <p:cNvPr id="7" name="TextBox 6"/>
          <p:cNvSpPr txBox="1"/>
          <p:nvPr/>
        </p:nvSpPr>
        <p:spPr>
          <a:xfrm>
            <a:off x="457200" y="457200"/>
            <a:ext cx="8686800" cy="5109091"/>
          </a:xfrm>
          <a:prstGeom prst="rect">
            <a:avLst/>
          </a:prstGeom>
          <a:noFill/>
        </p:spPr>
        <p:txBody>
          <a:bodyPr wrap="square" rtlCol="0">
            <a:spAutoFit/>
          </a:bodyPr>
          <a:lstStyle/>
          <a:p>
            <a:r>
              <a:rPr lang="en-US" sz="2800" dirty="0" smtClean="0">
                <a:latin typeface="Arial Unicode MS"/>
                <a:ea typeface="Arial Unicode MS"/>
                <a:cs typeface="Arial Unicode MS"/>
              </a:rPr>
              <a:t>E.g., </a:t>
            </a:r>
          </a:p>
          <a:p>
            <a:r>
              <a:rPr lang="en-US" sz="2800" b="1" dirty="0" smtClean="0">
                <a:latin typeface="Arial Unicode MS"/>
                <a:ea typeface="Arial Unicode MS"/>
                <a:cs typeface="Arial Unicode MS"/>
              </a:rPr>
              <a:t>	∀</a:t>
            </a:r>
            <a:r>
              <a:rPr lang="en-US" sz="2800" dirty="0" smtClean="0">
                <a:latin typeface="Arial Unicode MS"/>
                <a:ea typeface="Arial Unicode MS"/>
                <a:cs typeface="Arial Unicode MS"/>
              </a:rPr>
              <a:t>X</a:t>
            </a:r>
            <a:r>
              <a:rPr lang="en-US" sz="2800" dirty="0" smtClean="0">
                <a:latin typeface="Arial Unicode MS"/>
                <a:ea typeface="Arial Unicode MS"/>
                <a:cs typeface="Arial Unicode MS"/>
              </a:rPr>
              <a:t>.(</a:t>
            </a:r>
            <a:r>
              <a:rPr lang="en-US" sz="2800" dirty="0" smtClean="0">
                <a:latin typeface="Arial Unicode MS"/>
                <a:ea typeface="Arial Unicode MS"/>
                <a:cs typeface="Arial Unicode MS"/>
              </a:rPr>
              <a:t>child</a:t>
            </a:r>
            <a:r>
              <a:rPr lang="en-US" sz="2800" dirty="0" smtClean="0">
                <a:latin typeface="Arial Unicode MS"/>
                <a:ea typeface="Arial Unicode MS"/>
                <a:cs typeface="Arial Unicode MS"/>
              </a:rPr>
              <a:t>(X</a:t>
            </a:r>
            <a:r>
              <a:rPr lang="en-US" sz="2800" dirty="0" smtClean="0">
                <a:latin typeface="Arial Unicode MS"/>
                <a:ea typeface="Arial Unicode MS"/>
                <a:cs typeface="Arial Unicode MS"/>
              </a:rPr>
              <a:t>) </a:t>
            </a:r>
            <a:r>
              <a:rPr lang="en-US" sz="2800" b="1" dirty="0" smtClean="0">
                <a:latin typeface="Arial Unicode MS"/>
                <a:ea typeface="Arial Unicode MS"/>
                <a:cs typeface="Arial Unicode MS"/>
              </a:rPr>
              <a:t>⇒</a:t>
            </a:r>
            <a:r>
              <a:rPr lang="en-US" sz="2800" dirty="0" smtClean="0">
                <a:latin typeface="Arial Unicode MS"/>
                <a:ea typeface="Arial Unicode MS"/>
                <a:cs typeface="Arial Unicode MS"/>
              </a:rPr>
              <a:t> human(X))</a:t>
            </a:r>
          </a:p>
          <a:p>
            <a:endParaRPr lang="en-US" sz="2800" dirty="0" smtClean="0"/>
          </a:p>
          <a:p>
            <a:r>
              <a:rPr lang="en-US" sz="2800" dirty="0" smtClean="0"/>
              <a:t>For all X, if X is a </a:t>
            </a:r>
            <a:r>
              <a:rPr lang="en-US" sz="2800" dirty="0" smtClean="0"/>
              <a:t>child</a:t>
            </a:r>
            <a:r>
              <a:rPr lang="en-US" sz="2800" dirty="0" smtClean="0"/>
              <a:t>, </a:t>
            </a:r>
            <a:r>
              <a:rPr lang="en-US" sz="2800" dirty="0" smtClean="0"/>
              <a:t>then X is a human.</a:t>
            </a:r>
          </a:p>
          <a:p>
            <a:endParaRPr lang="en-US" sz="2800" dirty="0" smtClean="0"/>
          </a:p>
          <a:p>
            <a:r>
              <a:rPr lang="en-US" sz="2800" dirty="0" smtClean="0">
                <a:latin typeface="Arial Unicode MS"/>
                <a:ea typeface="Arial Unicode MS"/>
                <a:cs typeface="Arial Unicode MS"/>
              </a:rPr>
              <a:t>	∀X.(gpa40(X)) ⇒  </a:t>
            </a:r>
            <a:r>
              <a:rPr lang="en-US" sz="2800" dirty="0" err="1" smtClean="0">
                <a:latin typeface="Arial Unicode MS"/>
                <a:ea typeface="Arial Unicode MS"/>
                <a:cs typeface="Arial Unicode MS"/>
              </a:rPr>
              <a:t>good_student</a:t>
            </a:r>
            <a:r>
              <a:rPr lang="en-US" sz="2800" dirty="0" smtClean="0">
                <a:latin typeface="Arial Unicode MS"/>
                <a:ea typeface="Arial Unicode MS"/>
                <a:cs typeface="Arial Unicode MS"/>
              </a:rPr>
              <a:t>(X))</a:t>
            </a:r>
          </a:p>
          <a:p>
            <a:endParaRPr lang="en-US" sz="2800" dirty="0" smtClean="0">
              <a:latin typeface="Arial Unicode MS"/>
              <a:ea typeface="Arial Unicode MS"/>
              <a:cs typeface="Arial Unicode MS"/>
            </a:endParaRPr>
          </a:p>
          <a:p>
            <a:r>
              <a:rPr lang="en-US" sz="2800" dirty="0" smtClean="0">
                <a:latin typeface="Arial Unicode MS"/>
                <a:ea typeface="Arial Unicode MS"/>
                <a:cs typeface="Arial Unicode MS"/>
              </a:rPr>
              <a:t>For all X, if X has a GPA of 4.0 then X is  a good student.</a:t>
            </a:r>
          </a:p>
          <a:p>
            <a:endParaRPr lang="en-US" sz="2800" dirty="0" smtClean="0">
              <a:latin typeface="Arial Unicode MS"/>
              <a:ea typeface="Arial Unicode MS"/>
              <a:cs typeface="Arial Unicode MS"/>
            </a:endParaRPr>
          </a:p>
          <a:p>
            <a:r>
              <a:rPr lang="en-US" sz="2800" dirty="0" smtClean="0">
                <a:latin typeface="Arial Unicode MS"/>
                <a:ea typeface="Arial Unicode MS"/>
                <a:cs typeface="Arial Unicode MS"/>
              </a:rPr>
              <a:t>	∃X.(mother(</a:t>
            </a:r>
            <a:r>
              <a:rPr lang="en-US" sz="2800" dirty="0" err="1" smtClean="0">
                <a:latin typeface="Arial Unicode MS"/>
                <a:ea typeface="Arial Unicode MS"/>
                <a:cs typeface="Arial Unicode MS"/>
              </a:rPr>
              <a:t>mary,X</a:t>
            </a:r>
            <a:r>
              <a:rPr lang="en-US" sz="2800" dirty="0" smtClean="0">
                <a:latin typeface="Arial Unicode MS"/>
                <a:ea typeface="Arial Unicode MS"/>
                <a:cs typeface="Arial Unicode MS"/>
              </a:rPr>
              <a:t>) </a:t>
            </a:r>
            <a:r>
              <a:rPr lang="en-US" sz="2800" dirty="0" smtClean="0">
                <a:latin typeface="Times New Roman"/>
                <a:ea typeface="Arial Unicode MS"/>
                <a:cs typeface="Times New Roman"/>
              </a:rPr>
              <a:t>∩ male (X))</a:t>
            </a:r>
            <a:endParaRPr lang="en-US" sz="28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55000" lnSpcReduction="20000"/>
          </a:bodyPr>
          <a:lstStyle/>
          <a:p>
            <a:pPr algn="just">
              <a:buNone/>
            </a:pPr>
            <a:endParaRPr lang="en-US" sz="3700" dirty="0" smtClean="0"/>
          </a:p>
          <a:p>
            <a:pPr algn="just">
              <a:buNone/>
            </a:pPr>
            <a:endParaRPr lang="en-US" sz="3700" dirty="0" smtClean="0"/>
          </a:p>
          <a:p>
            <a:pPr algn="just"/>
            <a:r>
              <a:rPr lang="en-US" sz="3700" dirty="0" smtClean="0">
                <a:solidFill>
                  <a:srgbClr val="00B050"/>
                </a:solidFill>
              </a:rPr>
              <a:t>One standard form of propositions (standardizations is necessary to avoid redundancy)</a:t>
            </a:r>
          </a:p>
          <a:p>
            <a:pPr algn="just"/>
            <a:endParaRPr lang="en-US" sz="3700" dirty="0" smtClean="0">
              <a:solidFill>
                <a:srgbClr val="00B050"/>
              </a:solidFill>
            </a:endParaRPr>
          </a:p>
          <a:p>
            <a:pPr algn="just"/>
            <a:r>
              <a:rPr lang="en-US" sz="3700" dirty="0" smtClean="0">
                <a:solidFill>
                  <a:srgbClr val="00B050"/>
                </a:solidFill>
              </a:rPr>
              <a:t>All propositions can be restricted to clausal form</a:t>
            </a:r>
          </a:p>
          <a:p>
            <a:pPr algn="just">
              <a:buNone/>
            </a:pPr>
            <a:endParaRPr lang="en-US" dirty="0" smtClean="0">
              <a:solidFill>
                <a:srgbClr val="00B050"/>
              </a:solidFill>
            </a:endParaRPr>
          </a:p>
          <a:p>
            <a:pPr algn="just">
              <a:buNone/>
            </a:pPr>
            <a:endParaRPr lang="en-US" dirty="0" smtClean="0">
              <a:solidFill>
                <a:srgbClr val="00B050"/>
              </a:solidFill>
            </a:endParaRPr>
          </a:p>
          <a:p>
            <a:pPr algn="just">
              <a:buNone/>
            </a:pPr>
            <a:endParaRPr lang="en-US" sz="3700" dirty="0" smtClean="0">
              <a:solidFill>
                <a:srgbClr val="00B050"/>
              </a:solidFill>
            </a:endParaRPr>
          </a:p>
          <a:p>
            <a:pPr algn="just">
              <a:buNone/>
            </a:pPr>
            <a:r>
              <a:rPr lang="en-US" sz="3700" dirty="0" smtClean="0">
                <a:solidFill>
                  <a:srgbClr val="00B050"/>
                </a:solidFill>
              </a:rPr>
              <a:t>			In which A’s and B’s are terms.</a:t>
            </a:r>
          </a:p>
          <a:p>
            <a:pPr algn="just">
              <a:buNone/>
            </a:pPr>
            <a:r>
              <a:rPr lang="en-US" sz="3700" dirty="0" smtClean="0">
                <a:solidFill>
                  <a:srgbClr val="0070C0"/>
                </a:solidFill>
              </a:rPr>
              <a:t>		(If all A’s are true, then at least one B is true)</a:t>
            </a:r>
          </a:p>
          <a:p>
            <a:pPr algn="just">
              <a:buNone/>
            </a:pPr>
            <a:endParaRPr lang="en-US" sz="3700" dirty="0" smtClean="0"/>
          </a:p>
          <a:p>
            <a:pPr algn="ctr">
              <a:buNone/>
            </a:pPr>
            <a:r>
              <a:rPr lang="en-US" sz="4200" b="1" dirty="0" smtClean="0">
                <a:solidFill>
                  <a:schemeClr val="accent1"/>
                </a:solidFill>
              </a:rPr>
              <a:t>Primary characteristics of clausal form</a:t>
            </a:r>
          </a:p>
          <a:p>
            <a:pPr algn="just">
              <a:buNone/>
            </a:pPr>
            <a:endParaRPr lang="en-US" sz="3700" u="sng" dirty="0" smtClean="0"/>
          </a:p>
          <a:p>
            <a:pPr marL="514350" indent="-514350" algn="just">
              <a:buFont typeface="+mj-lt"/>
              <a:buAutoNum type="arabicPeriod"/>
            </a:pPr>
            <a:r>
              <a:rPr lang="en-US" sz="3700" dirty="0" smtClean="0">
                <a:solidFill>
                  <a:srgbClr val="0070C0"/>
                </a:solidFill>
              </a:rPr>
              <a:t>Existential quantifiers are not required.</a:t>
            </a:r>
          </a:p>
          <a:p>
            <a:pPr marL="514350" indent="-514350" algn="just">
              <a:buFont typeface="+mj-lt"/>
              <a:buAutoNum type="arabicPeriod"/>
            </a:pPr>
            <a:r>
              <a:rPr lang="en-US" sz="3700" dirty="0" smtClean="0">
                <a:solidFill>
                  <a:srgbClr val="0070C0"/>
                </a:solidFill>
              </a:rPr>
              <a:t>Universal quantifiers are implicit in the use of variables in atomic propositions.</a:t>
            </a:r>
          </a:p>
          <a:p>
            <a:pPr marL="514350" indent="-514350" algn="just">
              <a:buFont typeface="+mj-lt"/>
              <a:buAutoNum type="arabicPeriod"/>
            </a:pPr>
            <a:r>
              <a:rPr lang="en-US" sz="3700" dirty="0" smtClean="0">
                <a:solidFill>
                  <a:srgbClr val="0070C0"/>
                </a:solidFill>
              </a:rPr>
              <a:t>Only </a:t>
            </a:r>
            <a:r>
              <a:rPr lang="en-US" sz="4000" b="1" dirty="0" smtClean="0">
                <a:solidFill>
                  <a:schemeClr val="accent1"/>
                </a:solidFill>
              </a:rPr>
              <a:t>U </a:t>
            </a:r>
            <a:r>
              <a:rPr lang="en-US" sz="3700" dirty="0" smtClean="0">
                <a:solidFill>
                  <a:srgbClr val="0070C0"/>
                </a:solidFill>
              </a:rPr>
              <a:t>and </a:t>
            </a:r>
            <a:r>
              <a:rPr lang="en-US" sz="4000" b="1" dirty="0" smtClean="0">
                <a:solidFill>
                  <a:schemeClr val="accent1"/>
                </a:solidFill>
              </a:rPr>
              <a:t>∩ </a:t>
            </a:r>
            <a:r>
              <a:rPr lang="en-US" sz="3700" dirty="0" smtClean="0">
                <a:solidFill>
                  <a:srgbClr val="0070C0"/>
                </a:solidFill>
              </a:rPr>
              <a:t>required – only as shown above.</a:t>
            </a:r>
          </a:p>
          <a:p>
            <a:pPr algn="just">
              <a:buNone/>
            </a:pPr>
            <a:endParaRPr lang="en-US" sz="3700"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buNone/>
            </a:pPr>
            <a:r>
              <a:rPr lang="en-US" sz="2800" b="1" dirty="0" smtClean="0">
                <a:solidFill>
                  <a:schemeClr val="tx2"/>
                </a:solidFill>
              </a:rPr>
              <a:t>Clausal Form</a:t>
            </a:r>
          </a:p>
        </p:txBody>
      </p:sp>
      <p:sp>
        <p:nvSpPr>
          <p:cNvPr id="9" name="TextBox 8"/>
          <p:cNvSpPr txBox="1"/>
          <p:nvPr/>
        </p:nvSpPr>
        <p:spPr>
          <a:xfrm>
            <a:off x="1981200" y="2819400"/>
            <a:ext cx="5486400" cy="369332"/>
          </a:xfrm>
          <a:prstGeom prst="rect">
            <a:avLst/>
          </a:prstGeom>
          <a:noFill/>
        </p:spPr>
        <p:txBody>
          <a:bodyPr wrap="square" rtlCol="0">
            <a:spAutoFit/>
          </a:bodyPr>
          <a:lstStyle/>
          <a:p>
            <a:r>
              <a:rPr lang="en-US" dirty="0" smtClean="0">
                <a:latin typeface="Arial Unicode MS"/>
                <a:ea typeface="Arial Unicode MS"/>
                <a:cs typeface="Arial Unicode MS"/>
              </a:rPr>
              <a:t>B</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 B</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 ……. ∪ </a:t>
            </a:r>
            <a:r>
              <a:rPr lang="en-US" dirty="0" err="1" smtClean="0">
                <a:latin typeface="Arial Unicode MS"/>
                <a:ea typeface="Arial Unicode MS"/>
                <a:cs typeface="Arial Unicode MS"/>
              </a:rPr>
              <a:t>B</a:t>
            </a:r>
            <a:r>
              <a:rPr lang="en-US" baseline="-25000" dirty="0" err="1" smtClean="0">
                <a:latin typeface="Arial Unicode MS"/>
                <a:ea typeface="Arial Unicode MS"/>
                <a:cs typeface="Arial Unicode MS"/>
              </a:rPr>
              <a:t>n</a:t>
            </a:r>
            <a:r>
              <a:rPr lang="en-US" dirty="0" smtClean="0">
                <a:latin typeface="Arial Unicode MS"/>
                <a:ea typeface="Arial Unicode MS"/>
                <a:cs typeface="Arial Unicode MS"/>
              </a:rPr>
              <a:t> </a:t>
            </a:r>
            <a:r>
              <a:rPr lang="en-US" b="1" dirty="0" smtClean="0">
                <a:solidFill>
                  <a:schemeClr val="accent1"/>
                </a:solidFill>
              </a:rPr>
              <a:t>⇐</a:t>
            </a:r>
            <a:r>
              <a:rPr lang="en-US" dirty="0" smtClean="0">
                <a:latin typeface="Arial Unicode MS"/>
                <a:ea typeface="Arial Unicode MS"/>
                <a:cs typeface="Arial Unicode MS"/>
              </a:rPr>
              <a:t>   A</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a:t>
            </a:r>
            <a:r>
              <a:rPr lang="en-US" b="1" dirty="0" smtClean="0">
                <a:solidFill>
                  <a:schemeClr val="accent1"/>
                </a:solidFill>
              </a:rPr>
              <a:t>∩</a:t>
            </a:r>
            <a:r>
              <a:rPr lang="en-US" dirty="0" smtClean="0">
                <a:latin typeface="Arial Unicode MS"/>
                <a:ea typeface="Arial Unicode MS"/>
                <a:cs typeface="Arial Unicode MS"/>
              </a:rPr>
              <a:t> A</a:t>
            </a:r>
            <a:r>
              <a:rPr lang="en-US" baseline="-25000" dirty="0" smtClean="0">
                <a:latin typeface="Arial Unicode MS"/>
                <a:ea typeface="Arial Unicode MS"/>
                <a:cs typeface="Arial Unicode MS"/>
              </a:rPr>
              <a:t>2 ….. </a:t>
            </a:r>
            <a:r>
              <a:rPr lang="en-US" b="1" dirty="0" smtClean="0">
                <a:solidFill>
                  <a:schemeClr val="accent1"/>
                </a:solidFill>
              </a:rPr>
              <a:t>∩ </a:t>
            </a:r>
            <a:r>
              <a:rPr lang="en-US" dirty="0" smtClean="0">
                <a:latin typeface="Arial Unicode MS"/>
                <a:ea typeface="Arial Unicode MS"/>
                <a:cs typeface="Arial Unicode MS"/>
              </a:rPr>
              <a:t> A</a:t>
            </a:r>
            <a:r>
              <a:rPr lang="en-US" baseline="-25000" dirty="0" smtClean="0">
                <a:latin typeface="Arial Unicode MS"/>
                <a:ea typeface="Arial Unicode MS"/>
                <a:cs typeface="Arial Unicode MS"/>
              </a:rPr>
              <a:t>m</a:t>
            </a:r>
            <a:endParaRPr lang="en-US" dirty="0" smtClean="0">
              <a:latin typeface="Arial Unicode MS"/>
              <a:ea typeface="Arial Unicode MS"/>
              <a:cs typeface="Arial Unicode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85000" lnSpcReduction="10000"/>
          </a:bodyPr>
          <a:lstStyle/>
          <a:p>
            <a:pPr algn="just"/>
            <a:r>
              <a:rPr lang="en-US" dirty="0" smtClean="0">
                <a:solidFill>
                  <a:srgbClr val="00B050"/>
                </a:solidFill>
              </a:rPr>
              <a:t>All predicate calculus propositions can be algorithmically converted to clausal form (proved by Nilsson – 71 – algorithm to achieve this conversion).</a:t>
            </a:r>
          </a:p>
          <a:p>
            <a:pPr algn="just">
              <a:buNone/>
            </a:pPr>
            <a:endParaRPr lang="en-US" dirty="0" smtClean="0"/>
          </a:p>
          <a:p>
            <a:pPr algn="just">
              <a:buNone/>
            </a:pPr>
            <a:endParaRPr lang="en-US" dirty="0" smtClean="0"/>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r>
              <a:rPr lang="en-US" dirty="0" smtClean="0">
                <a:solidFill>
                  <a:srgbClr val="FF0000"/>
                </a:solidFill>
              </a:rPr>
              <a:t>		</a:t>
            </a: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r>
              <a:rPr lang="en-US" dirty="0" smtClean="0">
                <a:solidFill>
                  <a:srgbClr val="FF0000"/>
                </a:solidFill>
              </a:rPr>
              <a:t>If tom is a father of john and </a:t>
            </a:r>
            <a:r>
              <a:rPr lang="en-US" dirty="0" err="1" smtClean="0">
                <a:solidFill>
                  <a:srgbClr val="FF0000"/>
                </a:solidFill>
              </a:rPr>
              <a:t>jane</a:t>
            </a:r>
            <a:r>
              <a:rPr lang="en-US" dirty="0" smtClean="0">
                <a:solidFill>
                  <a:srgbClr val="FF0000"/>
                </a:solidFill>
              </a:rPr>
              <a:t> is the mother of john and bob is the grandmother of john then either bob is a father of tom or bob is a father of </a:t>
            </a:r>
            <a:r>
              <a:rPr lang="en-US" dirty="0" err="1" smtClean="0">
                <a:solidFill>
                  <a:srgbClr val="FF0000"/>
                </a:solidFill>
              </a:rPr>
              <a:t>jane</a:t>
            </a:r>
            <a:r>
              <a:rPr lang="en-US" dirty="0" smtClean="0">
                <a:solidFill>
                  <a:srgbClr val="FF0000"/>
                </a:solidFill>
              </a:rPr>
              <a:t>.</a:t>
            </a:r>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grpSp>
        <p:nvGrpSpPr>
          <p:cNvPr id="14" name="Group 13"/>
          <p:cNvGrpSpPr/>
          <p:nvPr/>
        </p:nvGrpSpPr>
        <p:grpSpPr>
          <a:xfrm>
            <a:off x="381000" y="1524000"/>
            <a:ext cx="8534400" cy="2286000"/>
            <a:chOff x="609600" y="228600"/>
            <a:chExt cx="8534400" cy="2286000"/>
          </a:xfrm>
        </p:grpSpPr>
        <p:sp>
          <p:nvSpPr>
            <p:cNvPr id="6" name="Content Placeholder 2"/>
            <p:cNvSpPr txBox="1">
              <a:spLocks/>
            </p:cNvSpPr>
            <p:nvPr/>
          </p:nvSpPr>
          <p:spPr>
            <a:xfrm>
              <a:off x="609600" y="762000"/>
              <a:ext cx="8534400" cy="1752600"/>
            </a:xfrm>
            <a:prstGeom prst="rect">
              <a:avLst/>
            </a:prstGeom>
          </p:spPr>
          <p:txBody>
            <a:bodyPr vert="horz" lIns="91440" tIns="45720" rIns="91440" bIns="45720" rtlCol="0">
              <a:normAutofit fontScale="92500" lnSpcReduction="20000"/>
            </a:bodyPr>
            <a:lstStyle/>
            <a:p>
              <a:pPr algn="ctr"/>
              <a:r>
                <a:rPr lang="en-US" sz="2400" dirty="0" smtClean="0">
                  <a:latin typeface="Arial Unicode MS"/>
                  <a:ea typeface="Arial Unicode MS"/>
                  <a:cs typeface="Arial Unicode MS"/>
                </a:rPr>
                <a:t>B</a:t>
              </a:r>
              <a:r>
                <a:rPr lang="en-US" sz="2400" baseline="-25000" dirty="0" smtClean="0">
                  <a:latin typeface="Arial Unicode MS"/>
                  <a:ea typeface="Arial Unicode MS"/>
                  <a:cs typeface="Arial Unicode MS"/>
                </a:rPr>
                <a:t>1</a:t>
              </a:r>
              <a:r>
                <a:rPr lang="en-US" sz="2400" dirty="0" smtClean="0">
                  <a:latin typeface="Arial Unicode MS"/>
                  <a:ea typeface="Arial Unicode MS"/>
                  <a:cs typeface="Arial Unicode MS"/>
                </a:rPr>
                <a:t> ∪ B</a:t>
              </a:r>
              <a:r>
                <a:rPr lang="en-US" sz="2400" baseline="-25000" dirty="0" smtClean="0">
                  <a:latin typeface="Arial Unicode MS"/>
                  <a:ea typeface="Arial Unicode MS"/>
                  <a:cs typeface="Arial Unicode MS"/>
                </a:rPr>
                <a:t>2</a:t>
              </a:r>
              <a:r>
                <a:rPr lang="en-US" sz="2400" dirty="0" smtClean="0">
                  <a:latin typeface="Arial Unicode MS"/>
                  <a:ea typeface="Arial Unicode MS"/>
                  <a:cs typeface="Arial Unicode MS"/>
                </a:rPr>
                <a:t> ∪ ……. ∪ </a:t>
              </a:r>
              <a:r>
                <a:rPr lang="en-US" sz="2400" dirty="0" err="1" smtClean="0">
                  <a:latin typeface="Arial Unicode MS"/>
                  <a:ea typeface="Arial Unicode MS"/>
                  <a:cs typeface="Arial Unicode MS"/>
                </a:rPr>
                <a:t>B</a:t>
              </a:r>
              <a:r>
                <a:rPr lang="en-US" sz="2400" baseline="-25000" dirty="0" err="1" smtClean="0">
                  <a:latin typeface="Arial Unicode MS"/>
                  <a:ea typeface="Arial Unicode MS"/>
                  <a:cs typeface="Arial Unicode MS"/>
                </a:rPr>
                <a:t>n</a:t>
              </a:r>
              <a:r>
                <a:rPr lang="en-US" sz="2400" dirty="0" smtClean="0">
                  <a:latin typeface="Arial Unicode MS"/>
                  <a:ea typeface="Arial Unicode MS"/>
                  <a:cs typeface="Arial Unicode MS"/>
                </a:rPr>
                <a:t> </a:t>
              </a:r>
              <a:r>
                <a:rPr lang="en-US" sz="2400" b="1" dirty="0" smtClean="0">
                  <a:solidFill>
                    <a:schemeClr val="accent1"/>
                  </a:solidFill>
                </a:rPr>
                <a:t>⇐</a:t>
              </a:r>
              <a:r>
                <a:rPr lang="en-US" sz="2400" dirty="0" smtClean="0">
                  <a:latin typeface="Arial Unicode MS"/>
                  <a:ea typeface="Arial Unicode MS"/>
                  <a:cs typeface="Arial Unicode MS"/>
                </a:rPr>
                <a:t> A</a:t>
              </a:r>
              <a:r>
                <a:rPr lang="en-US" sz="2400" baseline="-25000" dirty="0" smtClean="0">
                  <a:latin typeface="Arial Unicode MS"/>
                  <a:ea typeface="Arial Unicode MS"/>
                  <a:cs typeface="Arial Unicode MS"/>
                </a:rPr>
                <a:t>1</a:t>
              </a:r>
              <a:r>
                <a:rPr lang="en-US" sz="2400" dirty="0" smtClean="0">
                  <a:latin typeface="Arial Unicode MS"/>
                  <a:ea typeface="Arial Unicode MS"/>
                  <a:cs typeface="Arial Unicode MS"/>
                </a:rPr>
                <a:t> </a:t>
              </a:r>
              <a:r>
                <a:rPr lang="en-US" sz="2400" b="1" dirty="0" smtClean="0">
                  <a:solidFill>
                    <a:schemeClr val="accent1"/>
                  </a:solidFill>
                </a:rPr>
                <a:t>∩</a:t>
              </a:r>
              <a:r>
                <a:rPr lang="en-US" sz="2400" dirty="0" smtClean="0">
                  <a:latin typeface="Arial Unicode MS"/>
                  <a:ea typeface="Arial Unicode MS"/>
                  <a:cs typeface="Arial Unicode MS"/>
                </a:rPr>
                <a:t> A</a:t>
              </a:r>
              <a:r>
                <a:rPr lang="en-US" sz="2400" baseline="-25000" dirty="0" smtClean="0">
                  <a:latin typeface="Arial Unicode MS"/>
                  <a:ea typeface="Arial Unicode MS"/>
                  <a:cs typeface="Arial Unicode MS"/>
                </a:rPr>
                <a:t>2 ….. </a:t>
              </a:r>
              <a:r>
                <a:rPr lang="en-US" sz="2400" b="1" dirty="0" smtClean="0">
                  <a:solidFill>
                    <a:schemeClr val="accent1"/>
                  </a:solidFill>
                </a:rPr>
                <a:t>∩</a:t>
              </a:r>
              <a:r>
                <a:rPr lang="en-US" sz="2400" dirty="0" smtClean="0">
                  <a:latin typeface="Arial Unicode MS"/>
                  <a:ea typeface="Arial Unicode MS"/>
                  <a:cs typeface="Arial Unicode MS"/>
                </a:rPr>
                <a:t> A</a:t>
              </a:r>
              <a:r>
                <a:rPr lang="en-US" sz="2400" baseline="-25000" dirty="0" smtClean="0">
                  <a:latin typeface="Arial Unicode MS"/>
                  <a:ea typeface="Arial Unicode MS"/>
                  <a:cs typeface="Arial Unicode MS"/>
                </a:rPr>
                <a:t>n</a:t>
              </a:r>
            </a:p>
            <a:p>
              <a:pPr algn="ctr"/>
              <a:endParaRPr lang="en-US" sz="2800" baseline="-25000" dirty="0" smtClean="0">
                <a:latin typeface="Arial Unicode MS"/>
                <a:ea typeface="Arial Unicode MS"/>
                <a:cs typeface="Arial Unicode MS"/>
              </a:endParaRPr>
            </a:p>
            <a:p>
              <a:endParaRPr lang="en-US" dirty="0" smtClean="0">
                <a:latin typeface="Arial Unicode MS"/>
                <a:ea typeface="Arial Unicode MS"/>
                <a:cs typeface="Arial Unicode MS"/>
              </a:endParaRPr>
            </a:p>
            <a:p>
              <a:endParaRPr lang="en-US" dirty="0" smtClean="0">
                <a:latin typeface="Arial Unicode MS"/>
                <a:ea typeface="Arial Unicode MS"/>
                <a:cs typeface="Arial Unicode MS"/>
              </a:endParaRPr>
            </a:p>
            <a:p>
              <a:r>
                <a:rPr lang="en-US" dirty="0" smtClean="0">
                  <a:latin typeface="Arial Unicode MS"/>
                  <a:ea typeface="Arial Unicode MS"/>
                  <a:cs typeface="Arial Unicode MS"/>
                </a:rPr>
                <a:t>E.g., father (bob, tom) ∪ father(bob, </a:t>
              </a:r>
              <a:r>
                <a:rPr lang="en-US" dirty="0" err="1" smtClean="0">
                  <a:latin typeface="Arial Unicode MS"/>
                  <a:ea typeface="Arial Unicode MS"/>
                  <a:cs typeface="Arial Unicode MS"/>
                </a:rPr>
                <a:t>jane</a:t>
              </a:r>
              <a:r>
                <a:rPr lang="en-US" dirty="0" smtClean="0">
                  <a:latin typeface="Arial Unicode MS"/>
                  <a:ea typeface="Arial Unicode MS"/>
                  <a:cs typeface="Arial Unicode MS"/>
                </a:rPr>
                <a:t>) ⇐ father (tom, john) ∩ </a:t>
              </a:r>
            </a:p>
            <a:p>
              <a:r>
                <a:rPr lang="en-US" dirty="0" smtClean="0">
                  <a:latin typeface="Arial Unicode MS"/>
                  <a:ea typeface="Arial Unicode MS"/>
                  <a:cs typeface="Arial Unicode MS"/>
                </a:rPr>
                <a:t>					mother (</a:t>
              </a:r>
              <a:r>
                <a:rPr lang="en-US" dirty="0" err="1" smtClean="0">
                  <a:latin typeface="Arial Unicode MS"/>
                  <a:ea typeface="Arial Unicode MS"/>
                  <a:cs typeface="Arial Unicode MS"/>
                </a:rPr>
                <a:t>jane</a:t>
              </a:r>
              <a:r>
                <a:rPr lang="en-US" dirty="0" smtClean="0">
                  <a:latin typeface="Arial Unicode MS"/>
                  <a:ea typeface="Arial Unicode MS"/>
                  <a:cs typeface="Arial Unicode MS"/>
                </a:rPr>
                <a:t>, john) ∩ </a:t>
              </a:r>
            </a:p>
            <a:p>
              <a:r>
                <a:rPr lang="en-US" dirty="0" smtClean="0">
                  <a:latin typeface="Arial Unicode MS"/>
                  <a:ea typeface="Arial Unicode MS"/>
                  <a:cs typeface="Arial Unicode MS"/>
                </a:rPr>
                <a:t>					grandfather (bob, john)</a:t>
              </a:r>
            </a:p>
            <a:p>
              <a:pPr algn="ctr"/>
              <a:endParaRPr lang="en-US" sz="2800" b="1" dirty="0" smtClean="0">
                <a:solidFill>
                  <a:srgbClr val="002060"/>
                </a:solidFill>
              </a:endParaRPr>
            </a:p>
          </p:txBody>
        </p:sp>
        <p:sp>
          <p:nvSpPr>
            <p:cNvPr id="10" name="Right Brace 9"/>
            <p:cNvSpPr/>
            <p:nvPr/>
          </p:nvSpPr>
          <p:spPr>
            <a:xfrm flipH="1">
              <a:off x="6477000" y="228600"/>
              <a:ext cx="152400" cy="1981200"/>
            </a:xfrm>
            <a:prstGeom prst="rightBrace">
              <a:avLst/>
            </a:prstGeom>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ight Brace 10"/>
            <p:cNvSpPr/>
            <p:nvPr/>
          </p:nvSpPr>
          <p:spPr>
            <a:xfrm flipH="1">
              <a:off x="3124200" y="228600"/>
              <a:ext cx="152400" cy="1981200"/>
            </a:xfrm>
            <a:prstGeom prst="rightBrace">
              <a:avLst/>
            </a:prstGeom>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943600" y="1295400"/>
              <a:ext cx="1364156" cy="369332"/>
            </a:xfrm>
            <a:prstGeom prst="rect">
              <a:avLst/>
            </a:prstGeom>
            <a:noFill/>
          </p:spPr>
          <p:txBody>
            <a:bodyPr wrap="none" rtlCol="0">
              <a:spAutoFit/>
            </a:bodyPr>
            <a:lstStyle/>
            <a:p>
              <a:r>
                <a:rPr lang="en-US" dirty="0" smtClean="0"/>
                <a:t>Antecedents</a:t>
              </a:r>
              <a:endParaRPr lang="en-US" dirty="0"/>
            </a:p>
          </p:txBody>
        </p:sp>
        <p:sp>
          <p:nvSpPr>
            <p:cNvPr id="13" name="TextBox 12"/>
            <p:cNvSpPr txBox="1"/>
            <p:nvPr/>
          </p:nvSpPr>
          <p:spPr>
            <a:xfrm>
              <a:off x="2590800" y="1295400"/>
              <a:ext cx="1402435" cy="369332"/>
            </a:xfrm>
            <a:prstGeom prst="rect">
              <a:avLst/>
            </a:prstGeom>
            <a:noFill/>
          </p:spPr>
          <p:txBody>
            <a:bodyPr wrap="none" rtlCol="0">
              <a:spAutoFit/>
            </a:bodyPr>
            <a:lstStyle/>
            <a:p>
              <a:r>
                <a:rPr lang="en-US" dirty="0" smtClean="0"/>
                <a:t>Consequents</a:t>
              </a:r>
              <a:endParaRPr lang="en-US" dirty="0"/>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85000" lnSpcReduction="10000"/>
          </a:bodyPr>
          <a:lstStyle/>
          <a:p>
            <a:pPr algn="ctr">
              <a:buNone/>
            </a:pPr>
            <a:r>
              <a:rPr lang="en-US" b="1" dirty="0" smtClean="0">
                <a:solidFill>
                  <a:schemeClr val="tx2"/>
                </a:solidFill>
              </a:rPr>
              <a:t>Predicate Calculus and Theorem Proving</a:t>
            </a:r>
          </a:p>
          <a:p>
            <a:pPr algn="just"/>
            <a:endParaRPr lang="en-US" dirty="0" smtClean="0"/>
          </a:p>
          <a:p>
            <a:pPr algn="just"/>
            <a:r>
              <a:rPr lang="en-US" dirty="0" smtClean="0">
                <a:solidFill>
                  <a:srgbClr val="0070C0"/>
                </a:solidFill>
              </a:rPr>
              <a:t>Predicate calculus provides a method of expressing collections of propositions. One use of collections of propositions is to determine whether any interesting or useful facts can be inferred from them</a:t>
            </a:r>
            <a:r>
              <a:rPr lang="en-US" dirty="0" smtClean="0"/>
              <a:t> – analogous to mathematics – discover new theorems from known axioms and theorems.</a:t>
            </a:r>
          </a:p>
          <a:p>
            <a:pPr lvl="1" algn="just">
              <a:buNone/>
            </a:pPr>
            <a:endParaRPr lang="en-US" u="sng" dirty="0" smtClean="0"/>
          </a:p>
          <a:p>
            <a:pPr marL="342900" lvl="1" indent="-342900" algn="ctr">
              <a:buNone/>
            </a:pPr>
            <a:r>
              <a:rPr lang="en-US" sz="3200" b="1" dirty="0" smtClean="0">
                <a:solidFill>
                  <a:schemeClr val="tx2"/>
                </a:solidFill>
              </a:rPr>
              <a:t>Resolution (Alan Robinson – 1965 – Syracuse University)</a:t>
            </a:r>
          </a:p>
          <a:p>
            <a:pPr lvl="1" algn="just">
              <a:buNone/>
            </a:pPr>
            <a:endParaRPr lang="en-US" u="sng" dirty="0" smtClean="0"/>
          </a:p>
          <a:p>
            <a:pPr lvl="1" algn="just">
              <a:buNone/>
            </a:pPr>
            <a:r>
              <a:rPr lang="en-US" dirty="0" smtClean="0">
                <a:solidFill>
                  <a:srgbClr val="00B050"/>
                </a:solidFill>
              </a:rPr>
              <a:t>Resolution is an inference rule that allows inferred propositions to be computed from given propositions thus providing a method with potential application to automatic theorem proving.</a:t>
            </a:r>
          </a:p>
        </p:txBody>
      </p:sp>
      <p:sp>
        <p:nvSpPr>
          <p:cNvPr id="5" name="Footer Placeholder 4"/>
          <p:cNvSpPr>
            <a:spLocks noGrp="1"/>
          </p:cNvSpPr>
          <p:nvPr>
            <p:ph type="ftr" sz="quarter" idx="11"/>
          </p:nvPr>
        </p:nvSpPr>
        <p:spPr/>
        <p:txBody>
          <a:bodyPr/>
          <a:lstStyle/>
          <a:p>
            <a:r>
              <a:rPr lang="en-US" smtClean="0"/>
              <a:t>CSCI 565</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55000" lnSpcReduction="20000"/>
          </a:bodyPr>
          <a:lstStyle/>
          <a:p>
            <a:r>
              <a:rPr lang="en-US" dirty="0" smtClean="0"/>
              <a:t>Resolution was devised to be applied to propositions in clausal form.</a:t>
            </a:r>
          </a:p>
          <a:p>
            <a:pPr>
              <a:buNone/>
            </a:pPr>
            <a:endParaRPr lang="en-US" dirty="0" smtClean="0"/>
          </a:p>
          <a:p>
            <a:pPr>
              <a:buNone/>
            </a:pPr>
            <a:endParaRPr lang="en-US" dirty="0" smtClean="0"/>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r>
              <a:rPr lang="en-US" dirty="0" smtClean="0">
                <a:solidFill>
                  <a:srgbClr val="FF0000"/>
                </a:solidFill>
              </a:rPr>
              <a:t>The process of inferring this proposition from the original two propositions is </a:t>
            </a:r>
            <a:r>
              <a:rPr lang="en-US" dirty="0" smtClean="0">
                <a:solidFill>
                  <a:srgbClr val="00B050"/>
                </a:solidFill>
              </a:rPr>
              <a:t>resolution</a:t>
            </a:r>
            <a:r>
              <a:rPr lang="en-US" dirty="0" smtClean="0">
                <a:solidFill>
                  <a:srgbClr val="FF0000"/>
                </a:solidFill>
              </a:rPr>
              <a:t>.</a:t>
            </a:r>
          </a:p>
          <a:p>
            <a:pPr algn="just">
              <a:buNone/>
            </a:pPr>
            <a:endParaRPr lang="en-US" dirty="0" smtClean="0">
              <a:solidFill>
                <a:srgbClr val="FF0000"/>
              </a:solidFill>
            </a:endParaRPr>
          </a:p>
          <a:p>
            <a:pPr algn="ctr">
              <a:buNone/>
            </a:pPr>
            <a:r>
              <a:rPr lang="en-US" sz="2900" dirty="0" smtClean="0">
                <a:solidFill>
                  <a:srgbClr val="FF0000"/>
                </a:solidFill>
                <a:latin typeface="Bodoni MT" pitchFamily="18" charset="0"/>
              </a:rPr>
              <a:t>older(</a:t>
            </a:r>
            <a:r>
              <a:rPr lang="en-US" sz="2900" dirty="0" err="1" smtClean="0">
                <a:solidFill>
                  <a:srgbClr val="FF0000"/>
                </a:solidFill>
                <a:latin typeface="Bodoni MT" pitchFamily="18" charset="0"/>
              </a:rPr>
              <a:t>joanne</a:t>
            </a:r>
            <a:r>
              <a:rPr lang="en-US" sz="2900" dirty="0" smtClean="0">
                <a:solidFill>
                  <a:srgbClr val="FF0000"/>
                </a:solidFill>
                <a:latin typeface="Bodoni MT" pitchFamily="18" charset="0"/>
              </a:rPr>
              <a:t>, </a:t>
            </a:r>
            <a:r>
              <a:rPr lang="en-US" sz="2900" dirty="0" err="1" smtClean="0">
                <a:solidFill>
                  <a:srgbClr val="FF0000"/>
                </a:solidFill>
                <a:latin typeface="Bodoni MT" pitchFamily="18" charset="0"/>
              </a:rPr>
              <a:t>jake</a:t>
            </a:r>
            <a:r>
              <a:rPr lang="en-US" sz="2900" dirty="0" smtClean="0">
                <a:solidFill>
                  <a:srgbClr val="FF0000"/>
                </a:solidFill>
                <a:latin typeface="Bodoni MT" pitchFamily="18" charset="0"/>
              </a:rPr>
              <a:t>) </a:t>
            </a:r>
            <a:r>
              <a:rPr lang="en-US" sz="2900" dirty="0" smtClean="0">
                <a:latin typeface="Bodoni MT" pitchFamily="18" charset="0"/>
                <a:ea typeface="Arial Unicode MS"/>
                <a:cs typeface="Arial Unicode MS"/>
              </a:rPr>
              <a:t>⇐ mother(</a:t>
            </a:r>
            <a:r>
              <a:rPr lang="en-US" sz="2900" dirty="0" err="1" smtClean="0">
                <a:latin typeface="Bodoni MT" pitchFamily="18" charset="0"/>
                <a:ea typeface="Arial Unicode MS"/>
                <a:cs typeface="Arial Unicode MS"/>
              </a:rPr>
              <a:t>joanne</a:t>
            </a:r>
            <a:r>
              <a:rPr lang="en-US" sz="2900" dirty="0" smtClean="0">
                <a:latin typeface="Bodoni MT" pitchFamily="18" charset="0"/>
                <a:ea typeface="Arial Unicode MS"/>
                <a:cs typeface="Arial Unicode MS"/>
              </a:rPr>
              <a:t>, </a:t>
            </a:r>
            <a:r>
              <a:rPr lang="en-US" sz="2900" dirty="0" err="1" smtClean="0">
                <a:latin typeface="Bodoni MT" pitchFamily="18" charset="0"/>
                <a:ea typeface="Arial Unicode MS"/>
                <a:cs typeface="Arial Unicode MS"/>
              </a:rPr>
              <a:t>jake</a:t>
            </a:r>
            <a:r>
              <a:rPr lang="en-US" sz="2900" dirty="0" smtClean="0">
                <a:latin typeface="Bodoni MT" pitchFamily="18" charset="0"/>
                <a:ea typeface="Arial Unicode MS"/>
                <a:cs typeface="Arial Unicode MS"/>
              </a:rPr>
              <a:t>) </a:t>
            </a:r>
          </a:p>
          <a:p>
            <a:pPr algn="ctr">
              <a:buNone/>
            </a:pPr>
            <a:r>
              <a:rPr lang="en-US" sz="2900" dirty="0" smtClean="0">
                <a:solidFill>
                  <a:schemeClr val="accent1"/>
                </a:solidFill>
                <a:latin typeface="Bodoni MT" pitchFamily="18" charset="0"/>
                <a:ea typeface="Arial Unicode MS"/>
                <a:cs typeface="Arial Unicode MS"/>
              </a:rPr>
              <a:t>wiser(</a:t>
            </a:r>
            <a:r>
              <a:rPr lang="en-US" sz="2900" dirty="0" err="1" smtClean="0">
                <a:solidFill>
                  <a:schemeClr val="accent1"/>
                </a:solidFill>
                <a:latin typeface="Bodoni MT" pitchFamily="18" charset="0"/>
                <a:ea typeface="Arial Unicode MS"/>
                <a:cs typeface="Arial Unicode MS"/>
              </a:rPr>
              <a:t>joanne</a:t>
            </a:r>
            <a:r>
              <a:rPr lang="en-US" sz="2900" dirty="0" smtClean="0">
                <a:solidFill>
                  <a:schemeClr val="accent1"/>
                </a:solidFill>
                <a:latin typeface="Bodoni MT" pitchFamily="18" charset="0"/>
                <a:ea typeface="Arial Unicode MS"/>
                <a:cs typeface="Arial Unicode MS"/>
              </a:rPr>
              <a:t>, </a:t>
            </a:r>
            <a:r>
              <a:rPr lang="en-US" sz="2900" dirty="0" err="1" smtClean="0">
                <a:solidFill>
                  <a:schemeClr val="accent1"/>
                </a:solidFill>
                <a:latin typeface="Bodoni MT" pitchFamily="18" charset="0"/>
                <a:ea typeface="Arial Unicode MS"/>
                <a:cs typeface="Arial Unicode MS"/>
              </a:rPr>
              <a:t>jake</a:t>
            </a:r>
            <a:r>
              <a:rPr lang="en-US" sz="2900" dirty="0" smtClean="0">
                <a:solidFill>
                  <a:schemeClr val="accent1"/>
                </a:solidFill>
                <a:latin typeface="Bodoni MT" pitchFamily="18" charset="0"/>
                <a:ea typeface="Arial Unicode MS"/>
                <a:cs typeface="Arial Unicode MS"/>
              </a:rPr>
              <a:t>) </a:t>
            </a:r>
            <a:r>
              <a:rPr lang="en-US" dirty="0" smtClean="0">
                <a:latin typeface="Bodoni MT" pitchFamily="18" charset="0"/>
                <a:ea typeface="Arial Unicode MS"/>
                <a:cs typeface="Arial Unicode MS"/>
              </a:rPr>
              <a:t>⇐ </a:t>
            </a:r>
            <a:r>
              <a:rPr lang="en-US" dirty="0" smtClean="0">
                <a:solidFill>
                  <a:srgbClr val="FF0000"/>
                </a:solidFill>
                <a:latin typeface="Bodoni MT" pitchFamily="18" charset="0"/>
              </a:rPr>
              <a:t>older(</a:t>
            </a:r>
            <a:r>
              <a:rPr lang="en-US" dirty="0" err="1" smtClean="0">
                <a:solidFill>
                  <a:srgbClr val="FF0000"/>
                </a:solidFill>
                <a:latin typeface="Bodoni MT" pitchFamily="18" charset="0"/>
              </a:rPr>
              <a:t>joanne</a:t>
            </a:r>
            <a:r>
              <a:rPr lang="en-US" dirty="0" smtClean="0">
                <a:solidFill>
                  <a:srgbClr val="FF0000"/>
                </a:solidFill>
                <a:latin typeface="Bodoni MT" pitchFamily="18" charset="0"/>
              </a:rPr>
              <a:t>, </a:t>
            </a:r>
            <a:r>
              <a:rPr lang="en-US" dirty="0" err="1" smtClean="0">
                <a:solidFill>
                  <a:srgbClr val="FF0000"/>
                </a:solidFill>
                <a:latin typeface="Bodoni MT" pitchFamily="18" charset="0"/>
              </a:rPr>
              <a:t>jake</a:t>
            </a:r>
            <a:r>
              <a:rPr lang="en-US" dirty="0" smtClean="0">
                <a:solidFill>
                  <a:srgbClr val="FF0000"/>
                </a:solidFill>
                <a:latin typeface="Bodoni MT" pitchFamily="18" charset="0"/>
              </a:rPr>
              <a:t>) </a:t>
            </a:r>
          </a:p>
          <a:p>
            <a:pPr algn="ctr">
              <a:buNone/>
            </a:pPr>
            <a:endParaRPr lang="en-US" dirty="0" smtClean="0">
              <a:solidFill>
                <a:srgbClr val="FF0000"/>
              </a:solidFill>
              <a:latin typeface="Bodoni MT" pitchFamily="18" charset="0"/>
            </a:endParaRPr>
          </a:p>
          <a:p>
            <a:pPr algn="ctr">
              <a:buNone/>
            </a:pPr>
            <a:r>
              <a:rPr lang="en-US" dirty="0" smtClean="0">
                <a:solidFill>
                  <a:srgbClr val="FF0000"/>
                </a:solidFill>
                <a:latin typeface="Bodoni MT" pitchFamily="18" charset="0"/>
              </a:rPr>
              <a:t>By resolution,</a:t>
            </a:r>
          </a:p>
          <a:p>
            <a:pPr algn="ctr">
              <a:buNone/>
            </a:pPr>
            <a:r>
              <a:rPr lang="en-US" dirty="0" smtClean="0">
                <a:solidFill>
                  <a:schemeClr val="accent1"/>
                </a:solidFill>
                <a:latin typeface="Bodoni MT" pitchFamily="18" charset="0"/>
                <a:ea typeface="Arial Unicode MS"/>
                <a:cs typeface="Arial Unicode MS"/>
              </a:rPr>
              <a:t>wiser(</a:t>
            </a:r>
            <a:r>
              <a:rPr lang="en-US" dirty="0" err="1" smtClean="0">
                <a:solidFill>
                  <a:schemeClr val="accent1"/>
                </a:solidFill>
                <a:latin typeface="Bodoni MT" pitchFamily="18" charset="0"/>
                <a:ea typeface="Arial Unicode MS"/>
                <a:cs typeface="Arial Unicode MS"/>
              </a:rPr>
              <a:t>joanne</a:t>
            </a:r>
            <a:r>
              <a:rPr lang="en-US" dirty="0" smtClean="0">
                <a:solidFill>
                  <a:schemeClr val="accent1"/>
                </a:solidFill>
                <a:latin typeface="Bodoni MT" pitchFamily="18" charset="0"/>
                <a:ea typeface="Arial Unicode MS"/>
                <a:cs typeface="Arial Unicode MS"/>
              </a:rPr>
              <a:t>, </a:t>
            </a:r>
            <a:r>
              <a:rPr lang="en-US" dirty="0" err="1" smtClean="0">
                <a:solidFill>
                  <a:schemeClr val="accent1"/>
                </a:solidFill>
                <a:latin typeface="Bodoni MT" pitchFamily="18" charset="0"/>
                <a:ea typeface="Arial Unicode MS"/>
                <a:cs typeface="Arial Unicode MS"/>
              </a:rPr>
              <a:t>jake</a:t>
            </a:r>
            <a:r>
              <a:rPr lang="en-US" dirty="0" smtClean="0">
                <a:solidFill>
                  <a:schemeClr val="accent1"/>
                </a:solidFill>
                <a:latin typeface="Bodoni MT" pitchFamily="18" charset="0"/>
                <a:ea typeface="Arial Unicode MS"/>
                <a:cs typeface="Arial Unicode MS"/>
              </a:rPr>
              <a:t>) </a:t>
            </a:r>
            <a:r>
              <a:rPr lang="en-US" dirty="0" smtClean="0">
                <a:latin typeface="Bodoni MT" pitchFamily="18" charset="0"/>
                <a:ea typeface="Arial Unicode MS"/>
                <a:cs typeface="Arial Unicode MS"/>
              </a:rPr>
              <a:t>⇐ mother(</a:t>
            </a:r>
            <a:r>
              <a:rPr lang="en-US" dirty="0" err="1" smtClean="0">
                <a:latin typeface="Bodoni MT" pitchFamily="18" charset="0"/>
                <a:ea typeface="Arial Unicode MS"/>
                <a:cs typeface="Arial Unicode MS"/>
              </a:rPr>
              <a:t>joanne</a:t>
            </a:r>
            <a:r>
              <a:rPr lang="en-US" dirty="0" smtClean="0">
                <a:latin typeface="Bodoni MT" pitchFamily="18" charset="0"/>
                <a:ea typeface="Arial Unicode MS"/>
                <a:cs typeface="Arial Unicode MS"/>
              </a:rPr>
              <a:t>, </a:t>
            </a:r>
            <a:r>
              <a:rPr lang="en-US" dirty="0" err="1" smtClean="0">
                <a:latin typeface="Bodoni MT" pitchFamily="18" charset="0"/>
                <a:ea typeface="Arial Unicode MS"/>
                <a:cs typeface="Arial Unicode MS"/>
              </a:rPr>
              <a:t>jake</a:t>
            </a:r>
            <a:r>
              <a:rPr lang="en-US" dirty="0" smtClean="0">
                <a:latin typeface="Bodoni MT" pitchFamily="18" charset="0"/>
                <a:ea typeface="Arial Unicode MS"/>
                <a:cs typeface="Arial Unicode MS"/>
              </a:rPr>
              <a:t>) </a:t>
            </a:r>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
        <p:nvSpPr>
          <p:cNvPr id="8" name="TextBox 7"/>
          <p:cNvSpPr txBox="1"/>
          <p:nvPr/>
        </p:nvSpPr>
        <p:spPr>
          <a:xfrm>
            <a:off x="1905000" y="762000"/>
            <a:ext cx="5105400" cy="3416320"/>
          </a:xfrm>
          <a:prstGeom prst="rect">
            <a:avLst/>
          </a:prstGeom>
          <a:noFill/>
        </p:spPr>
        <p:txBody>
          <a:bodyPr wrap="square" rtlCol="0">
            <a:spAutoFit/>
          </a:bodyPr>
          <a:lstStyle/>
          <a:p>
            <a:r>
              <a:rPr lang="en-US" dirty="0" smtClean="0"/>
              <a:t>Suppose 		</a:t>
            </a:r>
            <a:r>
              <a:rPr lang="en-US" dirty="0" smtClean="0">
                <a:latin typeface="Arial Unicode MS"/>
                <a:ea typeface="Arial Unicode MS"/>
                <a:cs typeface="Arial Unicode MS"/>
              </a:rPr>
              <a:t>P</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 P</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 P</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implies P</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a:t>
            </a:r>
          </a:p>
          <a:p>
            <a:r>
              <a:rPr lang="en-US" dirty="0" smtClean="0">
                <a:latin typeface="Arial Unicode MS"/>
                <a:ea typeface="Arial Unicode MS"/>
                <a:cs typeface="Arial Unicode MS"/>
              </a:rPr>
              <a:t>		Q</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 Q</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 Q</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implies Q</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a:t>
            </a:r>
            <a:r>
              <a:rPr lang="en-US" dirty="0" smtClean="0"/>
              <a:t> </a:t>
            </a:r>
          </a:p>
          <a:p>
            <a:endParaRPr lang="en-US" dirty="0" smtClean="0"/>
          </a:p>
          <a:p>
            <a:r>
              <a:rPr lang="en-US" dirty="0" smtClean="0"/>
              <a:t>Furthermore Suppose that </a:t>
            </a:r>
            <a:r>
              <a:rPr lang="en-US" dirty="0" smtClean="0">
                <a:latin typeface="Arial Unicode MS"/>
                <a:ea typeface="Arial Unicode MS"/>
                <a:cs typeface="Arial Unicode MS"/>
              </a:rPr>
              <a:t>P</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is identical to Q</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 so that we can rename P</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&amp; Q</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with T, then</a:t>
            </a:r>
          </a:p>
          <a:p>
            <a:endParaRPr lang="en-US" dirty="0" smtClean="0">
              <a:latin typeface="Arial Unicode MS"/>
              <a:ea typeface="Arial Unicode MS"/>
              <a:cs typeface="Arial Unicode MS"/>
            </a:endParaRPr>
          </a:p>
          <a:p>
            <a:r>
              <a:rPr lang="en-US" dirty="0" smtClean="0">
                <a:latin typeface="Arial Unicode MS"/>
                <a:ea typeface="Arial Unicode MS"/>
                <a:cs typeface="Arial Unicode MS"/>
              </a:rPr>
              <a:t>		T ⇐ P</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 P</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implies T )</a:t>
            </a:r>
          </a:p>
          <a:p>
            <a:r>
              <a:rPr lang="en-US" dirty="0" smtClean="0">
                <a:latin typeface="Arial Unicode MS"/>
                <a:ea typeface="Arial Unicode MS"/>
                <a:cs typeface="Arial Unicode MS"/>
              </a:rPr>
              <a:t>		Q</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 T (T implies Q</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a:t>
            </a:r>
          </a:p>
          <a:p>
            <a:endParaRPr lang="en-US" dirty="0" smtClean="0">
              <a:latin typeface="Arial Unicode MS"/>
              <a:ea typeface="Arial Unicode MS"/>
              <a:cs typeface="Arial Unicode MS"/>
            </a:endParaRPr>
          </a:p>
          <a:p>
            <a:r>
              <a:rPr lang="en-US" dirty="0" smtClean="0">
                <a:latin typeface="Arial Unicode MS"/>
                <a:ea typeface="Arial Unicode MS"/>
                <a:cs typeface="Arial Unicode MS"/>
              </a:rPr>
              <a:t>Therefore 	P</a:t>
            </a:r>
            <a:r>
              <a:rPr lang="en-US" baseline="-25000" dirty="0" smtClean="0">
                <a:latin typeface="Arial Unicode MS"/>
                <a:ea typeface="Arial Unicode MS"/>
                <a:cs typeface="Arial Unicode MS"/>
              </a:rPr>
              <a:t>2</a:t>
            </a:r>
            <a:r>
              <a:rPr lang="en-US" dirty="0" smtClean="0">
                <a:latin typeface="Arial Unicode MS"/>
                <a:ea typeface="Arial Unicode MS"/>
                <a:cs typeface="Arial Unicode MS"/>
              </a:rPr>
              <a:t> implies Q</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a:t>
            </a:r>
          </a:p>
          <a:p>
            <a:endParaRPr lang="en-US" dirty="0" smtClean="0">
              <a:latin typeface="Arial Unicode MS"/>
              <a:ea typeface="Arial Unicode MS"/>
              <a:cs typeface="Arial Unicode MS"/>
            </a:endParaRPr>
          </a:p>
          <a:p>
            <a:r>
              <a:rPr lang="en-US" dirty="0" smtClean="0">
                <a:latin typeface="Arial Unicode MS"/>
                <a:ea typeface="Arial Unicode MS"/>
                <a:cs typeface="Arial Unicode MS"/>
              </a:rPr>
              <a:t>		Q</a:t>
            </a:r>
            <a:r>
              <a:rPr lang="en-US" baseline="-25000" dirty="0" smtClean="0">
                <a:latin typeface="Arial Unicode MS"/>
                <a:ea typeface="Arial Unicode MS"/>
                <a:cs typeface="Arial Unicode MS"/>
              </a:rPr>
              <a:t>1</a:t>
            </a:r>
            <a:r>
              <a:rPr lang="en-US" dirty="0" smtClean="0">
                <a:latin typeface="Arial Unicode MS"/>
                <a:ea typeface="Arial Unicode MS"/>
                <a:cs typeface="Arial Unicode MS"/>
              </a:rPr>
              <a:t> ⇐ P</a:t>
            </a:r>
            <a:r>
              <a:rPr lang="en-US" baseline="-25000" dirty="0" smtClean="0">
                <a:latin typeface="Arial Unicode MS"/>
                <a:ea typeface="Arial Unicode MS"/>
                <a:cs typeface="Arial Unicode MS"/>
              </a:rPr>
              <a:t>2</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10000"/>
          </a:bodyPr>
          <a:lstStyle/>
          <a:p>
            <a:pPr algn="ctr">
              <a:buNone/>
            </a:pPr>
            <a:r>
              <a:rPr lang="en-US" b="1" dirty="0" smtClean="0">
                <a:solidFill>
                  <a:schemeClr val="tx2"/>
                </a:solidFill>
              </a:rPr>
              <a:t>Process of Resolution</a:t>
            </a:r>
          </a:p>
          <a:p>
            <a:pPr algn="ctr">
              <a:buNone/>
            </a:pPr>
            <a:r>
              <a:rPr lang="en-US" b="1" dirty="0" smtClean="0">
                <a:solidFill>
                  <a:schemeClr val="tx2"/>
                </a:solidFill>
              </a:rPr>
              <a:t> (Mechanics of Resolution Construction)</a:t>
            </a:r>
          </a:p>
          <a:p>
            <a:pPr algn="ctr">
              <a:buNone/>
            </a:pPr>
            <a:endParaRPr lang="en-US" u="sng" dirty="0" smtClean="0"/>
          </a:p>
          <a:p>
            <a:pPr marL="514350" indent="-514350">
              <a:buFont typeface="+mj-lt"/>
              <a:buAutoNum type="arabicPeriod"/>
            </a:pPr>
            <a:r>
              <a:rPr lang="en-US" dirty="0" smtClean="0"/>
              <a:t>The terms of the left sides of the two propositions are </a:t>
            </a:r>
            <a:r>
              <a:rPr lang="en-US" dirty="0" err="1" smtClean="0"/>
              <a:t>ANDed</a:t>
            </a:r>
            <a:r>
              <a:rPr lang="en-US" dirty="0" smtClean="0"/>
              <a:t> together to make the left side of the new proposition.</a:t>
            </a:r>
          </a:p>
          <a:p>
            <a:pPr marL="514350" indent="-514350">
              <a:buFont typeface="+mj-lt"/>
              <a:buAutoNum type="arabicPeriod"/>
            </a:pPr>
            <a:endParaRPr lang="en-US" dirty="0" smtClean="0"/>
          </a:p>
          <a:p>
            <a:pPr marL="514350" indent="-514350">
              <a:buFont typeface="+mj-lt"/>
              <a:buAutoNum type="arabicPeriod"/>
            </a:pPr>
            <a:r>
              <a:rPr lang="en-US" dirty="0" smtClean="0"/>
              <a:t>Repeat 1 for the right sides to get the right side of the new proposition.</a:t>
            </a:r>
          </a:p>
          <a:p>
            <a:pPr marL="514350" indent="-514350">
              <a:buFont typeface="+mj-lt"/>
              <a:buAutoNum type="arabicPeriod"/>
            </a:pPr>
            <a:endParaRPr lang="en-US" dirty="0" smtClean="0"/>
          </a:p>
          <a:p>
            <a:pPr marL="514350" indent="-514350">
              <a:buFont typeface="+mj-lt"/>
              <a:buAutoNum type="arabicPeriod"/>
            </a:pPr>
            <a:r>
              <a:rPr lang="en-US" dirty="0" smtClean="0"/>
              <a:t>Terms which appear on both sides of the new proposition are removed from both sides.</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a:bodyPr>
          <a:lstStyle/>
          <a:p>
            <a:pPr>
              <a:buNone/>
            </a:pPr>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3048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
        <p:nvSpPr>
          <p:cNvPr id="8" name="Rectangle 7"/>
          <p:cNvSpPr/>
          <p:nvPr/>
        </p:nvSpPr>
        <p:spPr>
          <a:xfrm>
            <a:off x="685800" y="228600"/>
            <a:ext cx="8305800" cy="523220"/>
          </a:xfrm>
          <a:prstGeom prst="rect">
            <a:avLst/>
          </a:prstGeom>
        </p:spPr>
        <p:txBody>
          <a:bodyPr wrap="square">
            <a:spAutoFit/>
          </a:bodyPr>
          <a:lstStyle/>
          <a:p>
            <a:pPr algn="ctr">
              <a:buNone/>
            </a:pPr>
            <a:r>
              <a:rPr lang="en-US" sz="2800" b="1" dirty="0" smtClean="0">
                <a:solidFill>
                  <a:schemeClr val="tx2"/>
                </a:solidFill>
              </a:rPr>
              <a:t>An Example of Resolution</a:t>
            </a:r>
          </a:p>
        </p:txBody>
      </p:sp>
      <p:sp>
        <p:nvSpPr>
          <p:cNvPr id="9" name="TextBox 8"/>
          <p:cNvSpPr txBox="1"/>
          <p:nvPr/>
        </p:nvSpPr>
        <p:spPr>
          <a:xfrm>
            <a:off x="838200" y="1143000"/>
            <a:ext cx="7696200" cy="5355312"/>
          </a:xfrm>
          <a:prstGeom prst="rect">
            <a:avLst/>
          </a:prstGeom>
          <a:noFill/>
        </p:spPr>
        <p:txBody>
          <a:bodyPr wrap="square" rtlCol="0">
            <a:spAutoFit/>
          </a:bodyPr>
          <a:lstStyle/>
          <a:p>
            <a:r>
              <a:rPr lang="en-US" dirty="0" err="1" smtClean="0">
                <a:solidFill>
                  <a:schemeClr val="accent1"/>
                </a:solidFill>
                <a:latin typeface="Arial Unicode MS"/>
                <a:ea typeface="Arial Unicode MS"/>
                <a:cs typeface="Arial Unicode MS"/>
              </a:rPr>
              <a:t>goodStudent</a:t>
            </a:r>
            <a:r>
              <a:rPr lang="en-US" dirty="0" smtClean="0">
                <a:solidFill>
                  <a:schemeClr val="accent1"/>
                </a:solidFill>
                <a:latin typeface="Arial Unicode MS"/>
                <a:ea typeface="Arial Unicode MS"/>
                <a:cs typeface="Arial Unicode MS"/>
              </a:rPr>
              <a:t>(john)  ⇐ student(john) ∩ </a:t>
            </a:r>
            <a:r>
              <a:rPr lang="en-US" dirty="0" err="1" smtClean="0">
                <a:solidFill>
                  <a:schemeClr val="accent1"/>
                </a:solidFill>
                <a:latin typeface="Arial Unicode MS"/>
                <a:ea typeface="Arial Unicode MS"/>
                <a:cs typeface="Arial Unicode MS"/>
              </a:rPr>
              <a:t>gpa</a:t>
            </a:r>
            <a:r>
              <a:rPr lang="en-US" dirty="0" smtClean="0">
                <a:solidFill>
                  <a:schemeClr val="accent1"/>
                </a:solidFill>
                <a:latin typeface="Arial Unicode MS"/>
                <a:ea typeface="Arial Unicode MS"/>
                <a:cs typeface="Arial Unicode MS"/>
              </a:rPr>
              <a:t>(john, 4)</a:t>
            </a:r>
          </a:p>
          <a:p>
            <a:endParaRPr lang="en-US" dirty="0" smtClean="0">
              <a:solidFill>
                <a:schemeClr val="accent1"/>
              </a:solidFill>
              <a:latin typeface="Arial Unicode MS"/>
              <a:ea typeface="Arial Unicode MS"/>
              <a:cs typeface="Arial Unicode MS"/>
            </a:endParaRPr>
          </a:p>
          <a:p>
            <a:r>
              <a:rPr lang="en-US" dirty="0" err="1" smtClean="0">
                <a:solidFill>
                  <a:schemeClr val="accent1"/>
                </a:solidFill>
                <a:latin typeface="Arial Unicode MS"/>
                <a:ea typeface="Arial Unicode MS"/>
                <a:cs typeface="Arial Unicode MS"/>
              </a:rPr>
              <a:t>chancellorList</a:t>
            </a:r>
            <a:r>
              <a:rPr lang="en-US" dirty="0" smtClean="0">
                <a:solidFill>
                  <a:schemeClr val="accent1"/>
                </a:solidFill>
                <a:latin typeface="Arial Unicode MS"/>
                <a:ea typeface="Arial Unicode MS"/>
                <a:cs typeface="Arial Unicode MS"/>
              </a:rPr>
              <a:t>(john) ⇐ </a:t>
            </a:r>
            <a:r>
              <a:rPr lang="en-US" dirty="0" err="1" smtClean="0">
                <a:solidFill>
                  <a:schemeClr val="accent1"/>
                </a:solidFill>
                <a:latin typeface="Arial Unicode MS"/>
                <a:ea typeface="Arial Unicode MS"/>
                <a:cs typeface="Arial Unicode MS"/>
              </a:rPr>
              <a:t>goodStudent</a:t>
            </a:r>
            <a:r>
              <a:rPr lang="en-US" dirty="0" smtClean="0">
                <a:solidFill>
                  <a:schemeClr val="accent1"/>
                </a:solidFill>
                <a:latin typeface="Arial Unicode MS"/>
                <a:ea typeface="Arial Unicode MS"/>
                <a:cs typeface="Arial Unicode MS"/>
              </a:rPr>
              <a:t>(john) ∩ </a:t>
            </a:r>
            <a:r>
              <a:rPr lang="en-US" dirty="0" err="1" smtClean="0">
                <a:solidFill>
                  <a:schemeClr val="accent1"/>
                </a:solidFill>
                <a:latin typeface="Arial Unicode MS"/>
                <a:ea typeface="Arial Unicode MS"/>
                <a:cs typeface="Arial Unicode MS"/>
              </a:rPr>
              <a:t>csmajor</a:t>
            </a:r>
            <a:r>
              <a:rPr lang="en-US" dirty="0" smtClean="0">
                <a:solidFill>
                  <a:schemeClr val="accent1"/>
                </a:solidFill>
                <a:latin typeface="Arial Unicode MS"/>
                <a:ea typeface="Arial Unicode MS"/>
                <a:cs typeface="Arial Unicode MS"/>
              </a:rPr>
              <a:t>(john)</a:t>
            </a:r>
          </a:p>
          <a:p>
            <a:endParaRPr lang="en-US" dirty="0" smtClean="0">
              <a:latin typeface="Arial Unicode MS"/>
              <a:ea typeface="Arial Unicode MS"/>
              <a:cs typeface="Arial Unicode MS"/>
            </a:endParaRPr>
          </a:p>
          <a:p>
            <a:pPr marL="342900" indent="-342900">
              <a:buAutoNum type="arabicParenR"/>
            </a:pPr>
            <a:r>
              <a:rPr lang="en-US" dirty="0" smtClean="0">
                <a:latin typeface="Arial Unicode MS"/>
                <a:ea typeface="Arial Unicode MS"/>
                <a:cs typeface="Arial Unicode MS"/>
              </a:rPr>
              <a:t>And left side – </a:t>
            </a:r>
          </a:p>
          <a:p>
            <a:pPr marL="342900" indent="-342900"/>
            <a:endParaRPr lang="en-US" dirty="0" smtClean="0">
              <a:latin typeface="Arial Unicode MS"/>
              <a:ea typeface="Arial Unicode MS"/>
              <a:cs typeface="Arial Unicode MS"/>
            </a:endParaRPr>
          </a:p>
          <a:p>
            <a:pPr marL="800100" lvl="1" indent="-342900"/>
            <a:r>
              <a:rPr lang="en-US" u="sng" dirty="0" err="1" smtClean="0">
                <a:solidFill>
                  <a:schemeClr val="accent1"/>
                </a:solidFill>
                <a:latin typeface="Arial Unicode MS"/>
                <a:ea typeface="Arial Unicode MS"/>
                <a:cs typeface="Arial Unicode MS"/>
              </a:rPr>
              <a:t>goodStudent</a:t>
            </a:r>
            <a:r>
              <a:rPr lang="en-US" u="sng" dirty="0" smtClean="0">
                <a:solidFill>
                  <a:schemeClr val="accent1"/>
                </a:solidFill>
                <a:latin typeface="Arial Unicode MS"/>
                <a:ea typeface="Arial Unicode MS"/>
                <a:cs typeface="Arial Unicode MS"/>
              </a:rPr>
              <a:t>(john) </a:t>
            </a:r>
            <a:r>
              <a:rPr lang="en-US" dirty="0" smtClean="0">
                <a:solidFill>
                  <a:schemeClr val="accent1"/>
                </a:solidFill>
                <a:latin typeface="Arial Unicode MS"/>
                <a:ea typeface="Arial Unicode MS"/>
                <a:cs typeface="Arial Unicode MS"/>
              </a:rPr>
              <a:t>∩ </a:t>
            </a:r>
            <a:r>
              <a:rPr lang="en-US" dirty="0" err="1" smtClean="0">
                <a:solidFill>
                  <a:schemeClr val="accent1"/>
                </a:solidFill>
                <a:latin typeface="Arial Unicode MS"/>
                <a:ea typeface="Arial Unicode MS"/>
                <a:cs typeface="Arial Unicode MS"/>
              </a:rPr>
              <a:t>chancellorList</a:t>
            </a:r>
            <a:r>
              <a:rPr lang="en-US" dirty="0" smtClean="0">
                <a:solidFill>
                  <a:schemeClr val="accent1"/>
                </a:solidFill>
                <a:latin typeface="Arial Unicode MS"/>
                <a:ea typeface="Arial Unicode MS"/>
                <a:cs typeface="Arial Unicode MS"/>
              </a:rPr>
              <a:t>(john)</a:t>
            </a:r>
          </a:p>
          <a:p>
            <a:pPr marL="800100" lvl="1" indent="-342900"/>
            <a:endParaRPr lang="en-US" dirty="0" smtClean="0">
              <a:latin typeface="Arial Unicode MS"/>
              <a:ea typeface="Arial Unicode MS"/>
              <a:cs typeface="Arial Unicode MS"/>
            </a:endParaRPr>
          </a:p>
          <a:p>
            <a:pPr marL="342900" indent="-342900"/>
            <a:r>
              <a:rPr lang="en-US" dirty="0" smtClean="0">
                <a:latin typeface="Arial Unicode MS"/>
                <a:ea typeface="Arial Unicode MS"/>
                <a:cs typeface="Arial Unicode MS"/>
              </a:rPr>
              <a:t>2) And right side – </a:t>
            </a:r>
          </a:p>
          <a:p>
            <a:pPr marL="342900" indent="-342900">
              <a:buAutoNum type="arabicParenR"/>
            </a:pPr>
            <a:endParaRPr lang="en-US" dirty="0" smtClean="0">
              <a:latin typeface="Arial Unicode MS"/>
              <a:ea typeface="Arial Unicode MS"/>
              <a:cs typeface="Arial Unicode MS"/>
            </a:endParaRPr>
          </a:p>
          <a:p>
            <a:r>
              <a:rPr lang="en-US" dirty="0" smtClean="0">
                <a:solidFill>
                  <a:schemeClr val="accent1"/>
                </a:solidFill>
                <a:latin typeface="Arial Unicode MS"/>
                <a:ea typeface="Arial Unicode MS"/>
                <a:cs typeface="Arial Unicode MS"/>
              </a:rPr>
              <a:t>student(john) ∩ </a:t>
            </a:r>
            <a:r>
              <a:rPr lang="en-US" dirty="0" err="1" smtClean="0">
                <a:solidFill>
                  <a:schemeClr val="accent1"/>
                </a:solidFill>
                <a:latin typeface="Arial Unicode MS"/>
                <a:ea typeface="Arial Unicode MS"/>
                <a:cs typeface="Arial Unicode MS"/>
              </a:rPr>
              <a:t>gpa</a:t>
            </a:r>
            <a:r>
              <a:rPr lang="en-US" dirty="0" smtClean="0">
                <a:solidFill>
                  <a:schemeClr val="accent1"/>
                </a:solidFill>
                <a:latin typeface="Arial Unicode MS"/>
                <a:ea typeface="Arial Unicode MS"/>
                <a:cs typeface="Arial Unicode MS"/>
              </a:rPr>
              <a:t>(john,4) ∩ </a:t>
            </a:r>
            <a:r>
              <a:rPr lang="en-US" u="sng" dirty="0" err="1" smtClean="0">
                <a:solidFill>
                  <a:schemeClr val="accent1"/>
                </a:solidFill>
                <a:latin typeface="Arial Unicode MS"/>
                <a:ea typeface="Arial Unicode MS"/>
                <a:cs typeface="Arial Unicode MS"/>
              </a:rPr>
              <a:t>goodStudent</a:t>
            </a:r>
            <a:r>
              <a:rPr lang="en-US" u="sng" dirty="0" smtClean="0">
                <a:solidFill>
                  <a:schemeClr val="accent1"/>
                </a:solidFill>
                <a:latin typeface="Arial Unicode MS"/>
                <a:ea typeface="Arial Unicode MS"/>
                <a:cs typeface="Arial Unicode MS"/>
              </a:rPr>
              <a:t>(john)</a:t>
            </a:r>
            <a:r>
              <a:rPr lang="en-US" dirty="0" smtClean="0">
                <a:solidFill>
                  <a:schemeClr val="accent1"/>
                </a:solidFill>
                <a:latin typeface="Arial Unicode MS"/>
                <a:ea typeface="Arial Unicode MS"/>
                <a:cs typeface="Arial Unicode MS"/>
              </a:rPr>
              <a:t> ∩ </a:t>
            </a:r>
            <a:r>
              <a:rPr lang="en-US" dirty="0" err="1" smtClean="0">
                <a:solidFill>
                  <a:schemeClr val="accent1"/>
                </a:solidFill>
                <a:latin typeface="Arial Unicode MS"/>
                <a:ea typeface="Arial Unicode MS"/>
                <a:cs typeface="Arial Unicode MS"/>
              </a:rPr>
              <a:t>csmajor</a:t>
            </a:r>
            <a:r>
              <a:rPr lang="en-US" dirty="0" smtClean="0">
                <a:solidFill>
                  <a:schemeClr val="accent1"/>
                </a:solidFill>
                <a:latin typeface="Arial Unicode MS"/>
                <a:ea typeface="Arial Unicode MS"/>
                <a:cs typeface="Arial Unicode MS"/>
              </a:rPr>
              <a:t>(john)</a:t>
            </a:r>
          </a:p>
          <a:p>
            <a:endParaRPr lang="en-US" dirty="0" smtClean="0">
              <a:latin typeface="Arial Unicode MS"/>
              <a:ea typeface="Arial Unicode MS"/>
              <a:cs typeface="Arial Unicode MS"/>
            </a:endParaRPr>
          </a:p>
          <a:p>
            <a:pPr marL="342900" indent="-342900"/>
            <a:r>
              <a:rPr lang="en-US" dirty="0" smtClean="0">
                <a:latin typeface="Arial Unicode MS"/>
                <a:ea typeface="Arial Unicode MS"/>
                <a:cs typeface="Arial Unicode MS"/>
              </a:rPr>
              <a:t>3) Remove Common Terms from both sides – </a:t>
            </a:r>
          </a:p>
          <a:p>
            <a:pPr marL="342900" indent="-342900"/>
            <a:endParaRPr lang="en-US" dirty="0" smtClean="0">
              <a:latin typeface="Arial Unicode MS"/>
              <a:ea typeface="Arial Unicode MS"/>
              <a:cs typeface="Arial Unicode MS"/>
            </a:endParaRPr>
          </a:p>
          <a:p>
            <a:pPr marL="800100" lvl="1" indent="-342900"/>
            <a:r>
              <a:rPr lang="en-US" dirty="0" smtClean="0">
                <a:latin typeface="Arial Unicode MS"/>
                <a:ea typeface="Arial Unicode MS"/>
                <a:cs typeface="Arial Unicode MS"/>
              </a:rPr>
              <a:t> </a:t>
            </a:r>
            <a:r>
              <a:rPr lang="en-US" dirty="0" err="1" smtClean="0">
                <a:solidFill>
                  <a:schemeClr val="accent1"/>
                </a:solidFill>
                <a:latin typeface="Arial Unicode MS"/>
                <a:ea typeface="Arial Unicode MS"/>
                <a:cs typeface="Arial Unicode MS"/>
              </a:rPr>
              <a:t>chancellorList</a:t>
            </a:r>
            <a:r>
              <a:rPr lang="en-US" dirty="0" smtClean="0">
                <a:solidFill>
                  <a:schemeClr val="accent1"/>
                </a:solidFill>
                <a:latin typeface="Arial Unicode MS"/>
                <a:ea typeface="Arial Unicode MS"/>
                <a:cs typeface="Arial Unicode MS"/>
              </a:rPr>
              <a:t>(john) ⇐ student(john) ∩ </a:t>
            </a:r>
            <a:r>
              <a:rPr lang="en-US" dirty="0" err="1" smtClean="0">
                <a:solidFill>
                  <a:schemeClr val="accent1"/>
                </a:solidFill>
                <a:latin typeface="Arial Unicode MS"/>
                <a:ea typeface="Arial Unicode MS"/>
                <a:cs typeface="Arial Unicode MS"/>
              </a:rPr>
              <a:t>gpa</a:t>
            </a:r>
            <a:r>
              <a:rPr lang="en-US" dirty="0" smtClean="0">
                <a:solidFill>
                  <a:schemeClr val="accent1"/>
                </a:solidFill>
                <a:latin typeface="Arial Unicode MS"/>
                <a:ea typeface="Arial Unicode MS"/>
                <a:cs typeface="Arial Unicode MS"/>
              </a:rPr>
              <a:t>(john,4) ∩ </a:t>
            </a:r>
            <a:r>
              <a:rPr lang="en-US" dirty="0" err="1" smtClean="0">
                <a:solidFill>
                  <a:schemeClr val="accent1"/>
                </a:solidFill>
                <a:latin typeface="Arial Unicode MS"/>
                <a:ea typeface="Arial Unicode MS"/>
                <a:cs typeface="Arial Unicode MS"/>
              </a:rPr>
              <a:t>csmajor</a:t>
            </a:r>
            <a:r>
              <a:rPr lang="en-US" dirty="0" smtClean="0">
                <a:solidFill>
                  <a:schemeClr val="accent1"/>
                </a:solidFill>
                <a:latin typeface="Arial Unicode MS"/>
                <a:ea typeface="Arial Unicode MS"/>
                <a:cs typeface="Arial Unicode MS"/>
              </a:rPr>
              <a:t>(john)</a:t>
            </a:r>
          </a:p>
          <a:p>
            <a:endParaRPr lang="en-US" dirty="0" smtClean="0">
              <a:latin typeface="Arial Unicode MS"/>
              <a:ea typeface="Arial Unicode MS"/>
              <a:cs typeface="Arial Unicode MS"/>
            </a:endParaRPr>
          </a:p>
          <a:p>
            <a:pPr marL="800100" lvl="1" indent="-342900"/>
            <a:endParaRPr lang="en-US" dirty="0" smtClean="0">
              <a:latin typeface="Arial Unicode MS"/>
              <a:ea typeface="Arial Unicode MS"/>
              <a:cs typeface="Arial Unicode MS"/>
            </a:endParaRPr>
          </a:p>
          <a:p>
            <a:pPr marL="800100" lvl="1" indent="-342900"/>
            <a:r>
              <a:rPr lang="en-US" dirty="0" smtClean="0">
                <a:latin typeface="Arial Unicode MS"/>
                <a:ea typeface="Arial Unicode MS"/>
                <a:cs typeface="Arial Unicode MS"/>
              </a:rPr>
              <a:t>			</a:t>
            </a:r>
          </a:p>
          <a:p>
            <a:pPr marL="342900" indent="-342900"/>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a:bodyPr>
          <a:lstStyle/>
          <a:p>
            <a:pPr>
              <a:buNone/>
            </a:pPr>
            <a:endParaRPr lang="en-US" dirty="0" smtClean="0"/>
          </a:p>
          <a:p>
            <a:pPr>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3048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
        <p:nvSpPr>
          <p:cNvPr id="8" name="Rectangle 7"/>
          <p:cNvSpPr/>
          <p:nvPr/>
        </p:nvSpPr>
        <p:spPr>
          <a:xfrm>
            <a:off x="685800" y="228600"/>
            <a:ext cx="8305800" cy="523220"/>
          </a:xfrm>
          <a:prstGeom prst="rect">
            <a:avLst/>
          </a:prstGeom>
        </p:spPr>
        <p:txBody>
          <a:bodyPr wrap="square">
            <a:spAutoFit/>
          </a:bodyPr>
          <a:lstStyle/>
          <a:p>
            <a:pPr algn="ctr">
              <a:buNone/>
            </a:pPr>
            <a:r>
              <a:rPr lang="en-US" sz="2800" dirty="0" smtClean="0">
                <a:solidFill>
                  <a:schemeClr val="tx2"/>
                </a:solidFill>
              </a:rPr>
              <a:t> </a:t>
            </a:r>
            <a:r>
              <a:rPr lang="en-US" sz="2800" b="1" dirty="0" smtClean="0">
                <a:solidFill>
                  <a:schemeClr val="tx2"/>
                </a:solidFill>
              </a:rPr>
              <a:t>Resolution (</a:t>
            </a:r>
            <a:r>
              <a:rPr lang="en-US" sz="2800" b="1" dirty="0" err="1" smtClean="0">
                <a:solidFill>
                  <a:schemeClr val="tx2"/>
                </a:solidFill>
              </a:rPr>
              <a:t>cntd</a:t>
            </a:r>
            <a:r>
              <a:rPr lang="en-US" sz="2800" b="1" dirty="0" smtClean="0">
                <a:solidFill>
                  <a:schemeClr val="tx2"/>
                </a:solidFill>
              </a:rPr>
              <a:t>.)</a:t>
            </a:r>
          </a:p>
        </p:txBody>
      </p:sp>
      <p:sp>
        <p:nvSpPr>
          <p:cNvPr id="9" name="TextBox 8"/>
          <p:cNvSpPr txBox="1"/>
          <p:nvPr/>
        </p:nvSpPr>
        <p:spPr>
          <a:xfrm>
            <a:off x="838200" y="1143001"/>
            <a:ext cx="7696200" cy="4524315"/>
          </a:xfrm>
          <a:prstGeom prst="rect">
            <a:avLst/>
          </a:prstGeom>
          <a:noFill/>
        </p:spPr>
        <p:txBody>
          <a:bodyPr wrap="square" rtlCol="0">
            <a:spAutoFit/>
          </a:bodyPr>
          <a:lstStyle/>
          <a:p>
            <a:r>
              <a:rPr lang="en-US" dirty="0" err="1" smtClean="0">
                <a:solidFill>
                  <a:schemeClr val="accent1"/>
                </a:solidFill>
                <a:latin typeface="Arial Unicode MS"/>
                <a:ea typeface="Arial Unicode MS"/>
                <a:cs typeface="Arial Unicode MS"/>
              </a:rPr>
              <a:t>goodStudent</a:t>
            </a:r>
            <a:r>
              <a:rPr lang="en-US" dirty="0" smtClean="0">
                <a:solidFill>
                  <a:schemeClr val="accent1"/>
                </a:solidFill>
                <a:latin typeface="Arial Unicode MS"/>
                <a:ea typeface="Arial Unicode MS"/>
                <a:cs typeface="Arial Unicode MS"/>
              </a:rPr>
              <a:t>(john)  ⇐ student(john) ∩ gpa35(john)</a:t>
            </a:r>
          </a:p>
          <a:p>
            <a:endParaRPr lang="en-US" dirty="0" smtClean="0">
              <a:solidFill>
                <a:schemeClr val="accent1"/>
              </a:solidFill>
              <a:latin typeface="Arial Unicode MS"/>
              <a:ea typeface="Arial Unicode MS"/>
              <a:cs typeface="Arial Unicode MS"/>
            </a:endParaRPr>
          </a:p>
          <a:p>
            <a:r>
              <a:rPr lang="en-US" dirty="0" err="1" smtClean="0">
                <a:solidFill>
                  <a:schemeClr val="accent1"/>
                </a:solidFill>
                <a:latin typeface="Arial Unicode MS"/>
                <a:ea typeface="Arial Unicode MS"/>
                <a:cs typeface="Arial Unicode MS"/>
              </a:rPr>
              <a:t>csmajor</a:t>
            </a:r>
            <a:r>
              <a:rPr lang="en-US" dirty="0" smtClean="0">
                <a:solidFill>
                  <a:schemeClr val="accent1"/>
                </a:solidFill>
                <a:latin typeface="Arial Unicode MS"/>
                <a:ea typeface="Arial Unicode MS"/>
                <a:cs typeface="Arial Unicode MS"/>
              </a:rPr>
              <a:t>(john) ⇐ </a:t>
            </a:r>
            <a:r>
              <a:rPr lang="en-US" dirty="0" err="1" smtClean="0">
                <a:solidFill>
                  <a:schemeClr val="accent1"/>
                </a:solidFill>
                <a:latin typeface="Arial Unicode MS"/>
                <a:ea typeface="Arial Unicode MS"/>
                <a:cs typeface="Arial Unicode MS"/>
              </a:rPr>
              <a:t>goodStudent</a:t>
            </a:r>
            <a:r>
              <a:rPr lang="en-US" dirty="0" smtClean="0">
                <a:solidFill>
                  <a:schemeClr val="accent1"/>
                </a:solidFill>
                <a:latin typeface="Arial Unicode MS"/>
                <a:ea typeface="Arial Unicode MS"/>
                <a:cs typeface="Arial Unicode MS"/>
              </a:rPr>
              <a:t>(john) ∩ </a:t>
            </a:r>
            <a:r>
              <a:rPr lang="en-US" dirty="0" smtClean="0">
                <a:solidFill>
                  <a:schemeClr val="accent1"/>
                </a:solidFill>
                <a:latin typeface="Arial Unicode MS"/>
                <a:ea typeface="Arial Unicode MS"/>
                <a:cs typeface="Arial Unicode MS"/>
              </a:rPr>
              <a:t>csci71credits(john</a:t>
            </a:r>
            <a:r>
              <a:rPr lang="en-US" dirty="0" smtClean="0">
                <a:solidFill>
                  <a:schemeClr val="accent1"/>
                </a:solidFill>
                <a:latin typeface="Arial Unicode MS"/>
                <a:ea typeface="Arial Unicode MS"/>
                <a:cs typeface="Arial Unicode MS"/>
              </a:rPr>
              <a:t>)</a:t>
            </a:r>
          </a:p>
          <a:p>
            <a:endParaRPr lang="en-US" dirty="0" smtClean="0">
              <a:latin typeface="Arial Unicode MS"/>
              <a:ea typeface="Arial Unicode MS"/>
              <a:cs typeface="Arial Unicode MS"/>
            </a:endParaRPr>
          </a:p>
          <a:p>
            <a:pPr marL="342900" indent="-342900">
              <a:buAutoNum type="arabicParenR"/>
            </a:pPr>
            <a:r>
              <a:rPr lang="en-US" dirty="0" smtClean="0">
                <a:latin typeface="Arial Unicode MS"/>
                <a:ea typeface="Arial Unicode MS"/>
                <a:cs typeface="Arial Unicode MS"/>
              </a:rPr>
              <a:t>And left side – </a:t>
            </a:r>
          </a:p>
          <a:p>
            <a:pPr marL="342900" indent="-342900"/>
            <a:endParaRPr lang="en-US" dirty="0" smtClean="0">
              <a:latin typeface="Arial Unicode MS"/>
              <a:ea typeface="Arial Unicode MS"/>
              <a:cs typeface="Arial Unicode MS"/>
            </a:endParaRPr>
          </a:p>
          <a:p>
            <a:pPr marL="800100" lvl="1" indent="-342900"/>
            <a:r>
              <a:rPr lang="en-US" u="sng" dirty="0" err="1" smtClean="0">
                <a:solidFill>
                  <a:schemeClr val="accent1"/>
                </a:solidFill>
                <a:latin typeface="Arial Unicode MS"/>
                <a:ea typeface="Arial Unicode MS"/>
                <a:cs typeface="Arial Unicode MS"/>
              </a:rPr>
              <a:t>goodStudent</a:t>
            </a:r>
            <a:r>
              <a:rPr lang="en-US" u="sng" dirty="0" smtClean="0">
                <a:solidFill>
                  <a:schemeClr val="accent1"/>
                </a:solidFill>
                <a:latin typeface="Arial Unicode MS"/>
                <a:ea typeface="Arial Unicode MS"/>
                <a:cs typeface="Arial Unicode MS"/>
              </a:rPr>
              <a:t>(john) </a:t>
            </a:r>
            <a:r>
              <a:rPr lang="en-US" dirty="0" smtClean="0">
                <a:solidFill>
                  <a:schemeClr val="accent1"/>
                </a:solidFill>
                <a:latin typeface="Arial Unicode MS"/>
                <a:ea typeface="Arial Unicode MS"/>
                <a:cs typeface="Arial Unicode MS"/>
              </a:rPr>
              <a:t>∩ </a:t>
            </a:r>
            <a:r>
              <a:rPr lang="en-US" dirty="0" err="1" smtClean="0">
                <a:solidFill>
                  <a:schemeClr val="accent1"/>
                </a:solidFill>
                <a:latin typeface="Arial Unicode MS"/>
                <a:ea typeface="Arial Unicode MS"/>
                <a:cs typeface="Arial Unicode MS"/>
              </a:rPr>
              <a:t>csmajor</a:t>
            </a:r>
            <a:r>
              <a:rPr lang="en-US" dirty="0" smtClean="0">
                <a:solidFill>
                  <a:schemeClr val="accent1"/>
                </a:solidFill>
                <a:latin typeface="Arial Unicode MS"/>
                <a:ea typeface="Arial Unicode MS"/>
                <a:cs typeface="Arial Unicode MS"/>
              </a:rPr>
              <a:t>(john)</a:t>
            </a:r>
          </a:p>
          <a:p>
            <a:pPr marL="800100" lvl="1" indent="-342900"/>
            <a:endParaRPr lang="en-US" dirty="0" smtClean="0">
              <a:latin typeface="Arial Unicode MS"/>
              <a:ea typeface="Arial Unicode MS"/>
              <a:cs typeface="Arial Unicode MS"/>
            </a:endParaRPr>
          </a:p>
          <a:p>
            <a:pPr marL="342900" indent="-342900"/>
            <a:r>
              <a:rPr lang="en-US" dirty="0" smtClean="0">
                <a:latin typeface="Arial Unicode MS"/>
                <a:ea typeface="Arial Unicode MS"/>
                <a:cs typeface="Arial Unicode MS"/>
              </a:rPr>
              <a:t>2) And right side – </a:t>
            </a:r>
          </a:p>
          <a:p>
            <a:pPr marL="342900" indent="-342900">
              <a:buAutoNum type="arabicParenR"/>
            </a:pPr>
            <a:endParaRPr lang="en-US" dirty="0" smtClean="0">
              <a:latin typeface="Arial Unicode MS"/>
              <a:ea typeface="Arial Unicode MS"/>
              <a:cs typeface="Arial Unicode MS"/>
            </a:endParaRPr>
          </a:p>
          <a:p>
            <a:r>
              <a:rPr lang="en-US" dirty="0" smtClean="0">
                <a:solidFill>
                  <a:schemeClr val="accent1"/>
                </a:solidFill>
                <a:latin typeface="Arial Unicode MS"/>
                <a:ea typeface="Arial Unicode MS"/>
                <a:cs typeface="Arial Unicode MS"/>
              </a:rPr>
              <a:t>student(john) ∩ gpa35(john) ∩ </a:t>
            </a:r>
            <a:r>
              <a:rPr lang="en-US" u="sng" dirty="0" err="1" smtClean="0">
                <a:solidFill>
                  <a:schemeClr val="accent1"/>
                </a:solidFill>
                <a:latin typeface="Arial Unicode MS"/>
                <a:ea typeface="Arial Unicode MS"/>
                <a:cs typeface="Arial Unicode MS"/>
              </a:rPr>
              <a:t>goodStudent</a:t>
            </a:r>
            <a:r>
              <a:rPr lang="en-US" u="sng" dirty="0" smtClean="0">
                <a:solidFill>
                  <a:schemeClr val="accent1"/>
                </a:solidFill>
                <a:latin typeface="Arial Unicode MS"/>
                <a:ea typeface="Arial Unicode MS"/>
                <a:cs typeface="Arial Unicode MS"/>
              </a:rPr>
              <a:t>(john)</a:t>
            </a:r>
            <a:r>
              <a:rPr lang="en-US" dirty="0" smtClean="0">
                <a:solidFill>
                  <a:schemeClr val="accent1"/>
                </a:solidFill>
                <a:latin typeface="Arial Unicode MS"/>
                <a:ea typeface="Arial Unicode MS"/>
                <a:cs typeface="Arial Unicode MS"/>
              </a:rPr>
              <a:t> ∩ </a:t>
            </a:r>
            <a:r>
              <a:rPr lang="en-US" dirty="0" smtClean="0">
                <a:solidFill>
                  <a:schemeClr val="accent1"/>
                </a:solidFill>
                <a:latin typeface="Arial Unicode MS"/>
                <a:ea typeface="Arial Unicode MS"/>
                <a:cs typeface="Arial Unicode MS"/>
              </a:rPr>
              <a:t>csci71credits(john</a:t>
            </a:r>
            <a:r>
              <a:rPr lang="en-US" dirty="0" smtClean="0">
                <a:solidFill>
                  <a:schemeClr val="accent1"/>
                </a:solidFill>
                <a:latin typeface="Arial Unicode MS"/>
                <a:ea typeface="Arial Unicode MS"/>
                <a:cs typeface="Arial Unicode MS"/>
              </a:rPr>
              <a:t>)</a:t>
            </a:r>
          </a:p>
          <a:p>
            <a:endParaRPr lang="en-US" dirty="0" smtClean="0">
              <a:latin typeface="Arial Unicode MS"/>
              <a:ea typeface="Arial Unicode MS"/>
              <a:cs typeface="Arial Unicode MS"/>
            </a:endParaRPr>
          </a:p>
          <a:p>
            <a:pPr marL="342900" indent="-342900"/>
            <a:r>
              <a:rPr lang="en-US" dirty="0" smtClean="0">
                <a:latin typeface="Arial Unicode MS"/>
                <a:ea typeface="Arial Unicode MS"/>
                <a:cs typeface="Arial Unicode MS"/>
              </a:rPr>
              <a:t>3) Remove Common Terms from both sides – </a:t>
            </a:r>
          </a:p>
          <a:p>
            <a:pPr marL="342900" indent="-342900"/>
            <a:endParaRPr lang="en-US" dirty="0" smtClean="0">
              <a:latin typeface="Arial Unicode MS"/>
              <a:ea typeface="Arial Unicode MS"/>
              <a:cs typeface="Arial Unicode MS"/>
            </a:endParaRPr>
          </a:p>
          <a:p>
            <a:pPr marL="800100" lvl="1" indent="-342900"/>
            <a:r>
              <a:rPr lang="en-US" dirty="0" err="1" smtClean="0">
                <a:solidFill>
                  <a:schemeClr val="accent1"/>
                </a:solidFill>
                <a:latin typeface="Arial Unicode MS"/>
                <a:ea typeface="Arial Unicode MS"/>
                <a:cs typeface="Arial Unicode MS"/>
              </a:rPr>
              <a:t>csmajor</a:t>
            </a:r>
            <a:r>
              <a:rPr lang="en-US" dirty="0" smtClean="0">
                <a:solidFill>
                  <a:schemeClr val="accent1"/>
                </a:solidFill>
                <a:latin typeface="Arial Unicode MS"/>
                <a:ea typeface="Arial Unicode MS"/>
                <a:cs typeface="Arial Unicode MS"/>
              </a:rPr>
              <a:t>(john) ⇐ student(john) ∩ gpa35(john) ∩ </a:t>
            </a:r>
            <a:r>
              <a:rPr lang="en-US" dirty="0" smtClean="0">
                <a:solidFill>
                  <a:schemeClr val="accent1"/>
                </a:solidFill>
                <a:latin typeface="Arial Unicode MS"/>
                <a:ea typeface="Arial Unicode MS"/>
                <a:cs typeface="Arial Unicode MS"/>
              </a:rPr>
              <a:t>csci71credits(john</a:t>
            </a:r>
            <a:r>
              <a:rPr lang="en-US" dirty="0" smtClean="0">
                <a:solidFill>
                  <a:schemeClr val="accent1"/>
                </a:solidFill>
                <a:latin typeface="Arial Unicode MS"/>
                <a:ea typeface="Arial Unicode MS"/>
                <a:cs typeface="Arial Unicode MS"/>
              </a:rPr>
              <a:t>)</a:t>
            </a:r>
          </a:p>
          <a:p>
            <a:pPr marL="800100" lvl="1" indent="-342900"/>
            <a:endParaRPr lang="en-US" dirty="0" smtClean="0">
              <a:solidFill>
                <a:schemeClr val="accent1"/>
              </a:solidFill>
              <a:latin typeface="Arial Unicode MS"/>
              <a:ea typeface="Arial Unicode MS"/>
              <a:cs typeface="Arial Unicode M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400"/>
          </a:xfrm>
        </p:spPr>
        <p:txBody>
          <a:bodyPr>
            <a:normAutofit fontScale="92500" lnSpcReduction="10000"/>
          </a:bodyPr>
          <a:lstStyle/>
          <a:p>
            <a:pPr algn="just"/>
            <a:r>
              <a:rPr lang="en-US" dirty="0" smtClean="0"/>
              <a:t>Resolution is more complex than such simple examples.</a:t>
            </a:r>
          </a:p>
          <a:p>
            <a:pPr algn="just"/>
            <a:endParaRPr lang="en-US" dirty="0" smtClean="0"/>
          </a:p>
          <a:p>
            <a:pPr algn="just"/>
            <a:r>
              <a:rPr lang="en-US" dirty="0" smtClean="0"/>
              <a:t>Presence of variables in propositions requires resolution to find values for those variables that allow the matching process to succeed. </a:t>
            </a:r>
          </a:p>
          <a:p>
            <a:pPr algn="just"/>
            <a:endParaRPr lang="en-US" dirty="0" smtClean="0"/>
          </a:p>
          <a:p>
            <a:pPr algn="just"/>
            <a:r>
              <a:rPr lang="en-US" dirty="0" smtClean="0">
                <a:solidFill>
                  <a:srgbClr val="FF0000"/>
                </a:solidFill>
              </a:rPr>
              <a:t>The process of determining useful values for variables is called </a:t>
            </a:r>
            <a:r>
              <a:rPr lang="en-US" dirty="0" smtClean="0">
                <a:solidFill>
                  <a:srgbClr val="00B050"/>
                </a:solidFill>
              </a:rPr>
              <a:t>unification</a:t>
            </a:r>
            <a:r>
              <a:rPr lang="en-US" dirty="0" smtClean="0"/>
              <a:t>. The temporary assigning of values to variables to allow unification is called </a:t>
            </a:r>
            <a:r>
              <a:rPr lang="en-US" dirty="0" smtClean="0">
                <a:solidFill>
                  <a:srgbClr val="FF0000"/>
                </a:solidFill>
              </a:rPr>
              <a:t>instantiation</a:t>
            </a:r>
            <a:r>
              <a:rPr lang="en-US" dirty="0" smtClean="0"/>
              <a:t>. </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
        <p:nvSpPr>
          <p:cNvPr id="8" name="Rectangle 7"/>
          <p:cNvSpPr/>
          <p:nvPr/>
        </p:nvSpPr>
        <p:spPr>
          <a:xfrm>
            <a:off x="685800" y="228600"/>
            <a:ext cx="8305800" cy="523220"/>
          </a:xfrm>
          <a:prstGeom prst="rect">
            <a:avLst/>
          </a:prstGeom>
        </p:spPr>
        <p:txBody>
          <a:bodyPr wrap="square">
            <a:spAutoFit/>
          </a:bodyPr>
          <a:lstStyle/>
          <a:p>
            <a:pPr algn="ctr">
              <a:buNone/>
            </a:pPr>
            <a:r>
              <a:rPr lang="en-US" sz="2800" dirty="0" smtClean="0">
                <a:solidFill>
                  <a:schemeClr val="tx2"/>
                </a:solidFill>
              </a:rPr>
              <a:t> Resolution (</a:t>
            </a:r>
            <a:r>
              <a:rPr lang="en-US" sz="2800" dirty="0" err="1" smtClean="0">
                <a:solidFill>
                  <a:schemeClr val="tx2"/>
                </a:solidFill>
              </a:rPr>
              <a:t>cntd</a:t>
            </a:r>
            <a:r>
              <a:rPr lang="en-US" sz="2800" dirty="0" smtClean="0">
                <a:solidFill>
                  <a:schemeClr val="tx2"/>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55000" lnSpcReduction="20000"/>
          </a:bodyPr>
          <a:lstStyle/>
          <a:p>
            <a:r>
              <a:rPr lang="en-US" dirty="0" smtClean="0"/>
              <a:t>It is common for the resolution process to instantiate a variable with a values, fail to complete the required matching, and then be required to backtrack and instantiate the variable with a different value.</a:t>
            </a:r>
          </a:p>
          <a:p>
            <a:endParaRPr lang="en-US" dirty="0" smtClean="0"/>
          </a:p>
          <a:p>
            <a:r>
              <a:rPr lang="en-US" dirty="0" smtClean="0"/>
              <a:t>Resolution can detect any inconsistency in a given set of propositions.</a:t>
            </a:r>
          </a:p>
          <a:p>
            <a:endParaRPr lang="en-US" dirty="0" smtClean="0"/>
          </a:p>
          <a:p>
            <a:r>
              <a:rPr lang="en-US" dirty="0" smtClean="0">
                <a:solidFill>
                  <a:srgbClr val="FF0000"/>
                </a:solidFill>
              </a:rPr>
              <a:t>Theorem proving is the basis of logic programming.</a:t>
            </a:r>
          </a:p>
          <a:p>
            <a:pPr>
              <a:buNone/>
            </a:pPr>
            <a:r>
              <a:rPr lang="en-US" dirty="0" smtClean="0">
                <a:solidFill>
                  <a:srgbClr val="FF0000"/>
                </a:solidFill>
              </a:rPr>
              <a:t>			</a:t>
            </a:r>
          </a:p>
          <a:p>
            <a:pPr>
              <a:buNone/>
            </a:pPr>
            <a:r>
              <a:rPr lang="en-US" dirty="0" smtClean="0">
                <a:solidFill>
                  <a:srgbClr val="FF0000"/>
                </a:solidFill>
              </a:rPr>
              <a:t>			Query (Goal)</a:t>
            </a:r>
          </a:p>
          <a:p>
            <a:pPr>
              <a:buNone/>
            </a:pPr>
            <a:r>
              <a:rPr lang="en-US" dirty="0" smtClean="0">
                <a:solidFill>
                  <a:srgbClr val="FF0000"/>
                </a:solidFill>
              </a:rPr>
              <a:t>		</a:t>
            </a:r>
          </a:p>
          <a:p>
            <a:pPr algn="ctr">
              <a:buNone/>
            </a:pPr>
            <a:r>
              <a:rPr lang="en-US" dirty="0" smtClean="0">
                <a:solidFill>
                  <a:srgbClr val="FF0000"/>
                </a:solidFill>
              </a:rPr>
              <a:t>A list of facts + Relationships (Rules)      Yes/No or Variable values</a:t>
            </a:r>
          </a:p>
          <a:p>
            <a:pPr>
              <a:buNone/>
            </a:pPr>
            <a:endParaRPr lang="en-US" dirty="0" smtClean="0"/>
          </a:p>
          <a:p>
            <a:pPr algn="ctr">
              <a:buNone/>
            </a:pPr>
            <a:r>
              <a:rPr lang="en-US" sz="4500" b="1" dirty="0" smtClean="0">
                <a:solidFill>
                  <a:schemeClr val="tx2"/>
                </a:solidFill>
              </a:rPr>
              <a:t>Horn Clauses (A. Horn 1951)</a:t>
            </a:r>
          </a:p>
          <a:p>
            <a:pPr algn="ctr">
              <a:buNone/>
            </a:pPr>
            <a:endParaRPr lang="en-US" u="sng" dirty="0" smtClean="0"/>
          </a:p>
          <a:p>
            <a:r>
              <a:rPr lang="en-US" dirty="0" smtClean="0">
                <a:solidFill>
                  <a:srgbClr val="0070C0"/>
                </a:solidFill>
              </a:rPr>
              <a:t>Special kind of propositions</a:t>
            </a:r>
            <a:r>
              <a:rPr lang="en-US" dirty="0" smtClean="0"/>
              <a:t> – </a:t>
            </a:r>
            <a:r>
              <a:rPr lang="en-US" dirty="0" smtClean="0">
                <a:solidFill>
                  <a:srgbClr val="FF0000"/>
                </a:solidFill>
              </a:rPr>
              <a:t>Most, but not all propositions can be stated as Horn clauses.</a:t>
            </a:r>
          </a:p>
          <a:p>
            <a:endParaRPr lang="en-US" dirty="0" smtClean="0"/>
          </a:p>
          <a:p>
            <a:r>
              <a:rPr lang="en-US" dirty="0" smtClean="0"/>
              <a:t>Two forms</a:t>
            </a:r>
          </a:p>
          <a:p>
            <a:pPr lvl="1"/>
            <a:r>
              <a:rPr lang="en-US" dirty="0" smtClean="0"/>
              <a:t>Headless: Empty left side, used to state fact. E.g., student(john), </a:t>
            </a:r>
            <a:r>
              <a:rPr lang="en-US" dirty="0" err="1" smtClean="0"/>
              <a:t>gpa</a:t>
            </a:r>
            <a:r>
              <a:rPr lang="en-US" dirty="0" smtClean="0"/>
              <a:t> (john, 4).</a:t>
            </a:r>
          </a:p>
          <a:p>
            <a:pPr lvl="1"/>
            <a:r>
              <a:rPr lang="en-US" dirty="0" smtClean="0"/>
              <a:t>Headed: Non-empty left-side, used for rules (relations). E.g., likes (bob, </a:t>
            </a:r>
            <a:r>
              <a:rPr lang="en-US" dirty="0" err="1" smtClean="0"/>
              <a:t>mary</a:t>
            </a:r>
            <a:r>
              <a:rPr lang="en-US" dirty="0" smtClean="0"/>
              <a:t>) &lt;- likes(bob, redhead) AND </a:t>
            </a:r>
            <a:r>
              <a:rPr lang="en-US" dirty="0" err="1" smtClean="0"/>
              <a:t>readhead</a:t>
            </a:r>
            <a:r>
              <a:rPr lang="en-US" dirty="0" smtClean="0"/>
              <a:t> (</a:t>
            </a:r>
            <a:r>
              <a:rPr lang="en-US" dirty="0" err="1" smtClean="0"/>
              <a:t>mary</a:t>
            </a:r>
            <a:r>
              <a:rPr lang="en-US" dirty="0" smtClean="0"/>
              <a:t>).</a:t>
            </a:r>
          </a:p>
          <a:p>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cxnSp>
        <p:nvCxnSpPr>
          <p:cNvPr id="8" name="Straight Arrow Connector 7"/>
          <p:cNvCxnSpPr/>
          <p:nvPr/>
        </p:nvCxnSpPr>
        <p:spPr>
          <a:xfrm rot="5400000">
            <a:off x="2628900" y="33147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53000" y="3505200"/>
            <a:ext cx="152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Brief History of Logic</a:t>
            </a:r>
            <a:br>
              <a:rPr lang="en-US" dirty="0" smtClean="0"/>
            </a:br>
            <a:r>
              <a:rPr lang="en-US" sz="2200" dirty="0" smtClean="0"/>
              <a:t>(http://blue.utb/edu/tang/cosc4350/ch7.ppt#257,2)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a:t>
            </a:r>
            <a:r>
              <a:rPr lang="en-US" baseline="30000" dirty="0" smtClean="0"/>
              <a:t>st</a:t>
            </a:r>
            <a:r>
              <a:rPr lang="en-US" dirty="0" smtClean="0"/>
              <a:t> age of logic (500 BC to 19</a:t>
            </a:r>
            <a:r>
              <a:rPr lang="en-US" baseline="30000" dirty="0" smtClean="0"/>
              <a:t>th</a:t>
            </a:r>
            <a:r>
              <a:rPr lang="en-US" dirty="0" smtClean="0"/>
              <a:t> Century): Symbolic Logic</a:t>
            </a:r>
          </a:p>
          <a:p>
            <a:pPr lvl="1"/>
            <a:r>
              <a:rPr lang="en-US" dirty="0" smtClean="0"/>
              <a:t>Developed by Aristotle (384-322 BC)</a:t>
            </a:r>
          </a:p>
          <a:p>
            <a:pPr lvl="1"/>
            <a:r>
              <a:rPr lang="en-US" dirty="0" smtClean="0"/>
              <a:t>Used by “Sophist” (A Greek Philosopher who speculated on a wide range of subjects back in 500 BC)</a:t>
            </a:r>
          </a:p>
          <a:p>
            <a:r>
              <a:rPr lang="en-US" dirty="0" smtClean="0"/>
              <a:t>2</a:t>
            </a:r>
            <a:r>
              <a:rPr lang="en-US" baseline="30000" dirty="0" smtClean="0"/>
              <a:t>nd</a:t>
            </a:r>
            <a:r>
              <a:rPr lang="en-US" dirty="0" smtClean="0"/>
              <a:t> age of logic (mid to late 19</a:t>
            </a:r>
            <a:r>
              <a:rPr lang="en-US" baseline="30000" dirty="0" smtClean="0"/>
              <a:t>th</a:t>
            </a:r>
            <a:r>
              <a:rPr lang="en-US" dirty="0" smtClean="0"/>
              <a:t> Century): Algebraic Logic</a:t>
            </a:r>
          </a:p>
          <a:p>
            <a:pPr lvl="1"/>
            <a:r>
              <a:rPr lang="en-US" dirty="0" smtClean="0"/>
              <a:t>Developed by George Boole in 1847</a:t>
            </a:r>
          </a:p>
          <a:p>
            <a:pPr lvl="1"/>
            <a:r>
              <a:rPr lang="en-US" dirty="0" smtClean="0"/>
              <a:t>Attempted to formulate logic in terms of mathematics, rules of inferences were modeled after various laws for manipulating algebraic expressions.</a:t>
            </a:r>
            <a:endParaRPr lang="en-US" dirty="0"/>
          </a:p>
        </p:txBody>
      </p:sp>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dirty="0"/>
          </a:p>
        </p:txBody>
      </p:sp>
      <p:sp>
        <p:nvSpPr>
          <p:cNvPr id="5" name="Footer Placeholder 4"/>
          <p:cNvSpPr>
            <a:spLocks noGrp="1"/>
          </p:cNvSpPr>
          <p:nvPr>
            <p:ph type="ftr" sz="quarter" idx="11"/>
          </p:nvPr>
        </p:nvSpPr>
        <p:spPr/>
        <p:txBody>
          <a:bodyPr/>
          <a:lstStyle/>
          <a:p>
            <a:r>
              <a:rPr lang="en-US" smtClean="0"/>
              <a:t>CSCI 565</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92500" lnSpcReduction="20000"/>
          </a:bodyPr>
          <a:lstStyle/>
          <a:p>
            <a:endParaRPr lang="en-US" dirty="0" smtClean="0"/>
          </a:p>
          <a:p>
            <a:r>
              <a:rPr lang="en-US" dirty="0" smtClean="0"/>
              <a:t>Developed by Alan </a:t>
            </a:r>
            <a:r>
              <a:rPr lang="en-US" dirty="0" err="1" smtClean="0"/>
              <a:t>Colmerauer</a:t>
            </a:r>
            <a:r>
              <a:rPr lang="en-US" dirty="0" smtClean="0"/>
              <a:t> and </a:t>
            </a:r>
            <a:r>
              <a:rPr lang="en-US" dirty="0" err="1" smtClean="0"/>
              <a:t>Phillippe</a:t>
            </a:r>
            <a:r>
              <a:rPr lang="en-US" dirty="0" smtClean="0"/>
              <a:t> </a:t>
            </a:r>
            <a:r>
              <a:rPr lang="en-US" dirty="0" err="1" smtClean="0"/>
              <a:t>Roussel</a:t>
            </a:r>
            <a:r>
              <a:rPr lang="en-US" dirty="0" smtClean="0"/>
              <a:t> at the U of Aix – Marseille and Robert Kowalski at the U of Edinburgh.</a:t>
            </a:r>
          </a:p>
          <a:p>
            <a:endParaRPr lang="en-US" dirty="0" smtClean="0"/>
          </a:p>
          <a:p>
            <a:r>
              <a:rPr lang="en-US" dirty="0" smtClean="0"/>
              <a:t>Prolog received a lot of attention when the Japanese govt. launched the ‘Fifth Generation Computing Systems’ project and selected Prolog as the basis for this effort – Intention was to develop intelligent machines.</a:t>
            </a:r>
          </a:p>
          <a:p>
            <a:endParaRPr lang="en-US" dirty="0" smtClean="0"/>
          </a:p>
          <a:p>
            <a:r>
              <a:rPr lang="en-US" dirty="0" smtClean="0">
                <a:solidFill>
                  <a:srgbClr val="0070C0"/>
                </a:solidFill>
              </a:rPr>
              <a:t>Prolog’s syntax is a modified version of the predicate calculus.</a:t>
            </a:r>
          </a:p>
          <a:p>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chemeClr val="tx2"/>
                </a:solidFill>
              </a:rPr>
              <a:t>Prolog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85000" lnSpcReduction="10000"/>
          </a:bodyPr>
          <a:lstStyle/>
          <a:p>
            <a:endParaRPr lang="en-US" dirty="0" smtClean="0"/>
          </a:p>
          <a:p>
            <a:r>
              <a:rPr lang="en-US" dirty="0" smtClean="0">
                <a:solidFill>
                  <a:srgbClr val="FF0000"/>
                </a:solidFill>
              </a:rPr>
              <a:t>A Prolog program consists of a collections of sentences.</a:t>
            </a:r>
          </a:p>
          <a:p>
            <a:endParaRPr lang="en-US" dirty="0" smtClean="0"/>
          </a:p>
          <a:p>
            <a:r>
              <a:rPr lang="en-US" dirty="0" smtClean="0"/>
              <a:t>A Prolog </a:t>
            </a:r>
            <a:r>
              <a:rPr lang="en-US" dirty="0" smtClean="0">
                <a:solidFill>
                  <a:srgbClr val="FF0000"/>
                </a:solidFill>
              </a:rPr>
              <a:t>term</a:t>
            </a:r>
            <a:r>
              <a:rPr lang="en-US" dirty="0" smtClean="0"/>
              <a:t> is a constant, a variable or a structure. A constant is either an atom or an integer.</a:t>
            </a:r>
          </a:p>
          <a:p>
            <a:endParaRPr lang="en-US" dirty="0" smtClean="0"/>
          </a:p>
          <a:p>
            <a:r>
              <a:rPr lang="en-US" dirty="0" smtClean="0"/>
              <a:t>An </a:t>
            </a:r>
            <a:r>
              <a:rPr lang="en-US" dirty="0" smtClean="0">
                <a:solidFill>
                  <a:srgbClr val="FF0000"/>
                </a:solidFill>
              </a:rPr>
              <a:t>atom</a:t>
            </a:r>
            <a:r>
              <a:rPr lang="en-US" dirty="0" smtClean="0"/>
              <a:t> is either a string of letters, digits and underscores that begins with a </a:t>
            </a:r>
            <a:r>
              <a:rPr lang="en-US" dirty="0" smtClean="0">
                <a:solidFill>
                  <a:srgbClr val="FF0000"/>
                </a:solidFill>
              </a:rPr>
              <a:t>lowercase</a:t>
            </a:r>
            <a:r>
              <a:rPr lang="en-US" dirty="0" smtClean="0"/>
              <a:t> letter or a string of any printable ASCII characters delimited by apostrophes.</a:t>
            </a:r>
          </a:p>
          <a:p>
            <a:endParaRPr lang="en-US" dirty="0" smtClean="0"/>
          </a:p>
          <a:p>
            <a:r>
              <a:rPr lang="en-US" dirty="0" smtClean="0"/>
              <a:t>A variable is any string of letters, digits and underscores that begin with an </a:t>
            </a:r>
            <a:r>
              <a:rPr lang="en-US" dirty="0" smtClean="0">
                <a:solidFill>
                  <a:srgbClr val="FF0000"/>
                </a:solidFill>
              </a:rPr>
              <a:t>uppercase</a:t>
            </a:r>
            <a:r>
              <a:rPr lang="en-US" dirty="0" smtClean="0"/>
              <a:t> letter.</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buNone/>
            </a:pPr>
            <a:r>
              <a:rPr lang="en-US" sz="2800" b="1" dirty="0" smtClean="0">
                <a:solidFill>
                  <a:schemeClr val="tx2"/>
                </a:solidFill>
              </a:rPr>
              <a:t>Basic Elements of Prolog</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lgn="just"/>
            <a:r>
              <a:rPr lang="en-US" dirty="0" smtClean="0"/>
              <a:t>Variables are NOT BOUND to types by declarations. The binding of a value and thus type to a variable is called </a:t>
            </a:r>
            <a:r>
              <a:rPr lang="en-US" dirty="0" smtClean="0">
                <a:solidFill>
                  <a:srgbClr val="0070C0"/>
                </a:solidFill>
              </a:rPr>
              <a:t>instantiation</a:t>
            </a:r>
            <a:r>
              <a:rPr lang="en-US" dirty="0" smtClean="0"/>
              <a:t>. Instantiation occurs only in the </a:t>
            </a:r>
            <a:r>
              <a:rPr lang="en-US" dirty="0" smtClean="0">
                <a:solidFill>
                  <a:srgbClr val="0070C0"/>
                </a:solidFill>
              </a:rPr>
              <a:t>resolution</a:t>
            </a:r>
            <a:r>
              <a:rPr lang="en-US" dirty="0" smtClean="0"/>
              <a:t> process.</a:t>
            </a:r>
          </a:p>
          <a:p>
            <a:pPr algn="just"/>
            <a:endParaRPr lang="en-US" dirty="0" smtClean="0"/>
          </a:p>
          <a:p>
            <a:pPr algn="just"/>
            <a:r>
              <a:rPr lang="en-US" dirty="0" smtClean="0"/>
              <a:t>A variable that has not been assigned a value is called </a:t>
            </a:r>
            <a:r>
              <a:rPr lang="en-US" dirty="0" err="1" smtClean="0">
                <a:solidFill>
                  <a:srgbClr val="0070C0"/>
                </a:solidFill>
              </a:rPr>
              <a:t>uninstantiated</a:t>
            </a:r>
            <a:r>
              <a:rPr lang="en-US" dirty="0" smtClean="0"/>
              <a:t>. Instantiations last only as long as it takes to satisfy one complete goal, which involves the proof or disproof of one proposition.</a:t>
            </a:r>
          </a:p>
          <a:p>
            <a:pPr algn="just"/>
            <a:endParaRPr lang="en-US" dirty="0" smtClean="0"/>
          </a:p>
          <a:p>
            <a:pPr algn="just"/>
            <a:r>
              <a:rPr lang="en-US" dirty="0" smtClean="0">
                <a:solidFill>
                  <a:srgbClr val="0070C0"/>
                </a:solidFill>
              </a:rPr>
              <a:t>Structures</a:t>
            </a:r>
            <a:r>
              <a:rPr lang="en-US" dirty="0" smtClean="0"/>
              <a:t> represent atomic propositions (of predicate calculus) in Prolog. Their general form is</a:t>
            </a:r>
          </a:p>
          <a:p>
            <a:pPr algn="ctr">
              <a:buNone/>
            </a:pPr>
            <a:r>
              <a:rPr lang="en-US" dirty="0" err="1" smtClean="0"/>
              <a:t>functor</a:t>
            </a:r>
            <a:r>
              <a:rPr lang="en-US" dirty="0" smtClean="0"/>
              <a:t>(parameter list)</a:t>
            </a:r>
          </a:p>
          <a:p>
            <a:pPr algn="ctr">
              <a:buNone/>
            </a:pPr>
            <a:endParaRPr lang="en-US" dirty="0" smtClean="0"/>
          </a:p>
          <a:p>
            <a:pPr lvl="1"/>
            <a:r>
              <a:rPr lang="en-US" dirty="0" err="1" smtClean="0"/>
              <a:t>Functor</a:t>
            </a:r>
            <a:r>
              <a:rPr lang="en-US" dirty="0" smtClean="0"/>
              <a:t>: atom(used to identify the structure).</a:t>
            </a:r>
          </a:p>
          <a:p>
            <a:pPr lvl="1"/>
            <a:r>
              <a:rPr lang="en-US" dirty="0" smtClean="0"/>
              <a:t>Parameter list: any list of atoms, variables or other structures.</a:t>
            </a:r>
          </a:p>
          <a:p>
            <a:pPr algn="just"/>
            <a:endParaRPr lang="en-US" dirty="0" smtClean="0"/>
          </a:p>
          <a:p>
            <a:pPr algn="just"/>
            <a:r>
              <a:rPr lang="en-US" dirty="0" smtClean="0">
                <a:solidFill>
                  <a:srgbClr val="0070C0"/>
                </a:solidFill>
              </a:rPr>
              <a:t>Structures</a:t>
            </a:r>
            <a:r>
              <a:rPr lang="en-US" dirty="0" smtClean="0"/>
              <a:t> are used to specify facts in Prolog.</a:t>
            </a:r>
          </a:p>
          <a:p>
            <a:pPr algn="just"/>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7500" lnSpcReduction="20000"/>
          </a:bodyPr>
          <a:lstStyle/>
          <a:p>
            <a:pPr algn="ctr">
              <a:buNone/>
            </a:pPr>
            <a:endParaRPr lang="en-US" u="sng" dirty="0" smtClean="0"/>
          </a:p>
          <a:p>
            <a:pPr algn="just"/>
            <a:r>
              <a:rPr lang="en-US" dirty="0" smtClean="0"/>
              <a:t>Two basic forms</a:t>
            </a:r>
          </a:p>
          <a:p>
            <a:pPr lvl="1" algn="just"/>
            <a:r>
              <a:rPr lang="en-US" dirty="0" smtClean="0"/>
              <a:t>Headless Horn clauses</a:t>
            </a:r>
          </a:p>
          <a:p>
            <a:pPr lvl="1" algn="just"/>
            <a:r>
              <a:rPr lang="en-US" dirty="0" smtClean="0"/>
              <a:t>Headed Horn clauses</a:t>
            </a:r>
          </a:p>
          <a:p>
            <a:pPr algn="just"/>
            <a:endParaRPr lang="en-US" dirty="0" smtClean="0"/>
          </a:p>
          <a:p>
            <a:pPr algn="just"/>
            <a:r>
              <a:rPr lang="en-US" dirty="0" smtClean="0"/>
              <a:t>Headless Horn Clause – simplest form is a single structure – interpreted as an unconditional assertion, or a fact – Logically facts are propositions that are assumed to be TRUE.</a:t>
            </a:r>
          </a:p>
          <a:p>
            <a:pPr algn="just">
              <a:buNone/>
            </a:pPr>
            <a:r>
              <a:rPr lang="en-US" dirty="0" smtClean="0"/>
              <a:t>             e.g., student(john).</a:t>
            </a:r>
          </a:p>
          <a:p>
            <a:pPr algn="just">
              <a:buNone/>
            </a:pPr>
            <a:r>
              <a:rPr lang="en-US" dirty="0" smtClean="0"/>
              <a:t>                     mother(</a:t>
            </a:r>
            <a:r>
              <a:rPr lang="en-US" dirty="0" err="1" smtClean="0"/>
              <a:t>mary</a:t>
            </a:r>
            <a:r>
              <a:rPr lang="en-US" dirty="0" smtClean="0"/>
              <a:t>, john).</a:t>
            </a:r>
          </a:p>
          <a:p>
            <a:pPr algn="just">
              <a:buNone/>
            </a:pPr>
            <a:r>
              <a:rPr lang="en-US" dirty="0" smtClean="0"/>
              <a:t>                     male(</a:t>
            </a:r>
            <a:r>
              <a:rPr lang="en-US" dirty="0" err="1" smtClean="0"/>
              <a:t>jake</a:t>
            </a:r>
            <a:r>
              <a:rPr lang="en-US" dirty="0" smtClean="0"/>
              <a:t>).</a:t>
            </a:r>
          </a:p>
          <a:p>
            <a:pPr algn="just">
              <a:buNone/>
            </a:pPr>
            <a:r>
              <a:rPr lang="en-US" dirty="0" smtClean="0"/>
              <a:t>                     father(john, </a:t>
            </a:r>
            <a:r>
              <a:rPr lang="en-US" dirty="0" err="1" smtClean="0"/>
              <a:t>jake</a:t>
            </a:r>
            <a:r>
              <a:rPr lang="en-US" dirty="0" smtClean="0"/>
              <a:t>).</a:t>
            </a:r>
          </a:p>
          <a:p>
            <a:pPr algn="just">
              <a:buNone/>
            </a:pPr>
            <a:endParaRPr lang="en-US" dirty="0" smtClean="0"/>
          </a:p>
          <a:p>
            <a:pPr algn="just"/>
            <a:r>
              <a:rPr lang="en-US" dirty="0" smtClean="0"/>
              <a:t>Every Prolog statement is terminated by a period.</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buNone/>
            </a:pPr>
            <a:r>
              <a:rPr lang="en-US" sz="3200" b="1" dirty="0" smtClean="0">
                <a:solidFill>
                  <a:schemeClr val="tx2"/>
                </a:solidFill>
              </a:rPr>
              <a:t>Fact Statements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62500" lnSpcReduction="20000"/>
          </a:bodyPr>
          <a:lstStyle/>
          <a:p>
            <a:pPr algn="just">
              <a:buNone/>
            </a:pPr>
            <a:endParaRPr lang="en-US" dirty="0" smtClean="0"/>
          </a:p>
          <a:p>
            <a:pPr algn="just"/>
            <a:r>
              <a:rPr lang="en-US" dirty="0" smtClean="0"/>
              <a:t>Headed Horn clauses (called Rules)</a:t>
            </a:r>
          </a:p>
          <a:p>
            <a:pPr lvl="1" algn="just"/>
            <a:r>
              <a:rPr lang="en-US" dirty="0" smtClean="0"/>
              <a:t>antecedent</a:t>
            </a:r>
          </a:p>
          <a:p>
            <a:pPr lvl="1" algn="just"/>
            <a:r>
              <a:rPr lang="en-US" dirty="0" smtClean="0"/>
              <a:t>Consequent</a:t>
            </a:r>
          </a:p>
          <a:p>
            <a:pPr algn="just"/>
            <a:endParaRPr lang="en-US" dirty="0" smtClean="0"/>
          </a:p>
          <a:p>
            <a:pPr algn="just"/>
            <a:r>
              <a:rPr lang="en-US" dirty="0" smtClean="0"/>
              <a:t>Antecedent can be either a single term or a conjunction.</a:t>
            </a:r>
          </a:p>
          <a:p>
            <a:pPr algn="just"/>
            <a:endParaRPr lang="en-US" dirty="0" smtClean="0"/>
          </a:p>
          <a:p>
            <a:pPr algn="just"/>
            <a:r>
              <a:rPr lang="en-US" dirty="0" smtClean="0"/>
              <a:t>Consequent is a single term.</a:t>
            </a:r>
          </a:p>
          <a:p>
            <a:pPr algn="just"/>
            <a:endParaRPr lang="en-US" dirty="0" smtClean="0"/>
          </a:p>
          <a:p>
            <a:pPr algn="just"/>
            <a:r>
              <a:rPr lang="en-US" dirty="0" smtClean="0"/>
              <a:t>Conjunction contains multiple terms which are separated by logical AND</a:t>
            </a:r>
          </a:p>
          <a:p>
            <a:pPr algn="just">
              <a:buNone/>
            </a:pPr>
            <a:r>
              <a:rPr lang="en-US" dirty="0" smtClean="0"/>
              <a:t>               e.g., female(</a:t>
            </a:r>
            <a:r>
              <a:rPr lang="en-US" dirty="0" err="1" smtClean="0"/>
              <a:t>jane</a:t>
            </a:r>
            <a:r>
              <a:rPr lang="en-US" dirty="0" smtClean="0"/>
              <a:t>), child(</a:t>
            </a:r>
            <a:r>
              <a:rPr lang="en-US" dirty="0" err="1" smtClean="0"/>
              <a:t>jane</a:t>
            </a:r>
            <a:r>
              <a:rPr lang="en-US" dirty="0" smtClean="0"/>
              <a:t>).</a:t>
            </a:r>
          </a:p>
          <a:p>
            <a:pPr algn="just">
              <a:buNone/>
            </a:pPr>
            <a:endParaRPr lang="en-US" dirty="0" smtClean="0"/>
          </a:p>
          <a:p>
            <a:pPr algn="just"/>
            <a:r>
              <a:rPr lang="en-US" dirty="0" smtClean="0"/>
              <a:t>General form of the Prolog headed Horn clause is</a:t>
            </a:r>
          </a:p>
          <a:p>
            <a:pPr algn="just">
              <a:buNone/>
            </a:pPr>
            <a:r>
              <a:rPr lang="en-US" dirty="0" smtClean="0"/>
              <a:t>               consequence_1:- </a:t>
            </a:r>
            <a:r>
              <a:rPr lang="en-US" dirty="0" err="1" smtClean="0"/>
              <a:t>antecedent_expression</a:t>
            </a:r>
            <a:r>
              <a:rPr lang="en-US" dirty="0" smtClean="0"/>
              <a:t>.</a:t>
            </a:r>
          </a:p>
          <a:p>
            <a:pPr algn="just">
              <a:buNone/>
            </a:pPr>
            <a:r>
              <a:rPr lang="en-US" dirty="0" smtClean="0"/>
              <a:t>     “consequence_1 can be concluded if the antecedent expression is true or can be made to be true by some instantiation of its variables”.</a:t>
            </a:r>
          </a:p>
          <a:p>
            <a:pPr algn="just">
              <a:buNone/>
            </a:pPr>
            <a:r>
              <a:rPr lang="en-US" dirty="0" smtClean="0"/>
              <a:t>               e.g., ancestor(</a:t>
            </a:r>
            <a:r>
              <a:rPr lang="en-US" dirty="0" err="1" smtClean="0"/>
              <a:t>mary</a:t>
            </a:r>
            <a:r>
              <a:rPr lang="en-US" dirty="0" smtClean="0"/>
              <a:t>, </a:t>
            </a:r>
            <a:r>
              <a:rPr lang="en-US" dirty="0" err="1" smtClean="0"/>
              <a:t>shelley</a:t>
            </a:r>
            <a:r>
              <a:rPr lang="en-US" dirty="0" smtClean="0"/>
              <a:t>) :- mother(</a:t>
            </a:r>
            <a:r>
              <a:rPr lang="en-US" dirty="0" err="1" smtClean="0"/>
              <a:t>mary</a:t>
            </a:r>
            <a:r>
              <a:rPr lang="en-US" dirty="0" smtClean="0"/>
              <a:t>, </a:t>
            </a:r>
            <a:r>
              <a:rPr lang="en-US" dirty="0" err="1" smtClean="0"/>
              <a:t>shelley</a:t>
            </a:r>
            <a:r>
              <a:rPr lang="en-US" dirty="0" smtClean="0"/>
              <a:t>).</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buNone/>
            </a:pPr>
            <a:r>
              <a:rPr lang="en-US" sz="3200" b="1" dirty="0" smtClean="0">
                <a:solidFill>
                  <a:schemeClr val="tx2"/>
                </a:solidFill>
              </a:rPr>
              <a:t>Rule Statements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7500" lnSpcReduction="20000"/>
          </a:bodyPr>
          <a:lstStyle/>
          <a:p>
            <a:pPr algn="ctr">
              <a:buNone/>
            </a:pPr>
            <a:endParaRPr lang="en-US" u="sng" dirty="0" smtClean="0"/>
          </a:p>
          <a:p>
            <a:pPr algn="just"/>
            <a:r>
              <a:rPr lang="en-US" dirty="0" smtClean="0"/>
              <a:t>Prolog statements can use variables to generalize their meanings. Variables in the clausal form provide a “kind-of” implied universal quantifier.</a:t>
            </a:r>
          </a:p>
          <a:p>
            <a:pPr algn="just"/>
            <a:endParaRPr lang="en-US" dirty="0" smtClean="0"/>
          </a:p>
          <a:p>
            <a:pPr algn="just">
              <a:buNone/>
            </a:pPr>
            <a:r>
              <a:rPr lang="en-US" dirty="0" smtClean="0"/>
              <a:t>e.g., </a:t>
            </a:r>
            <a:r>
              <a:rPr lang="en-US" dirty="0" smtClean="0"/>
              <a:t> parent(X</a:t>
            </a:r>
            <a:r>
              <a:rPr lang="en-US" dirty="0" smtClean="0"/>
              <a:t>, Y) :- mother(X, Y).</a:t>
            </a:r>
          </a:p>
          <a:p>
            <a:pPr algn="just">
              <a:buNone/>
            </a:pPr>
            <a:r>
              <a:rPr lang="en-US" dirty="0" smtClean="0"/>
              <a:t>          parent(X, Y) :- father(X, Y).</a:t>
            </a:r>
          </a:p>
          <a:p>
            <a:pPr algn="just">
              <a:buNone/>
            </a:pPr>
            <a:r>
              <a:rPr lang="en-US" dirty="0" smtClean="0"/>
              <a:t>          grandparent(X, Y) :- parent(X, Z), parent(Z, Y).</a:t>
            </a:r>
          </a:p>
          <a:p>
            <a:pPr algn="just">
              <a:buNone/>
            </a:pPr>
            <a:r>
              <a:rPr lang="en-US" dirty="0" smtClean="0"/>
              <a:t>          sibling(X, Y) :- mother(M, X), mother(M, Y), father(F, X), 		           father(F, Y). </a:t>
            </a:r>
          </a:p>
          <a:p>
            <a:pPr algn="just">
              <a:buNone/>
            </a:pPr>
            <a:endParaRPr lang="en-US" dirty="0" smtClean="0"/>
          </a:p>
          <a:p>
            <a:pPr algn="just">
              <a:buNone/>
            </a:pPr>
            <a:endParaRPr lang="en-US" dirty="0" smtClean="0"/>
          </a:p>
          <a:p>
            <a:pPr algn="just"/>
            <a:r>
              <a:rPr lang="en-US" dirty="0" smtClean="0"/>
              <a:t>If </a:t>
            </a:r>
            <a:r>
              <a:rPr lang="en-US" dirty="0" smtClean="0"/>
              <a:t>there are instantiations of X and Y such that mother(X, Y) is TRUE, then for those same instantiations of X and Y, parent(X, Y) is also true. </a:t>
            </a:r>
          </a:p>
          <a:p>
            <a:pPr algn="just"/>
            <a:endParaRPr lang="en-US" dirty="0" smtClean="0"/>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chemeClr val="tx2"/>
                </a:solidFill>
              </a:rPr>
              <a:t>Variables in Rule Statements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7500" lnSpcReduction="20000"/>
          </a:bodyPr>
          <a:lstStyle/>
          <a:p>
            <a:pPr algn="just"/>
            <a:endParaRPr lang="en-US" dirty="0" smtClean="0">
              <a:solidFill>
                <a:srgbClr val="FF0000"/>
              </a:solidFill>
            </a:endParaRPr>
          </a:p>
          <a:p>
            <a:pPr algn="just"/>
            <a:r>
              <a:rPr lang="en-US" dirty="0" smtClean="0">
                <a:solidFill>
                  <a:srgbClr val="FF0000"/>
                </a:solidFill>
              </a:rPr>
              <a:t>Facts and Rules are the basis for theorem-proving model of Prolog.</a:t>
            </a:r>
          </a:p>
          <a:p>
            <a:pPr algn="just"/>
            <a:endParaRPr lang="en-US" dirty="0" smtClean="0"/>
          </a:p>
          <a:p>
            <a:pPr algn="just"/>
            <a:r>
              <a:rPr lang="en-US" dirty="0" smtClean="0">
                <a:solidFill>
                  <a:srgbClr val="0070C0"/>
                </a:solidFill>
              </a:rPr>
              <a:t>The theorem is in the form of a proposition that we want the system to prove or disprove. These propositions in Prolog are called </a:t>
            </a:r>
            <a:r>
              <a:rPr lang="en-US" u="sng" dirty="0" smtClean="0">
                <a:solidFill>
                  <a:srgbClr val="0070C0"/>
                </a:solidFill>
              </a:rPr>
              <a:t>goals</a:t>
            </a:r>
            <a:r>
              <a:rPr lang="en-US" dirty="0" smtClean="0">
                <a:solidFill>
                  <a:srgbClr val="0070C0"/>
                </a:solidFill>
              </a:rPr>
              <a:t> or </a:t>
            </a:r>
            <a:r>
              <a:rPr lang="en-US" u="sng" dirty="0" smtClean="0">
                <a:solidFill>
                  <a:srgbClr val="0070C0"/>
                </a:solidFill>
              </a:rPr>
              <a:t>queries</a:t>
            </a:r>
            <a:r>
              <a:rPr lang="en-US" dirty="0" smtClean="0">
                <a:solidFill>
                  <a:srgbClr val="0070C0"/>
                </a:solidFill>
              </a:rPr>
              <a:t>.</a:t>
            </a:r>
          </a:p>
          <a:p>
            <a:pPr algn="just"/>
            <a:endParaRPr lang="en-US" dirty="0" smtClean="0"/>
          </a:p>
          <a:p>
            <a:pPr algn="just"/>
            <a:r>
              <a:rPr lang="en-US" dirty="0" smtClean="0"/>
              <a:t>Syntactic form of goals is same as the headless Horn clauses.</a:t>
            </a:r>
          </a:p>
          <a:p>
            <a:pPr algn="just">
              <a:buNone/>
            </a:pPr>
            <a:endParaRPr lang="en-US" dirty="0" smtClean="0"/>
          </a:p>
          <a:p>
            <a:pPr algn="just">
              <a:buNone/>
            </a:pPr>
            <a:r>
              <a:rPr lang="en-US" dirty="0" smtClean="0"/>
              <a:t>                                          e.g., student(john).</a:t>
            </a:r>
          </a:p>
          <a:p>
            <a:pPr algn="just">
              <a:buNone/>
            </a:pPr>
            <a:endParaRPr lang="en-US" dirty="0" smtClean="0"/>
          </a:p>
          <a:p>
            <a:pPr algn="just">
              <a:buNone/>
            </a:pPr>
            <a:r>
              <a:rPr lang="en-US" dirty="0" smtClean="0"/>
              <a:t>         To this query, the system will respond back by saying either Yes or No.</a:t>
            </a:r>
          </a:p>
          <a:p>
            <a:endParaRPr lang="en-US" u="sng" dirty="0" smtClean="0"/>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buNone/>
            </a:pPr>
            <a:r>
              <a:rPr lang="en-US" sz="2800" b="1" dirty="0" smtClean="0">
                <a:solidFill>
                  <a:schemeClr val="tx2"/>
                </a:solidFill>
              </a:rPr>
              <a:t>Goal Statements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85000" lnSpcReduction="20000"/>
          </a:bodyPr>
          <a:lstStyle/>
          <a:p>
            <a:pPr algn="just"/>
            <a:r>
              <a:rPr lang="en-US" dirty="0" smtClean="0"/>
              <a:t>Variables are also allowed in queries. With variables present, the system not only asserts the validity of the goal but also identifies the instantiations of the variables that make the goal true.</a:t>
            </a:r>
          </a:p>
          <a:p>
            <a:pPr algn="just">
              <a:buNone/>
            </a:pPr>
            <a:endParaRPr lang="en-US" dirty="0" smtClean="0"/>
          </a:p>
          <a:p>
            <a:pPr algn="just">
              <a:buNone/>
            </a:pPr>
            <a:r>
              <a:rPr lang="en-US" dirty="0" smtClean="0"/>
              <a:t>                               e.g.,  student(john).</a:t>
            </a:r>
          </a:p>
          <a:p>
            <a:pPr algn="just">
              <a:buNone/>
            </a:pPr>
            <a:r>
              <a:rPr lang="en-US" dirty="0" smtClean="0"/>
              <a:t>                                         </a:t>
            </a:r>
            <a:r>
              <a:rPr lang="en-US" dirty="0" err="1" smtClean="0"/>
              <a:t>gpa</a:t>
            </a:r>
            <a:r>
              <a:rPr lang="en-US" dirty="0" smtClean="0"/>
              <a:t>(john, 4).</a:t>
            </a:r>
          </a:p>
          <a:p>
            <a:pPr algn="just">
              <a:buNone/>
            </a:pPr>
            <a:endParaRPr lang="en-US" dirty="0" smtClean="0"/>
          </a:p>
          <a:p>
            <a:pPr algn="just">
              <a:buNone/>
            </a:pPr>
            <a:r>
              <a:rPr lang="en-US" dirty="0" smtClean="0"/>
              <a:t>         </a:t>
            </a:r>
            <a:r>
              <a:rPr lang="en-US" dirty="0" smtClean="0">
                <a:solidFill>
                  <a:srgbClr val="0070C0"/>
                </a:solidFill>
              </a:rPr>
              <a:t>a query could be – student(X).   </a:t>
            </a:r>
            <a:r>
              <a:rPr lang="en-US" dirty="0" smtClean="0">
                <a:solidFill>
                  <a:srgbClr val="00B050"/>
                </a:solidFill>
              </a:rPr>
              <a:t>X = john</a:t>
            </a:r>
            <a:r>
              <a:rPr lang="en-US" dirty="0" smtClean="0">
                <a:solidFill>
                  <a:srgbClr val="0070C0"/>
                </a:solidFill>
              </a:rPr>
              <a:t>.</a:t>
            </a:r>
          </a:p>
          <a:p>
            <a:pPr algn="just">
              <a:buNone/>
            </a:pPr>
            <a:r>
              <a:rPr lang="en-US" dirty="0" smtClean="0">
                <a:solidFill>
                  <a:srgbClr val="0070C0"/>
                </a:solidFill>
              </a:rPr>
              <a:t>                                           </a:t>
            </a:r>
            <a:r>
              <a:rPr lang="en-US" dirty="0" err="1" smtClean="0">
                <a:solidFill>
                  <a:srgbClr val="0070C0"/>
                </a:solidFill>
              </a:rPr>
              <a:t>gpa</a:t>
            </a:r>
            <a:r>
              <a:rPr lang="en-US" dirty="0" smtClean="0">
                <a:solidFill>
                  <a:srgbClr val="0070C0"/>
                </a:solidFill>
              </a:rPr>
              <a:t>(john, Y).  </a:t>
            </a:r>
            <a:r>
              <a:rPr lang="en-US" dirty="0" smtClean="0">
                <a:solidFill>
                  <a:srgbClr val="00B050"/>
                </a:solidFill>
              </a:rPr>
              <a:t>Y = 4.</a:t>
            </a:r>
          </a:p>
          <a:p>
            <a:pPr algn="just">
              <a:buNone/>
            </a:pPr>
            <a:endParaRPr lang="en-US" dirty="0" smtClean="0">
              <a:solidFill>
                <a:srgbClr val="0070C0"/>
              </a:solidFill>
            </a:endParaRPr>
          </a:p>
          <a:p>
            <a:pPr algn="just">
              <a:buNone/>
            </a:pPr>
            <a:r>
              <a:rPr lang="en-US" dirty="0" smtClean="0">
                <a:solidFill>
                  <a:srgbClr val="0070C0"/>
                </a:solidFill>
              </a:rPr>
              <a:t>         The system will attempt through unification, to find an instantiations of X(Y) so that the goal(s) become(s) true. </a:t>
            </a:r>
            <a:r>
              <a:rPr lang="en-US" dirty="0" smtClean="0"/>
              <a:t>       </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lgn="just"/>
            <a:endParaRPr lang="en-US" dirty="0" smtClean="0"/>
          </a:p>
          <a:p>
            <a:pPr algn="just"/>
            <a:endParaRPr lang="en-US" dirty="0" smtClean="0"/>
          </a:p>
          <a:p>
            <a:pPr algn="just"/>
            <a:r>
              <a:rPr lang="en-US" dirty="0" smtClean="0">
                <a:solidFill>
                  <a:srgbClr val="FF0000"/>
                </a:solidFill>
              </a:rPr>
              <a:t>Queries are called as goals. When the goal is a compound proposition, each structure is called a </a:t>
            </a:r>
            <a:r>
              <a:rPr lang="en-US" dirty="0" err="1" smtClean="0">
                <a:solidFill>
                  <a:srgbClr val="0070C0"/>
                </a:solidFill>
              </a:rPr>
              <a:t>subgoal</a:t>
            </a:r>
            <a:r>
              <a:rPr lang="en-US" dirty="0" smtClean="0">
                <a:solidFill>
                  <a:srgbClr val="FF0000"/>
                </a:solidFill>
              </a:rPr>
              <a:t>.</a:t>
            </a:r>
          </a:p>
          <a:p>
            <a:pPr algn="just"/>
            <a:endParaRPr lang="en-US" dirty="0" smtClean="0"/>
          </a:p>
          <a:p>
            <a:pPr algn="just"/>
            <a:r>
              <a:rPr lang="en-US" dirty="0" smtClean="0">
                <a:solidFill>
                  <a:srgbClr val="0070C0"/>
                </a:solidFill>
              </a:rPr>
              <a:t>To prove that a goal is true, the </a:t>
            </a:r>
            <a:r>
              <a:rPr lang="en-US" dirty="0" err="1" smtClean="0">
                <a:solidFill>
                  <a:srgbClr val="0070C0"/>
                </a:solidFill>
              </a:rPr>
              <a:t>inferencing</a:t>
            </a:r>
            <a:r>
              <a:rPr lang="en-US" dirty="0" smtClean="0">
                <a:solidFill>
                  <a:srgbClr val="0070C0"/>
                </a:solidFill>
              </a:rPr>
              <a:t> process must find a chain of inference rules and/or facts in the database that connect the goal to one or more facts in the database.</a:t>
            </a:r>
          </a:p>
          <a:p>
            <a:pPr algn="just">
              <a:buNone/>
            </a:pPr>
            <a:endParaRPr lang="en-US" dirty="0" smtClean="0"/>
          </a:p>
          <a:p>
            <a:pPr algn="just">
              <a:buNone/>
            </a:pPr>
            <a:r>
              <a:rPr lang="en-US" dirty="0" smtClean="0"/>
              <a:t>    E.g., If Q is the goal then either Q must be found as a fact in the database or the </a:t>
            </a:r>
            <a:r>
              <a:rPr lang="en-US" dirty="0" err="1" smtClean="0"/>
              <a:t>inferencing</a:t>
            </a:r>
            <a:r>
              <a:rPr lang="en-US" dirty="0" smtClean="0"/>
              <a:t> process must find a sequence of propositions P</a:t>
            </a:r>
            <a:r>
              <a:rPr lang="en-US" baseline="-25000" dirty="0" smtClean="0"/>
              <a:t>1</a:t>
            </a:r>
            <a:r>
              <a:rPr lang="en-US" dirty="0" smtClean="0"/>
              <a:t>, P</a:t>
            </a:r>
            <a:r>
              <a:rPr lang="en-US" baseline="-25000" dirty="0" smtClean="0"/>
              <a:t>2</a:t>
            </a:r>
            <a:r>
              <a:rPr lang="en-US" dirty="0" smtClean="0"/>
              <a:t>, …., </a:t>
            </a:r>
            <a:r>
              <a:rPr lang="en-US" dirty="0" err="1" smtClean="0"/>
              <a:t>P</a:t>
            </a:r>
            <a:r>
              <a:rPr lang="en-US" baseline="-25000" dirty="0" err="1" smtClean="0"/>
              <a:t>n</a:t>
            </a:r>
            <a:r>
              <a:rPr lang="en-US" dirty="0" smtClean="0"/>
              <a:t> such that</a:t>
            </a:r>
          </a:p>
          <a:p>
            <a:pPr algn="just">
              <a:buNone/>
            </a:pPr>
            <a:r>
              <a:rPr lang="en-US" dirty="0" smtClean="0"/>
              <a:t>			 </a:t>
            </a:r>
            <a:r>
              <a:rPr lang="en-US" dirty="0" smtClean="0">
                <a:solidFill>
                  <a:srgbClr val="0070C0"/>
                </a:solidFill>
              </a:rPr>
              <a:t>P</a:t>
            </a:r>
            <a:r>
              <a:rPr lang="en-US" baseline="-25000" dirty="0" smtClean="0"/>
              <a:t>1</a:t>
            </a:r>
            <a:r>
              <a:rPr lang="en-US" dirty="0" smtClean="0">
                <a:solidFill>
                  <a:srgbClr val="0070C0"/>
                </a:solidFill>
              </a:rPr>
              <a:t> :- P</a:t>
            </a:r>
            <a:r>
              <a:rPr lang="en-US" baseline="-25000" dirty="0" smtClean="0"/>
              <a:t>2</a:t>
            </a:r>
            <a:r>
              <a:rPr lang="en-US" dirty="0" smtClean="0">
                <a:solidFill>
                  <a:srgbClr val="0070C0"/>
                </a:solidFill>
              </a:rPr>
              <a:t>,</a:t>
            </a:r>
          </a:p>
          <a:p>
            <a:pPr algn="just">
              <a:buNone/>
            </a:pPr>
            <a:r>
              <a:rPr lang="en-US" dirty="0" smtClean="0">
                <a:solidFill>
                  <a:srgbClr val="0070C0"/>
                </a:solidFill>
              </a:rPr>
              <a:t>			 P</a:t>
            </a:r>
            <a:r>
              <a:rPr lang="en-US" baseline="-25000" dirty="0" smtClean="0"/>
              <a:t>2</a:t>
            </a:r>
            <a:r>
              <a:rPr lang="en-US" dirty="0" smtClean="0">
                <a:solidFill>
                  <a:srgbClr val="0070C0"/>
                </a:solidFill>
              </a:rPr>
              <a:t> :- P</a:t>
            </a:r>
            <a:r>
              <a:rPr lang="en-US" baseline="-25000" dirty="0" smtClean="0"/>
              <a:t>3</a:t>
            </a:r>
            <a:r>
              <a:rPr lang="en-US" dirty="0" smtClean="0">
                <a:solidFill>
                  <a:srgbClr val="0070C0"/>
                </a:solidFill>
              </a:rPr>
              <a:t>,</a:t>
            </a:r>
          </a:p>
          <a:p>
            <a:pPr algn="just">
              <a:buNone/>
            </a:pPr>
            <a:r>
              <a:rPr lang="en-US" dirty="0" smtClean="0">
                <a:solidFill>
                  <a:srgbClr val="0070C0"/>
                </a:solidFill>
              </a:rPr>
              <a:t>			 …,</a:t>
            </a:r>
          </a:p>
          <a:p>
            <a:pPr algn="just">
              <a:buNone/>
            </a:pPr>
            <a:r>
              <a:rPr lang="en-US" dirty="0" smtClean="0">
                <a:solidFill>
                  <a:srgbClr val="0070C0"/>
                </a:solidFill>
              </a:rPr>
              <a:t>			 </a:t>
            </a:r>
            <a:r>
              <a:rPr lang="en-US" dirty="0" err="1" smtClean="0">
                <a:solidFill>
                  <a:srgbClr val="0070C0"/>
                </a:solidFill>
              </a:rPr>
              <a:t>P</a:t>
            </a:r>
            <a:r>
              <a:rPr lang="en-US" baseline="-25000" dirty="0" err="1" smtClean="0"/>
              <a:t>n</a:t>
            </a:r>
            <a:r>
              <a:rPr lang="en-US" dirty="0" smtClean="0">
                <a:solidFill>
                  <a:srgbClr val="0070C0"/>
                </a:solidFill>
              </a:rPr>
              <a:t> :- Q </a:t>
            </a:r>
          </a:p>
          <a:p>
            <a:pPr algn="just">
              <a:buNone/>
            </a:pPr>
            <a:r>
              <a:rPr lang="en-US" dirty="0" smtClean="0">
                <a:solidFill>
                  <a:srgbClr val="0070C0"/>
                </a:solidFill>
              </a:rPr>
              <a:t>	and P</a:t>
            </a:r>
            <a:r>
              <a:rPr lang="en-US" baseline="-25000" dirty="0" smtClean="0"/>
              <a:t>1</a:t>
            </a:r>
            <a:r>
              <a:rPr lang="en-US" dirty="0" smtClean="0">
                <a:solidFill>
                  <a:srgbClr val="0070C0"/>
                </a:solidFill>
              </a:rPr>
              <a:t> is a fact</a:t>
            </a:r>
            <a:r>
              <a:rPr lang="en-US" dirty="0" smtClean="0"/>
              <a:t>.  </a:t>
            </a:r>
          </a:p>
          <a:p>
            <a:pPr algn="just"/>
            <a:endParaRPr lang="en-US" dirty="0" smtClean="0"/>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err="1" smtClean="0">
                <a:solidFill>
                  <a:schemeClr val="tx2"/>
                </a:solidFill>
              </a:rPr>
              <a:t>Inferencing</a:t>
            </a:r>
            <a:r>
              <a:rPr lang="en-US" sz="2800" b="1" dirty="0" smtClean="0">
                <a:solidFill>
                  <a:schemeClr val="tx2"/>
                </a:solidFill>
              </a:rPr>
              <a:t> Process of Prolog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r>
              <a:rPr lang="en-US" dirty="0" smtClean="0">
                <a:solidFill>
                  <a:srgbClr val="00B050"/>
                </a:solidFill>
              </a:rPr>
              <a:t>As the process of proving a </a:t>
            </a:r>
            <a:r>
              <a:rPr lang="en-US" dirty="0" err="1" smtClean="0">
                <a:solidFill>
                  <a:srgbClr val="00B050"/>
                </a:solidFill>
              </a:rPr>
              <a:t>subgoal</a:t>
            </a:r>
            <a:r>
              <a:rPr lang="en-US" dirty="0" smtClean="0">
                <a:solidFill>
                  <a:srgbClr val="00B050"/>
                </a:solidFill>
              </a:rPr>
              <a:t> is done through proposition-matching process, it is also called as </a:t>
            </a:r>
            <a:r>
              <a:rPr lang="en-US" dirty="0" smtClean="0">
                <a:solidFill>
                  <a:srgbClr val="0070C0"/>
                </a:solidFill>
              </a:rPr>
              <a:t>matching</a:t>
            </a:r>
            <a:r>
              <a:rPr lang="en-US" dirty="0" smtClean="0">
                <a:solidFill>
                  <a:srgbClr val="00B050"/>
                </a:solidFill>
              </a:rPr>
              <a:t>. Sometimes, proving a </a:t>
            </a:r>
            <a:r>
              <a:rPr lang="en-US" dirty="0" err="1" smtClean="0">
                <a:solidFill>
                  <a:srgbClr val="00B050"/>
                </a:solidFill>
              </a:rPr>
              <a:t>subgoal</a:t>
            </a:r>
            <a:r>
              <a:rPr lang="en-US" dirty="0" smtClean="0">
                <a:solidFill>
                  <a:srgbClr val="00B050"/>
                </a:solidFill>
              </a:rPr>
              <a:t> is called </a:t>
            </a:r>
            <a:r>
              <a:rPr lang="en-US" dirty="0" smtClean="0">
                <a:solidFill>
                  <a:srgbClr val="0070C0"/>
                </a:solidFill>
              </a:rPr>
              <a:t>satisfying</a:t>
            </a:r>
            <a:r>
              <a:rPr lang="en-US" dirty="0" smtClean="0">
                <a:solidFill>
                  <a:srgbClr val="00B050"/>
                </a:solidFill>
              </a:rPr>
              <a:t> that </a:t>
            </a:r>
            <a:r>
              <a:rPr lang="en-US" dirty="0" err="1" smtClean="0">
                <a:solidFill>
                  <a:srgbClr val="00B050"/>
                </a:solidFill>
              </a:rPr>
              <a:t>subgoal</a:t>
            </a:r>
            <a:r>
              <a:rPr lang="en-US" dirty="0" smtClean="0">
                <a:solidFill>
                  <a:srgbClr val="00B050"/>
                </a:solidFill>
              </a:rPr>
              <a:t>.</a:t>
            </a:r>
          </a:p>
          <a:p>
            <a:pPr>
              <a:buNone/>
            </a:pPr>
            <a:endParaRPr lang="en-US" dirty="0" smtClean="0"/>
          </a:p>
          <a:p>
            <a:pPr>
              <a:buNone/>
            </a:pPr>
            <a:r>
              <a:rPr lang="en-US" dirty="0" smtClean="0"/>
              <a:t>                      e.g., student(john).</a:t>
            </a:r>
          </a:p>
          <a:p>
            <a:pPr>
              <a:buNone/>
            </a:pPr>
            <a:r>
              <a:rPr lang="en-US" dirty="0" smtClean="0"/>
              <a:t>                              query – student(john).</a:t>
            </a:r>
          </a:p>
          <a:p>
            <a:pPr>
              <a:buNone/>
            </a:pPr>
            <a:endParaRPr lang="en-US" dirty="0" smtClean="0"/>
          </a:p>
          <a:p>
            <a:pPr>
              <a:buNone/>
            </a:pPr>
            <a:r>
              <a:rPr lang="en-US" dirty="0" smtClean="0"/>
              <a:t>    </a:t>
            </a:r>
            <a:r>
              <a:rPr lang="en-US" dirty="0" smtClean="0">
                <a:solidFill>
                  <a:srgbClr val="FF0000"/>
                </a:solidFill>
              </a:rPr>
              <a:t>This is the simplest kind of a goal – search the facts and match the pattern – if there is a match then goal is proved! (Trivial proof).</a:t>
            </a:r>
          </a:p>
          <a:p>
            <a:pPr>
              <a:buNone/>
            </a:pPr>
            <a:endParaRPr lang="en-US" dirty="0" smtClean="0"/>
          </a:p>
          <a:p>
            <a:pPr>
              <a:buNone/>
            </a:pPr>
            <a:r>
              <a:rPr lang="en-US" dirty="0" smtClean="0"/>
              <a:t>                      e.g., student(john).</a:t>
            </a:r>
          </a:p>
          <a:p>
            <a:pPr>
              <a:buNone/>
            </a:pPr>
            <a:r>
              <a:rPr lang="en-US" dirty="0" smtClean="0"/>
              <a:t>                              </a:t>
            </a:r>
            <a:r>
              <a:rPr lang="en-US" dirty="0" err="1" smtClean="0"/>
              <a:t>in_program</a:t>
            </a:r>
            <a:r>
              <a:rPr lang="en-US" dirty="0" smtClean="0"/>
              <a:t>(X) :- student(X).</a:t>
            </a:r>
          </a:p>
          <a:p>
            <a:pPr>
              <a:buNone/>
            </a:pPr>
            <a:r>
              <a:rPr lang="en-US" dirty="0" smtClean="0"/>
              <a:t>                 	goal: in_ program(X).    </a:t>
            </a:r>
          </a:p>
          <a:p>
            <a:pPr>
              <a:buNone/>
            </a:pPr>
            <a:endParaRPr lang="en-US" dirty="0" smtClean="0"/>
          </a:p>
          <a:p>
            <a:pPr>
              <a:buNone/>
            </a:pPr>
            <a:r>
              <a:rPr lang="en-US" dirty="0" smtClean="0"/>
              <a:t>     To prove this goal, Prolog will have to instantiate X such that student(X) will be true (X=john).</a:t>
            </a:r>
          </a:p>
          <a:p>
            <a:pPr>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Logic</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3</a:t>
            </a:r>
            <a:r>
              <a:rPr lang="en-US" baseline="30000" dirty="0" smtClean="0"/>
              <a:t>rd</a:t>
            </a:r>
            <a:r>
              <a:rPr lang="en-US" dirty="0" smtClean="0"/>
              <a:t> age of logic (late 19</a:t>
            </a:r>
            <a:r>
              <a:rPr lang="en-US" baseline="30000" dirty="0" smtClean="0"/>
              <a:t>th</a:t>
            </a:r>
            <a:r>
              <a:rPr lang="en-US" dirty="0" smtClean="0"/>
              <a:t> to mid 20</a:t>
            </a:r>
            <a:r>
              <a:rPr lang="en-US" baseline="30000" dirty="0" smtClean="0"/>
              <a:t>th </a:t>
            </a:r>
            <a:r>
              <a:rPr lang="en-US" dirty="0" smtClean="0"/>
              <a:t> Century): Mathematical Logic</a:t>
            </a:r>
          </a:p>
          <a:p>
            <a:pPr lvl="1"/>
            <a:r>
              <a:rPr lang="en-US" dirty="0" err="1" smtClean="0"/>
              <a:t>Frege</a:t>
            </a:r>
            <a:r>
              <a:rPr lang="en-US" dirty="0" smtClean="0"/>
              <a:t> proposed logic to be used as a language for mathematics in 1879</a:t>
            </a:r>
          </a:p>
          <a:p>
            <a:pPr lvl="2"/>
            <a:r>
              <a:rPr lang="en-US" dirty="0" smtClean="0"/>
              <a:t>Get rid of nasty paradoxes constructed because of flawed reasoning</a:t>
            </a:r>
          </a:p>
          <a:p>
            <a:pPr lvl="2"/>
            <a:r>
              <a:rPr lang="en-US" dirty="0" smtClean="0"/>
              <a:t>Strengthen the rigor of mathematical proofs</a:t>
            </a:r>
          </a:p>
          <a:p>
            <a:r>
              <a:rPr lang="en-US" dirty="0" smtClean="0"/>
              <a:t>4</a:t>
            </a:r>
            <a:r>
              <a:rPr lang="en-US" baseline="30000" dirty="0" smtClean="0"/>
              <a:t>th</a:t>
            </a:r>
            <a:r>
              <a:rPr lang="en-US" dirty="0" smtClean="0"/>
              <a:t> age of logic (Mid 20</a:t>
            </a:r>
            <a:r>
              <a:rPr lang="en-US" baseline="30000" dirty="0" smtClean="0"/>
              <a:t>th</a:t>
            </a:r>
            <a:r>
              <a:rPr lang="en-US" dirty="0" smtClean="0"/>
              <a:t> to present): Logic for Computer Science</a:t>
            </a:r>
          </a:p>
          <a:p>
            <a:pPr lvl="1"/>
            <a:r>
              <a:rPr lang="en-US" dirty="0" smtClean="0"/>
              <a:t>Logic Circuits</a:t>
            </a:r>
          </a:p>
          <a:p>
            <a:pPr lvl="1"/>
            <a:r>
              <a:rPr lang="en-US" dirty="0" smtClean="0"/>
              <a:t>Logic Programming</a:t>
            </a:r>
          </a:p>
          <a:p>
            <a:pPr lvl="1"/>
            <a:r>
              <a:rPr lang="en-US" dirty="0" smtClean="0"/>
              <a:t>Formal Verification for Program Correctness</a:t>
            </a:r>
            <a:endParaRPr lang="en-US" dirty="0"/>
          </a:p>
        </p:txBody>
      </p:sp>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62500" lnSpcReduction="20000"/>
          </a:bodyPr>
          <a:lstStyle/>
          <a:p>
            <a:r>
              <a:rPr lang="en-US" dirty="0" smtClean="0"/>
              <a:t>Goal</a:t>
            </a:r>
          </a:p>
          <a:p>
            <a:pPr lvl="1"/>
            <a:r>
              <a:rPr lang="en-US" dirty="0" smtClean="0">
                <a:solidFill>
                  <a:srgbClr val="0070C0"/>
                </a:solidFill>
              </a:rPr>
              <a:t>Forward chaining: start with facts and rules and attempt to find a sequence of matches that lead to the goal </a:t>
            </a:r>
            <a:r>
              <a:rPr lang="en-US" dirty="0" smtClean="0">
                <a:solidFill>
                  <a:srgbClr val="FF0000"/>
                </a:solidFill>
              </a:rPr>
              <a:t>(bottom-up resolution)</a:t>
            </a:r>
            <a:r>
              <a:rPr lang="en-US" dirty="0" smtClean="0"/>
              <a:t>.</a:t>
            </a:r>
          </a:p>
          <a:p>
            <a:pPr lvl="1"/>
            <a:r>
              <a:rPr lang="en-US" dirty="0" smtClean="0">
                <a:solidFill>
                  <a:srgbClr val="0070C0"/>
                </a:solidFill>
              </a:rPr>
              <a:t>Backward chaining : begin with the goal and attempt to find a sequence of matching propositions that lead to some set of original facts in the database </a:t>
            </a:r>
            <a:r>
              <a:rPr lang="en-US" dirty="0" smtClean="0">
                <a:solidFill>
                  <a:srgbClr val="FF0000"/>
                </a:solidFill>
              </a:rPr>
              <a:t>(top-down resolution)</a:t>
            </a:r>
            <a:r>
              <a:rPr lang="en-US" dirty="0" smtClean="0"/>
              <a:t>.</a:t>
            </a:r>
          </a:p>
          <a:p>
            <a:r>
              <a:rPr lang="en-US" dirty="0" smtClean="0">
                <a:solidFill>
                  <a:srgbClr val="0070C0"/>
                </a:solidFill>
              </a:rPr>
              <a:t>Backward chaining works well when there is a reasonably small set of candidate answers.</a:t>
            </a:r>
          </a:p>
          <a:p>
            <a:endParaRPr lang="en-US" dirty="0" smtClean="0">
              <a:solidFill>
                <a:srgbClr val="0070C0"/>
              </a:solidFill>
            </a:endParaRPr>
          </a:p>
          <a:p>
            <a:r>
              <a:rPr lang="en-US" dirty="0" smtClean="0">
                <a:solidFill>
                  <a:srgbClr val="0070C0"/>
                </a:solidFill>
              </a:rPr>
              <a:t>Forward chaining is better when the number of possibly correct answers is large – in this situation, backward chaining would require a very large number of matches to get an answer. </a:t>
            </a:r>
          </a:p>
          <a:p>
            <a:endParaRPr lang="en-US" dirty="0" smtClean="0"/>
          </a:p>
          <a:p>
            <a:r>
              <a:rPr lang="en-US" dirty="0" smtClean="0">
                <a:solidFill>
                  <a:srgbClr val="FF0000"/>
                </a:solidFill>
              </a:rPr>
              <a:t>Prolog uses backward chaining – designers believed backward chaining was suitable for a larger class of problems than forward chaining.</a:t>
            </a:r>
          </a:p>
          <a:p>
            <a:endParaRPr lang="en-US" dirty="0" smtClean="0"/>
          </a:p>
          <a:p>
            <a:pPr>
              <a:buNone/>
            </a:pPr>
            <a:r>
              <a:rPr lang="en-US" dirty="0" smtClean="0"/>
              <a:t>                            </a:t>
            </a:r>
            <a:r>
              <a:rPr lang="en-US" dirty="0" smtClean="0">
                <a:solidFill>
                  <a:srgbClr val="00B050"/>
                </a:solidFill>
              </a:rPr>
              <a:t>e.g.,   father(bob).</a:t>
            </a:r>
          </a:p>
          <a:p>
            <a:pPr>
              <a:buNone/>
            </a:pPr>
            <a:r>
              <a:rPr lang="en-US" dirty="0" smtClean="0">
                <a:solidFill>
                  <a:srgbClr val="00B050"/>
                </a:solidFill>
              </a:rPr>
              <a:t>                                      man(X) :- father(X).</a:t>
            </a:r>
          </a:p>
          <a:p>
            <a:pPr>
              <a:buNone/>
            </a:pPr>
            <a:r>
              <a:rPr lang="en-US" dirty="0" smtClean="0"/>
              <a:t>                                      </a:t>
            </a:r>
            <a:r>
              <a:rPr lang="en-US" dirty="0" smtClean="0">
                <a:solidFill>
                  <a:srgbClr val="0070C0"/>
                </a:solidFill>
              </a:rPr>
              <a:t>man(bob). </a:t>
            </a:r>
            <a:r>
              <a:rPr lang="en-US" dirty="0" smtClean="0">
                <a:solidFill>
                  <a:srgbClr val="0070C0"/>
                </a:solidFill>
                <a:sym typeface="Wingdings" pitchFamily="2" charset="2"/>
              </a:rPr>
              <a:t> goal</a:t>
            </a:r>
            <a:r>
              <a:rPr lang="en-US" dirty="0" smtClean="0"/>
              <a:t>   </a:t>
            </a:r>
          </a:p>
          <a:p>
            <a:pPr lvl="1"/>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85000" lnSpcReduction="20000"/>
          </a:bodyPr>
          <a:lstStyle/>
          <a:p>
            <a:pPr>
              <a:buNone/>
            </a:pPr>
            <a:endParaRPr lang="en-US" dirty="0" smtClean="0">
              <a:solidFill>
                <a:srgbClr val="0070C0"/>
              </a:solidFill>
            </a:endParaRPr>
          </a:p>
          <a:p>
            <a:pPr marL="514350" indent="-514350">
              <a:buFont typeface="+mj-lt"/>
              <a:buAutoNum type="arabicPeriod"/>
            </a:pPr>
            <a:r>
              <a:rPr lang="en-US" dirty="0" smtClean="0">
                <a:solidFill>
                  <a:srgbClr val="0070C0"/>
                </a:solidFill>
              </a:rPr>
              <a:t>Take father(bob) and match it with father(X) =&gt; X = bob (instantiation).</a:t>
            </a:r>
          </a:p>
          <a:p>
            <a:pPr marL="514350" indent="-514350">
              <a:buFont typeface="+mj-lt"/>
              <a:buAutoNum type="arabicPeriod"/>
            </a:pPr>
            <a:endParaRPr lang="en-US" dirty="0" smtClean="0">
              <a:solidFill>
                <a:srgbClr val="0070C0"/>
              </a:solidFill>
            </a:endParaRPr>
          </a:p>
          <a:p>
            <a:pPr marL="514350" indent="-514350">
              <a:buFont typeface="+mj-lt"/>
              <a:buAutoNum type="arabicPeriod"/>
            </a:pPr>
            <a:r>
              <a:rPr lang="en-US" dirty="0" smtClean="0">
                <a:solidFill>
                  <a:srgbClr val="0070C0"/>
                </a:solidFill>
              </a:rPr>
              <a:t>From the rule (second statement) – it will prove man(bob) – which is the query.</a:t>
            </a:r>
          </a:p>
          <a:p>
            <a:pPr marL="514350" indent="-514350">
              <a:buFont typeface="+mj-lt"/>
              <a:buAutoNum type="arabicPeriod"/>
            </a:pPr>
            <a:endParaRPr lang="en-US" dirty="0" smtClean="0"/>
          </a:p>
          <a:p>
            <a:pPr marL="514350" indent="-514350" algn="ctr">
              <a:buNone/>
            </a:pPr>
            <a:r>
              <a:rPr lang="en-US" b="1" dirty="0" smtClean="0"/>
              <a:t>Backward Chaining</a:t>
            </a:r>
          </a:p>
          <a:p>
            <a:pPr marL="514350" indent="-514350">
              <a:buNone/>
            </a:pPr>
            <a:endParaRPr lang="en-US" dirty="0" smtClean="0"/>
          </a:p>
          <a:p>
            <a:pPr marL="514350" indent="-514350">
              <a:buFont typeface="+mj-lt"/>
              <a:buAutoNum type="arabicPeriod"/>
            </a:pPr>
            <a:r>
              <a:rPr lang="en-US" dirty="0" smtClean="0"/>
              <a:t>Match the goal to the left side of the rule – instantiate X = bob, prove father(bob).</a:t>
            </a:r>
          </a:p>
          <a:p>
            <a:pPr marL="514350" indent="-514350">
              <a:buFont typeface="+mj-lt"/>
              <a:buAutoNum type="arabicPeriod"/>
            </a:pPr>
            <a:endParaRPr lang="en-US" dirty="0" smtClean="0"/>
          </a:p>
          <a:p>
            <a:pPr marL="514350" indent="-514350">
              <a:buFont typeface="+mj-lt"/>
              <a:buAutoNum type="arabicPeriod"/>
            </a:pPr>
            <a:r>
              <a:rPr lang="en-US" dirty="0" smtClean="0"/>
              <a:t>Match father(bob) to the first fact and hence, prove the goal.</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304800"/>
            <a:ext cx="8153400" cy="457200"/>
          </a:xfrm>
          <a:prstGeom prst="rect">
            <a:avLst/>
          </a:prstGeom>
        </p:spPr>
        <p:txBody>
          <a:bodyPr vert="horz" lIns="91440" tIns="45720" rIns="91440" bIns="45720" rtlCol="0">
            <a:normAutofit fontScale="92500" lnSpcReduction="10000"/>
          </a:bodyPr>
          <a:lstStyle/>
          <a:p>
            <a:pPr algn="ctr"/>
            <a:r>
              <a:rPr lang="en-US" sz="2800" b="1" dirty="0" smtClean="0">
                <a:solidFill>
                  <a:srgbClr val="0070C0"/>
                </a:solidFill>
              </a:rPr>
              <a:t>Forward Chaining</a:t>
            </a: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62500" lnSpcReduction="20000"/>
          </a:bodyPr>
          <a:lstStyle/>
          <a:p>
            <a:pPr algn="just"/>
            <a:r>
              <a:rPr lang="en-US" dirty="0" smtClean="0"/>
              <a:t>When the goal has more than one structure -&gt; </a:t>
            </a:r>
            <a:r>
              <a:rPr lang="en-US" dirty="0" smtClean="0">
                <a:solidFill>
                  <a:srgbClr val="0070C0"/>
                </a:solidFill>
              </a:rPr>
              <a:t>whether the solution search is done depth-first or breadth-first</a:t>
            </a:r>
            <a:r>
              <a:rPr lang="en-US" dirty="0" smtClean="0"/>
              <a:t>?</a:t>
            </a:r>
          </a:p>
          <a:p>
            <a:pPr algn="just">
              <a:buNone/>
            </a:pPr>
            <a:endParaRPr lang="en-US" dirty="0" smtClean="0"/>
          </a:p>
          <a:p>
            <a:pPr algn="just">
              <a:buNone/>
            </a:pPr>
            <a:endParaRPr lang="en-US" dirty="0" smtClean="0"/>
          </a:p>
          <a:p>
            <a:pPr algn="just">
              <a:buNone/>
            </a:pPr>
            <a:r>
              <a:rPr lang="en-US" dirty="0" smtClean="0"/>
              <a:t>       </a:t>
            </a: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endParaRPr lang="en-US" dirty="0" smtClean="0">
              <a:solidFill>
                <a:srgbClr val="FF0000"/>
              </a:solidFill>
            </a:endParaRPr>
          </a:p>
          <a:p>
            <a:pPr algn="just">
              <a:buNone/>
            </a:pPr>
            <a:r>
              <a:rPr lang="en-US" dirty="0" smtClean="0">
                <a:solidFill>
                  <a:srgbClr val="FF0000"/>
                </a:solidFill>
              </a:rPr>
              <a:t>        A breadth-first search works on all </a:t>
            </a:r>
            <a:r>
              <a:rPr lang="en-US" dirty="0" err="1" smtClean="0">
                <a:solidFill>
                  <a:srgbClr val="FF0000"/>
                </a:solidFill>
              </a:rPr>
              <a:t>subgoals</a:t>
            </a:r>
            <a:r>
              <a:rPr lang="en-US" dirty="0" smtClean="0">
                <a:solidFill>
                  <a:srgbClr val="FF0000"/>
                </a:solidFill>
              </a:rPr>
              <a:t> of a given goal in parallel – parallel search (large amount of memory)</a:t>
            </a:r>
          </a:p>
          <a:p>
            <a:pPr algn="just">
              <a:buNone/>
            </a:pPr>
            <a:endParaRPr lang="en-US" dirty="0" smtClean="0">
              <a:solidFill>
                <a:srgbClr val="FF0000"/>
              </a:solidFill>
            </a:endParaRPr>
          </a:p>
          <a:p>
            <a:pPr algn="just">
              <a:buNone/>
            </a:pPr>
            <a:r>
              <a:rPr lang="en-US" dirty="0" smtClean="0">
                <a:solidFill>
                  <a:srgbClr val="FF0000"/>
                </a:solidFill>
              </a:rPr>
              <a:t>       A depth-first search finds a complete sequence of propositions – a proof – for the first </a:t>
            </a:r>
            <a:r>
              <a:rPr lang="en-US" dirty="0" err="1" smtClean="0">
                <a:solidFill>
                  <a:srgbClr val="FF0000"/>
                </a:solidFill>
              </a:rPr>
              <a:t>subgoal</a:t>
            </a:r>
            <a:r>
              <a:rPr lang="en-US" dirty="0" smtClean="0">
                <a:solidFill>
                  <a:srgbClr val="FF0000"/>
                </a:solidFill>
              </a:rPr>
              <a:t> before working on others.</a:t>
            </a:r>
          </a:p>
          <a:p>
            <a:pPr algn="just">
              <a:buNone/>
            </a:pPr>
            <a:endParaRPr lang="en-US" dirty="0" smtClean="0"/>
          </a:p>
          <a:p>
            <a:pPr algn="just">
              <a:buNone/>
            </a:pPr>
            <a:r>
              <a:rPr lang="en-US" dirty="0" smtClean="0"/>
              <a:t>       </a:t>
            </a:r>
            <a:r>
              <a:rPr lang="en-US" dirty="0" smtClean="0">
                <a:solidFill>
                  <a:srgbClr val="0070C0"/>
                </a:solidFill>
              </a:rPr>
              <a:t>Prolog uses depth-first approach – can be done with fewer computer resources.</a:t>
            </a:r>
            <a:r>
              <a:rPr lang="en-US" dirty="0" smtClean="0"/>
              <a:t> </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pic>
        <p:nvPicPr>
          <p:cNvPr id="7" name="Picture 6" descr="untitled.bmp"/>
          <p:cNvPicPr>
            <a:picLocks noChangeAspect="1"/>
          </p:cNvPicPr>
          <p:nvPr/>
        </p:nvPicPr>
        <p:blipFill>
          <a:blip r:embed="rId2" cstate="print">
            <a:lum contrast="40000"/>
          </a:blip>
          <a:stretch>
            <a:fillRect/>
          </a:stretch>
        </p:blipFill>
        <p:spPr>
          <a:xfrm>
            <a:off x="1600200" y="1905000"/>
            <a:ext cx="5620871" cy="16764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92500"/>
          </a:bodyPr>
          <a:lstStyle/>
          <a:p>
            <a:pPr algn="just"/>
            <a:endParaRPr lang="en-US" dirty="0" smtClean="0"/>
          </a:p>
          <a:p>
            <a:pPr algn="just"/>
            <a:r>
              <a:rPr lang="en-US" dirty="0" smtClean="0"/>
              <a:t>When a goal with multiple </a:t>
            </a:r>
            <a:r>
              <a:rPr lang="en-US" dirty="0" err="1" smtClean="0"/>
              <a:t>subgoals</a:t>
            </a:r>
            <a:r>
              <a:rPr lang="en-US" dirty="0" smtClean="0"/>
              <a:t> is being processed and the system fails to show the truth of one of the </a:t>
            </a:r>
            <a:r>
              <a:rPr lang="en-US" dirty="0" err="1" smtClean="0"/>
              <a:t>subgoals</a:t>
            </a:r>
            <a:r>
              <a:rPr lang="en-US" dirty="0" smtClean="0"/>
              <a:t>, the system abandons the </a:t>
            </a:r>
            <a:r>
              <a:rPr lang="en-US" dirty="0" err="1" smtClean="0"/>
              <a:t>subgoal</a:t>
            </a:r>
            <a:r>
              <a:rPr lang="en-US" dirty="0" smtClean="0"/>
              <a:t> it could not prove. Instead, the system reconsiders the previous </a:t>
            </a:r>
            <a:r>
              <a:rPr lang="en-US" dirty="0" err="1" smtClean="0"/>
              <a:t>subgoal</a:t>
            </a:r>
            <a:r>
              <a:rPr lang="en-US" dirty="0" smtClean="0"/>
              <a:t>, if there is one, and attempts to find an alternative solution to it. </a:t>
            </a:r>
          </a:p>
          <a:p>
            <a:pPr algn="just"/>
            <a:endParaRPr lang="en-US" dirty="0" smtClean="0">
              <a:solidFill>
                <a:srgbClr val="0070C0"/>
              </a:solidFill>
            </a:endParaRPr>
          </a:p>
          <a:p>
            <a:pPr algn="just"/>
            <a:r>
              <a:rPr lang="en-US" dirty="0" smtClean="0">
                <a:solidFill>
                  <a:srgbClr val="0070C0"/>
                </a:solidFill>
              </a:rPr>
              <a:t>This backing up in the goal to the reconsideration of a previously proven </a:t>
            </a:r>
            <a:r>
              <a:rPr lang="en-US" dirty="0" err="1" smtClean="0">
                <a:solidFill>
                  <a:srgbClr val="0070C0"/>
                </a:solidFill>
              </a:rPr>
              <a:t>subgoal</a:t>
            </a:r>
            <a:r>
              <a:rPr lang="en-US" dirty="0" smtClean="0">
                <a:solidFill>
                  <a:srgbClr val="0070C0"/>
                </a:solidFill>
              </a:rPr>
              <a:t> is called backtracking.</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r>
              <a:rPr lang="en-US" sz="5400" b="1" baseline="-25000" dirty="0" smtClean="0">
                <a:solidFill>
                  <a:schemeClr val="tx2"/>
                </a:solidFill>
              </a:rPr>
              <a:t>Backtracking</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55000" lnSpcReduction="20000"/>
          </a:bodyPr>
          <a:lstStyle/>
          <a:p>
            <a:pPr algn="just"/>
            <a:r>
              <a:rPr lang="en-US" sz="4300" dirty="0" smtClean="0"/>
              <a:t>Backtracking can require a great deal of time and space because it may have to find all possible proofs to every </a:t>
            </a:r>
            <a:r>
              <a:rPr lang="en-US" sz="4300" dirty="0" err="1" smtClean="0"/>
              <a:t>subgoal</a:t>
            </a:r>
            <a:r>
              <a:rPr lang="en-US" sz="4300" dirty="0" smtClean="0"/>
              <a:t>.</a:t>
            </a:r>
          </a:p>
          <a:p>
            <a:pPr algn="just">
              <a:buNone/>
            </a:pPr>
            <a:endParaRPr lang="en-US" sz="4300" dirty="0" smtClean="0"/>
          </a:p>
          <a:p>
            <a:pPr algn="just">
              <a:buNone/>
            </a:pPr>
            <a:r>
              <a:rPr lang="en-US" sz="4300" dirty="0" smtClean="0"/>
              <a:t>             e.g., </a:t>
            </a:r>
            <a:r>
              <a:rPr lang="en-US" sz="4300" dirty="0" smtClean="0">
                <a:solidFill>
                  <a:srgbClr val="0070C0"/>
                </a:solidFill>
              </a:rPr>
              <a:t>student(john).</a:t>
            </a:r>
          </a:p>
          <a:p>
            <a:pPr algn="just">
              <a:buNone/>
            </a:pPr>
            <a:r>
              <a:rPr lang="en-US" sz="4300" dirty="0" smtClean="0">
                <a:solidFill>
                  <a:srgbClr val="0070C0"/>
                </a:solidFill>
              </a:rPr>
              <a:t>                     student(tom).</a:t>
            </a:r>
          </a:p>
          <a:p>
            <a:pPr algn="just">
              <a:buNone/>
            </a:pPr>
            <a:r>
              <a:rPr lang="en-US" sz="4300" dirty="0" smtClean="0">
                <a:solidFill>
                  <a:srgbClr val="0070C0"/>
                </a:solidFill>
              </a:rPr>
              <a:t>                     student(</a:t>
            </a:r>
            <a:r>
              <a:rPr lang="en-US" sz="4300" dirty="0" err="1" smtClean="0">
                <a:solidFill>
                  <a:srgbClr val="0070C0"/>
                </a:solidFill>
              </a:rPr>
              <a:t>joe</a:t>
            </a:r>
            <a:r>
              <a:rPr lang="en-US" sz="4300" dirty="0" smtClean="0">
                <a:solidFill>
                  <a:srgbClr val="0070C0"/>
                </a:solidFill>
              </a:rPr>
              <a:t>).</a:t>
            </a:r>
          </a:p>
          <a:p>
            <a:pPr algn="just">
              <a:buNone/>
            </a:pPr>
            <a:r>
              <a:rPr lang="en-US" sz="4300" dirty="0" smtClean="0">
                <a:solidFill>
                  <a:srgbClr val="0070C0"/>
                </a:solidFill>
              </a:rPr>
              <a:t>                     student(</a:t>
            </a:r>
            <a:r>
              <a:rPr lang="en-US" sz="4300" dirty="0" err="1" smtClean="0">
                <a:solidFill>
                  <a:srgbClr val="0070C0"/>
                </a:solidFill>
              </a:rPr>
              <a:t>mary</a:t>
            </a:r>
            <a:r>
              <a:rPr lang="en-US" sz="4300" dirty="0" smtClean="0">
                <a:solidFill>
                  <a:srgbClr val="0070C0"/>
                </a:solidFill>
              </a:rPr>
              <a:t>).</a:t>
            </a:r>
          </a:p>
          <a:p>
            <a:pPr algn="just">
              <a:buNone/>
            </a:pPr>
            <a:r>
              <a:rPr lang="en-US" sz="4300" dirty="0" smtClean="0">
                <a:solidFill>
                  <a:srgbClr val="0070C0"/>
                </a:solidFill>
              </a:rPr>
              <a:t>                     </a:t>
            </a:r>
            <a:r>
              <a:rPr lang="en-US" sz="4300" dirty="0" err="1" smtClean="0">
                <a:solidFill>
                  <a:srgbClr val="0070C0"/>
                </a:solidFill>
              </a:rPr>
              <a:t>gpa</a:t>
            </a:r>
            <a:r>
              <a:rPr lang="en-US" sz="4300" dirty="0" smtClean="0">
                <a:solidFill>
                  <a:srgbClr val="0070C0"/>
                </a:solidFill>
              </a:rPr>
              <a:t>(</a:t>
            </a:r>
            <a:r>
              <a:rPr lang="en-US" sz="4300" dirty="0" err="1" smtClean="0">
                <a:solidFill>
                  <a:srgbClr val="0070C0"/>
                </a:solidFill>
              </a:rPr>
              <a:t>mary</a:t>
            </a:r>
            <a:r>
              <a:rPr lang="en-US" sz="4300" dirty="0" smtClean="0">
                <a:solidFill>
                  <a:srgbClr val="0070C0"/>
                </a:solidFill>
              </a:rPr>
              <a:t>, 4).</a:t>
            </a:r>
          </a:p>
          <a:p>
            <a:pPr algn="just">
              <a:buNone/>
            </a:pPr>
            <a:r>
              <a:rPr lang="en-US" sz="4300" dirty="0" smtClean="0">
                <a:solidFill>
                  <a:srgbClr val="0070C0"/>
                </a:solidFill>
              </a:rPr>
              <a:t>                     </a:t>
            </a:r>
            <a:r>
              <a:rPr lang="en-US" sz="4300" dirty="0" err="1" smtClean="0">
                <a:solidFill>
                  <a:srgbClr val="0070C0"/>
                </a:solidFill>
              </a:rPr>
              <a:t>good_student</a:t>
            </a:r>
            <a:r>
              <a:rPr lang="en-US" sz="4300" dirty="0" smtClean="0">
                <a:solidFill>
                  <a:srgbClr val="0070C0"/>
                </a:solidFill>
              </a:rPr>
              <a:t>(X) :- student(X), </a:t>
            </a:r>
            <a:r>
              <a:rPr lang="en-US" sz="4300" dirty="0" err="1" smtClean="0">
                <a:solidFill>
                  <a:srgbClr val="0070C0"/>
                </a:solidFill>
              </a:rPr>
              <a:t>gpa</a:t>
            </a:r>
            <a:r>
              <a:rPr lang="en-US" sz="4300" dirty="0" smtClean="0">
                <a:solidFill>
                  <a:srgbClr val="0070C0"/>
                </a:solidFill>
              </a:rPr>
              <a:t>(X, 4).</a:t>
            </a:r>
          </a:p>
          <a:p>
            <a:pPr algn="just">
              <a:buNone/>
            </a:pPr>
            <a:endParaRPr lang="en-US" sz="4300" dirty="0" smtClean="0">
              <a:solidFill>
                <a:srgbClr val="0070C0"/>
              </a:solidFill>
            </a:endParaRPr>
          </a:p>
          <a:p>
            <a:pPr algn="just">
              <a:buNone/>
            </a:pPr>
            <a:r>
              <a:rPr lang="en-US" sz="4300" dirty="0" smtClean="0">
                <a:solidFill>
                  <a:srgbClr val="0070C0"/>
                </a:solidFill>
              </a:rPr>
              <a:t>                    </a:t>
            </a:r>
          </a:p>
          <a:p>
            <a:pPr algn="just">
              <a:buNone/>
            </a:pPr>
            <a:r>
              <a:rPr lang="en-US" sz="4300" dirty="0" smtClean="0">
                <a:solidFill>
                  <a:srgbClr val="0070C0"/>
                </a:solidFill>
              </a:rPr>
              <a:t>     </a:t>
            </a:r>
          </a:p>
          <a:p>
            <a:pPr algn="just">
              <a:buNone/>
            </a:pPr>
            <a:r>
              <a:rPr lang="en-US" sz="4300" dirty="0" smtClean="0">
                <a:solidFill>
                  <a:srgbClr val="0070C0"/>
                </a:solidFill>
              </a:rPr>
              <a:t>    </a:t>
            </a:r>
          </a:p>
          <a:p>
            <a:pPr algn="just">
              <a:buNone/>
            </a:pPr>
            <a:r>
              <a:rPr lang="en-US" sz="4300" dirty="0" smtClean="0">
                <a:solidFill>
                  <a:srgbClr val="0070C0"/>
                </a:solidFill>
              </a:rPr>
              <a:t>    </a:t>
            </a:r>
          </a:p>
          <a:p>
            <a:pPr algn="just">
              <a:buNone/>
            </a:pPr>
            <a:endParaRPr lang="en-US" sz="4300" dirty="0" smtClean="0">
              <a:solidFill>
                <a:srgbClr val="0070C0"/>
              </a:solidFill>
            </a:endParaRPr>
          </a:p>
          <a:p>
            <a:pPr algn="just">
              <a:buNone/>
            </a:pPr>
            <a:endParaRPr lang="en-US" sz="4300" dirty="0" smtClean="0">
              <a:solidFill>
                <a:srgbClr val="0070C0"/>
              </a:solidFill>
            </a:endParaRPr>
          </a:p>
          <a:p>
            <a:pPr algn="just">
              <a:buNone/>
            </a:pPr>
            <a:endParaRPr lang="en-US" sz="4300" dirty="0" smtClean="0">
              <a:solidFill>
                <a:srgbClr val="0070C0"/>
              </a:solidFill>
            </a:endParaRPr>
          </a:p>
          <a:p>
            <a:pPr algn="just">
              <a:buNone/>
            </a:pPr>
            <a:endParaRPr lang="en-US" sz="4300" dirty="0" smtClean="0">
              <a:solidFill>
                <a:srgbClr val="0070C0"/>
              </a:solidFill>
            </a:endParaRPr>
          </a:p>
          <a:p>
            <a:pPr algn="just">
              <a:buNone/>
            </a:pPr>
            <a:endParaRPr lang="en-US" sz="4300" dirty="0" smtClean="0">
              <a:solidFill>
                <a:srgbClr val="0070C0"/>
              </a:solidFill>
            </a:endParaRPr>
          </a:p>
          <a:p>
            <a:pPr algn="just">
              <a:buNone/>
            </a:pPr>
            <a:endParaRPr lang="en-US" sz="4300" dirty="0" smtClean="0">
              <a:solidFill>
                <a:srgbClr val="0070C0"/>
              </a:solidFill>
            </a:endParaRPr>
          </a:p>
          <a:p>
            <a:pPr algn="just">
              <a:buNone/>
            </a:pPr>
            <a:endParaRPr lang="en-US" sz="4300" dirty="0" smtClean="0">
              <a:solidFill>
                <a:srgbClr val="0070C0"/>
              </a:solidFill>
            </a:endParaRPr>
          </a:p>
          <a:p>
            <a:pPr algn="just">
              <a:buNone/>
            </a:pPr>
            <a:endParaRPr lang="en-US" sz="4300" dirty="0" smtClean="0">
              <a:solidFill>
                <a:srgbClr val="0070C0"/>
              </a:solidFill>
            </a:endParaRPr>
          </a:p>
          <a:p>
            <a:pPr algn="just">
              <a:buNone/>
            </a:pPr>
            <a:endParaRPr lang="en-US" sz="4300"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ctr">
              <a:buNone/>
            </a:pPr>
            <a:endParaRPr lang="en-US" u="sng" dirty="0" smtClean="0"/>
          </a:p>
          <a:p>
            <a:pPr algn="ctr">
              <a:buNone/>
            </a:pPr>
            <a:endParaRPr lang="en-US" u="sng" dirty="0" smtClean="0"/>
          </a:p>
          <a:p>
            <a:pPr algn="ctr">
              <a:buNone/>
            </a:pPr>
            <a:endParaRPr lang="en-US" sz="5600" u="sng" dirty="0" smtClean="0"/>
          </a:p>
          <a:p>
            <a:pPr algn="ctr">
              <a:buNone/>
            </a:pPr>
            <a:endParaRPr lang="en-US" sz="5600" u="sng"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pic>
        <p:nvPicPr>
          <p:cNvPr id="7" name="Picture 6" descr="untitled.bmp"/>
          <p:cNvPicPr>
            <a:picLocks noChangeAspect="1"/>
          </p:cNvPicPr>
          <p:nvPr/>
        </p:nvPicPr>
        <p:blipFill>
          <a:blip r:embed="rId2" cstate="print"/>
          <a:stretch>
            <a:fillRect/>
          </a:stretch>
        </p:blipFill>
        <p:spPr>
          <a:xfrm>
            <a:off x="1066800" y="4495800"/>
            <a:ext cx="7315200" cy="1524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486400"/>
          </a:xfrm>
        </p:spPr>
        <p:txBody>
          <a:bodyPr>
            <a:normAutofit fontScale="40000" lnSpcReduction="20000"/>
          </a:bodyPr>
          <a:lstStyle/>
          <a:p>
            <a:pPr algn="just"/>
            <a:endParaRPr lang="en-US" sz="5600" dirty="0" smtClean="0"/>
          </a:p>
          <a:p>
            <a:pPr algn="just"/>
            <a:r>
              <a:rPr lang="en-US" sz="5600" dirty="0" smtClean="0"/>
              <a:t>Prolog supports integer variables and integer arithmetic.</a:t>
            </a:r>
          </a:p>
          <a:p>
            <a:pPr algn="just"/>
            <a:endParaRPr lang="en-US" sz="5600" dirty="0" smtClean="0"/>
          </a:p>
          <a:p>
            <a:pPr algn="just">
              <a:buNone/>
            </a:pPr>
            <a:r>
              <a:rPr lang="en-US" sz="5600" dirty="0" smtClean="0"/>
              <a:t>             e.g., A is B/17 + C.</a:t>
            </a:r>
          </a:p>
          <a:p>
            <a:pPr algn="just">
              <a:buNone/>
            </a:pPr>
            <a:endParaRPr lang="en-US" sz="5600" dirty="0" smtClean="0"/>
          </a:p>
          <a:p>
            <a:pPr algn="just">
              <a:buNone/>
            </a:pPr>
            <a:endParaRPr lang="en-US" sz="5600" dirty="0" smtClean="0"/>
          </a:p>
          <a:p>
            <a:pPr algn="just">
              <a:buNone/>
            </a:pPr>
            <a:r>
              <a:rPr lang="en-US" sz="5600" dirty="0" smtClean="0"/>
              <a:t>(If B and C are instantiated and A is not then this will evaluate B/17 + C and instantiate A with that value)</a:t>
            </a:r>
            <a:endParaRPr lang="en-US" sz="5600" dirty="0" smtClean="0">
              <a:solidFill>
                <a:srgbClr val="FF0000"/>
              </a:solidFill>
            </a:endParaRPr>
          </a:p>
          <a:p>
            <a:pPr algn="just">
              <a:buNone/>
            </a:pPr>
            <a:endParaRPr lang="en-US" sz="5600" dirty="0" smtClean="0">
              <a:solidFill>
                <a:srgbClr val="FF0000"/>
              </a:solidFill>
            </a:endParaRPr>
          </a:p>
          <a:p>
            <a:pPr algn="just">
              <a:buNone/>
            </a:pPr>
            <a:r>
              <a:rPr lang="en-US" sz="5600" dirty="0" smtClean="0">
                <a:solidFill>
                  <a:srgbClr val="FF0000"/>
                </a:solidFill>
              </a:rPr>
              <a:t>All variables in the expression must be instantiated, but the left-side variables cannot already be instantiated.</a:t>
            </a:r>
          </a:p>
          <a:p>
            <a:pPr algn="just">
              <a:buNone/>
            </a:pPr>
            <a:endParaRPr lang="en-US" sz="5600" dirty="0" smtClean="0"/>
          </a:p>
          <a:p>
            <a:pPr algn="just">
              <a:buNone/>
            </a:pPr>
            <a:endParaRPr lang="en-US" sz="5600" dirty="0" smtClean="0"/>
          </a:p>
          <a:p>
            <a:pPr algn="just">
              <a:buNone/>
            </a:pPr>
            <a:r>
              <a:rPr lang="en-US" sz="5600" dirty="0" smtClean="0"/>
              <a:t>(If either B or C was not instantiated or A was instantiated – clause is not satisfied and no instantiation of A will take place. )</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r>
              <a:rPr lang="en-US" sz="2800" b="1" dirty="0" smtClean="0">
                <a:solidFill>
                  <a:schemeClr val="tx2"/>
                </a:solidFill>
              </a:rPr>
              <a:t>Simple Arithmetic</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55000" lnSpcReduction="20000"/>
          </a:bodyPr>
          <a:lstStyle/>
          <a:p>
            <a:pPr algn="just"/>
            <a:r>
              <a:rPr lang="en-US" dirty="0" smtClean="0"/>
              <a:t>Semantics of an </a:t>
            </a:r>
            <a:r>
              <a:rPr lang="en-US" dirty="0" smtClean="0">
                <a:solidFill>
                  <a:srgbClr val="FF0000"/>
                </a:solidFill>
              </a:rPr>
              <a:t>“is”</a:t>
            </a:r>
            <a:r>
              <a:rPr lang="en-US" dirty="0" smtClean="0"/>
              <a:t> proposition is considerably different from that of an assignment statement in an imperative language!</a:t>
            </a:r>
          </a:p>
          <a:p>
            <a:pPr algn="ctr">
              <a:buNone/>
            </a:pPr>
            <a:r>
              <a:rPr lang="en-US" dirty="0" smtClean="0">
                <a:solidFill>
                  <a:srgbClr val="FF0000"/>
                </a:solidFill>
              </a:rPr>
              <a:t>       e.g., sum is sum + number</a:t>
            </a:r>
          </a:p>
          <a:p>
            <a:pPr marL="914400" lvl="1" indent="-514350" algn="just">
              <a:buFont typeface="+mj-lt"/>
              <a:buAutoNum type="arabicPeriod"/>
            </a:pPr>
            <a:r>
              <a:rPr lang="en-US" dirty="0" smtClean="0"/>
              <a:t>This is useless and illegal – as sum is not instantiated, the right side is undefined and thus the clause fails.</a:t>
            </a:r>
          </a:p>
          <a:p>
            <a:pPr marL="914400" lvl="1" indent="-514350" algn="just">
              <a:buFont typeface="+mj-lt"/>
              <a:buAutoNum type="arabicPeriod"/>
            </a:pPr>
            <a:r>
              <a:rPr lang="en-US" dirty="0" smtClean="0"/>
              <a:t>If sum is instantiated, the clause fails because the left side cannot have a current instantiation when </a:t>
            </a:r>
            <a:r>
              <a:rPr lang="en-US" dirty="0" smtClean="0">
                <a:solidFill>
                  <a:srgbClr val="FF0000"/>
                </a:solidFill>
              </a:rPr>
              <a:t>“is”</a:t>
            </a:r>
            <a:r>
              <a:rPr lang="en-US" dirty="0" smtClean="0"/>
              <a:t> is evaluated!</a:t>
            </a:r>
          </a:p>
          <a:p>
            <a:pPr marL="914400" lvl="1" indent="-514350" algn="just">
              <a:buFont typeface="+mj-lt"/>
              <a:buAutoNum type="arabicPeriod"/>
            </a:pPr>
            <a:r>
              <a:rPr lang="en-US" dirty="0" smtClean="0"/>
              <a:t>Sum will never be instantiated to the new value! – </a:t>
            </a:r>
            <a:r>
              <a:rPr lang="en-US" dirty="0" smtClean="0">
                <a:solidFill>
                  <a:srgbClr val="FF0000"/>
                </a:solidFill>
              </a:rPr>
              <a:t>use another variable to store sum + number.</a:t>
            </a:r>
            <a:r>
              <a:rPr lang="en-US" dirty="0" smtClean="0"/>
              <a:t> </a:t>
            </a:r>
          </a:p>
          <a:p>
            <a:pPr marL="514350" indent="-514350" algn="just">
              <a:buNone/>
            </a:pPr>
            <a:endParaRPr lang="en-US" dirty="0" smtClean="0"/>
          </a:p>
          <a:p>
            <a:pPr marL="514350" indent="-514350" algn="just">
              <a:buNone/>
            </a:pPr>
            <a:r>
              <a:rPr lang="en-US" dirty="0" smtClean="0">
                <a:solidFill>
                  <a:srgbClr val="0070C0"/>
                </a:solidFill>
              </a:rPr>
              <a:t>e.g., speed(ford, 100).</a:t>
            </a:r>
          </a:p>
          <a:p>
            <a:pPr marL="514350" indent="-514350" algn="just">
              <a:buNone/>
            </a:pPr>
            <a:r>
              <a:rPr lang="en-US" dirty="0" smtClean="0">
                <a:solidFill>
                  <a:srgbClr val="0070C0"/>
                </a:solidFill>
              </a:rPr>
              <a:t>        speed(</a:t>
            </a:r>
            <a:r>
              <a:rPr lang="en-US" dirty="0" err="1" smtClean="0">
                <a:solidFill>
                  <a:srgbClr val="0070C0"/>
                </a:solidFill>
              </a:rPr>
              <a:t>chevy</a:t>
            </a:r>
            <a:r>
              <a:rPr lang="en-US" dirty="0" smtClean="0">
                <a:solidFill>
                  <a:srgbClr val="0070C0"/>
                </a:solidFill>
              </a:rPr>
              <a:t>, 105).</a:t>
            </a:r>
          </a:p>
          <a:p>
            <a:pPr marL="514350" indent="-514350" algn="just">
              <a:buNone/>
            </a:pPr>
            <a:r>
              <a:rPr lang="en-US" dirty="0" smtClean="0">
                <a:solidFill>
                  <a:srgbClr val="0070C0"/>
                </a:solidFill>
              </a:rPr>
              <a:t>        speed(dodge, 95).</a:t>
            </a:r>
          </a:p>
          <a:p>
            <a:pPr marL="514350" indent="-514350" algn="just">
              <a:buNone/>
            </a:pPr>
            <a:r>
              <a:rPr lang="en-US" dirty="0" smtClean="0">
                <a:solidFill>
                  <a:srgbClr val="0070C0"/>
                </a:solidFill>
              </a:rPr>
              <a:t>        speed(</a:t>
            </a:r>
            <a:r>
              <a:rPr lang="en-US" dirty="0" err="1" smtClean="0">
                <a:solidFill>
                  <a:srgbClr val="0070C0"/>
                </a:solidFill>
              </a:rPr>
              <a:t>volvo</a:t>
            </a:r>
            <a:r>
              <a:rPr lang="en-US" dirty="0" smtClean="0">
                <a:solidFill>
                  <a:srgbClr val="0070C0"/>
                </a:solidFill>
              </a:rPr>
              <a:t>, 80).</a:t>
            </a:r>
          </a:p>
          <a:p>
            <a:pPr marL="514350" indent="-514350" algn="just">
              <a:buNone/>
            </a:pPr>
            <a:r>
              <a:rPr lang="en-US" dirty="0" smtClean="0">
                <a:solidFill>
                  <a:srgbClr val="0070C0"/>
                </a:solidFill>
              </a:rPr>
              <a:t>        time(ford, 20).</a:t>
            </a:r>
          </a:p>
          <a:p>
            <a:pPr marL="514350" indent="-514350" algn="just">
              <a:buNone/>
            </a:pPr>
            <a:r>
              <a:rPr lang="en-US" dirty="0" smtClean="0">
                <a:solidFill>
                  <a:srgbClr val="0070C0"/>
                </a:solidFill>
              </a:rPr>
              <a:t>        time(</a:t>
            </a:r>
            <a:r>
              <a:rPr lang="en-US" dirty="0" err="1" smtClean="0">
                <a:solidFill>
                  <a:srgbClr val="0070C0"/>
                </a:solidFill>
              </a:rPr>
              <a:t>chevy</a:t>
            </a:r>
            <a:r>
              <a:rPr lang="en-US" dirty="0" smtClean="0">
                <a:solidFill>
                  <a:srgbClr val="0070C0"/>
                </a:solidFill>
              </a:rPr>
              <a:t>, 21).</a:t>
            </a:r>
          </a:p>
          <a:p>
            <a:pPr marL="514350" indent="-514350" algn="just">
              <a:buNone/>
            </a:pPr>
            <a:r>
              <a:rPr lang="en-US" dirty="0" smtClean="0">
                <a:solidFill>
                  <a:srgbClr val="0070C0"/>
                </a:solidFill>
              </a:rPr>
              <a:t>        time(dodge, 24).</a:t>
            </a:r>
          </a:p>
          <a:p>
            <a:pPr marL="514350" indent="-514350" algn="just">
              <a:buNone/>
            </a:pPr>
            <a:r>
              <a:rPr lang="en-US" dirty="0" smtClean="0">
                <a:solidFill>
                  <a:srgbClr val="0070C0"/>
                </a:solidFill>
              </a:rPr>
              <a:t>        time(</a:t>
            </a:r>
            <a:r>
              <a:rPr lang="en-US" dirty="0" err="1" smtClean="0">
                <a:solidFill>
                  <a:srgbClr val="0070C0"/>
                </a:solidFill>
              </a:rPr>
              <a:t>volvo</a:t>
            </a:r>
            <a:r>
              <a:rPr lang="en-US" dirty="0" smtClean="0">
                <a:solidFill>
                  <a:srgbClr val="0070C0"/>
                </a:solidFill>
              </a:rPr>
              <a:t>, 24).</a:t>
            </a:r>
          </a:p>
          <a:p>
            <a:pPr marL="514350" indent="-514350" algn="just">
              <a:buNone/>
            </a:pPr>
            <a:r>
              <a:rPr lang="en-US" dirty="0" smtClean="0">
                <a:solidFill>
                  <a:srgbClr val="0070C0"/>
                </a:solidFill>
              </a:rPr>
              <a:t>        distance(X, Y) :- speed(X, SPEED), time(X, TIME), Y is SPEED*TIME.</a:t>
            </a:r>
          </a:p>
          <a:p>
            <a:pPr marL="514350" indent="-514350" algn="just">
              <a:buNone/>
            </a:pPr>
            <a:endParaRPr lang="en-US" dirty="0" smtClean="0"/>
          </a:p>
          <a:p>
            <a:pPr marL="514350" indent="-514350" algn="just">
              <a:buNone/>
            </a:pPr>
            <a:r>
              <a:rPr lang="en-US" dirty="0" smtClean="0">
                <a:solidFill>
                  <a:srgbClr val="FF0000"/>
                </a:solidFill>
              </a:rPr>
              <a:t>goal – distance(</a:t>
            </a:r>
            <a:r>
              <a:rPr lang="en-US" dirty="0" err="1" smtClean="0">
                <a:solidFill>
                  <a:srgbClr val="FF0000"/>
                </a:solidFill>
              </a:rPr>
              <a:t>chevy</a:t>
            </a:r>
            <a:r>
              <a:rPr lang="en-US" dirty="0" smtClean="0">
                <a:solidFill>
                  <a:srgbClr val="FF0000"/>
                </a:solidFill>
              </a:rPr>
              <a:t>, DIS).</a:t>
            </a:r>
          </a:p>
          <a:p>
            <a:pPr marL="514350" indent="-514350" algn="just">
              <a:buNone/>
            </a:pPr>
            <a:r>
              <a:rPr lang="en-US" dirty="0" smtClean="0">
                <a:solidFill>
                  <a:srgbClr val="FF0000"/>
                </a:solidFill>
              </a:rPr>
              <a:t>             DIS = 2205</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lgn="ctr">
              <a:buNone/>
            </a:pPr>
            <a:endParaRPr lang="en-US" dirty="0" smtClean="0"/>
          </a:p>
          <a:p>
            <a:r>
              <a:rPr lang="en-US" dirty="0" smtClean="0"/>
              <a:t>Help to understand the operational details of Prolog system – while producing results.</a:t>
            </a:r>
          </a:p>
          <a:p>
            <a:endParaRPr lang="en-US" dirty="0" smtClean="0"/>
          </a:p>
          <a:p>
            <a:r>
              <a:rPr lang="en-US" dirty="0" smtClean="0"/>
              <a:t>In our Prolog – use “trace”.</a:t>
            </a:r>
          </a:p>
          <a:p>
            <a:endParaRPr lang="en-US" dirty="0" smtClean="0"/>
          </a:p>
          <a:p>
            <a:r>
              <a:rPr lang="en-US" dirty="0" smtClean="0"/>
              <a:t>Tracing model describes Prolog execution in terms of four events – </a:t>
            </a:r>
          </a:p>
          <a:p>
            <a:pPr lvl="1"/>
            <a:r>
              <a:rPr lang="en-US" dirty="0" smtClean="0"/>
              <a:t>Call: which occurs at the beginning of an attempt to satisfy a goal.</a:t>
            </a:r>
          </a:p>
          <a:p>
            <a:pPr lvl="1"/>
            <a:r>
              <a:rPr lang="en-US" dirty="0" smtClean="0"/>
              <a:t>Exit: which occurs when a goal is satisfied.</a:t>
            </a:r>
          </a:p>
          <a:p>
            <a:pPr lvl="1"/>
            <a:r>
              <a:rPr lang="en-US" dirty="0" smtClean="0"/>
              <a:t>Redo: which occurs when backtrack causes an attempt to </a:t>
            </a:r>
            <a:r>
              <a:rPr lang="en-US" dirty="0" err="1" smtClean="0"/>
              <a:t>resatisfy</a:t>
            </a:r>
            <a:r>
              <a:rPr lang="en-US" dirty="0" smtClean="0"/>
              <a:t> a goal.</a:t>
            </a:r>
          </a:p>
          <a:p>
            <a:pPr lvl="1"/>
            <a:r>
              <a:rPr lang="en-US" dirty="0" smtClean="0"/>
              <a:t>Fail: which occurs when a goal fails. </a:t>
            </a:r>
          </a:p>
          <a:p>
            <a:pPr lvl="1"/>
            <a:endParaRPr lang="en-US" dirty="0" smtClean="0"/>
          </a:p>
          <a:p>
            <a:pPr lvl="1">
              <a:buNone/>
            </a:pPr>
            <a:endParaRPr lang="en-US" dirty="0" smtClean="0"/>
          </a:p>
          <a:p>
            <a:pPr lvl="1"/>
            <a:endParaRPr lang="en-US" dirty="0" smtClean="0"/>
          </a:p>
          <a:p>
            <a:pPr lvl="1"/>
            <a:endParaRPr lang="en-US" dirty="0" smtClean="0"/>
          </a:p>
          <a:p>
            <a:pPr>
              <a:buNone/>
            </a:pPr>
            <a:r>
              <a:rPr lang="en-US" dirty="0" smtClean="0"/>
              <a:t>.</a:t>
            </a:r>
          </a:p>
          <a:p>
            <a:pPr lvl="1">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buNone/>
            </a:pPr>
            <a:r>
              <a:rPr lang="en-US" sz="2800" b="1" dirty="0" smtClean="0">
                <a:solidFill>
                  <a:schemeClr val="tx2"/>
                </a:solidFill>
              </a:rPr>
              <a:t>Tracing Model</a:t>
            </a:r>
          </a:p>
        </p:txBody>
      </p:sp>
      <p:grpSp>
        <p:nvGrpSpPr>
          <p:cNvPr id="17" name="Group 16"/>
          <p:cNvGrpSpPr/>
          <p:nvPr/>
        </p:nvGrpSpPr>
        <p:grpSpPr>
          <a:xfrm>
            <a:off x="2286000" y="4583668"/>
            <a:ext cx="4114800" cy="1893332"/>
            <a:chOff x="3886200" y="4267200"/>
            <a:chExt cx="4114800" cy="1893332"/>
          </a:xfrm>
        </p:grpSpPr>
        <p:sp>
          <p:nvSpPr>
            <p:cNvPr id="8" name="TextBox 7"/>
            <p:cNvSpPr txBox="1"/>
            <p:nvPr/>
          </p:nvSpPr>
          <p:spPr>
            <a:xfrm>
              <a:off x="4572000" y="4267200"/>
              <a:ext cx="1905000" cy="369332"/>
            </a:xfrm>
            <a:prstGeom prst="rect">
              <a:avLst/>
            </a:prstGeom>
            <a:noFill/>
          </p:spPr>
          <p:txBody>
            <a:bodyPr wrap="square" rtlCol="0">
              <a:spAutoFit/>
            </a:bodyPr>
            <a:lstStyle/>
            <a:p>
              <a:r>
                <a:rPr lang="en-US" b="1" dirty="0" smtClean="0"/>
                <a:t>Trace Examples</a:t>
              </a:r>
              <a:endParaRPr lang="en-US" b="1" dirty="0"/>
            </a:p>
          </p:txBody>
        </p:sp>
        <p:sp>
          <p:nvSpPr>
            <p:cNvPr id="9" name="Rectangle 8"/>
            <p:cNvSpPr/>
            <p:nvPr/>
          </p:nvSpPr>
          <p:spPr>
            <a:xfrm>
              <a:off x="4419600" y="5181600"/>
              <a:ext cx="2286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86200" y="4724400"/>
              <a:ext cx="1295400" cy="369332"/>
            </a:xfrm>
            <a:prstGeom prst="rect">
              <a:avLst/>
            </a:prstGeom>
            <a:noFill/>
          </p:spPr>
          <p:txBody>
            <a:bodyPr wrap="square" rtlCol="0">
              <a:spAutoFit/>
            </a:bodyPr>
            <a:lstStyle/>
            <a:p>
              <a:r>
                <a:rPr lang="en-US" dirty="0" smtClean="0"/>
                <a:t>Call</a:t>
              </a:r>
              <a:endParaRPr lang="en-US" dirty="0"/>
            </a:p>
          </p:txBody>
        </p:sp>
        <p:sp>
          <p:nvSpPr>
            <p:cNvPr id="12" name="TextBox 11"/>
            <p:cNvSpPr txBox="1"/>
            <p:nvPr/>
          </p:nvSpPr>
          <p:spPr>
            <a:xfrm>
              <a:off x="6629400" y="4724400"/>
              <a:ext cx="1295400" cy="369332"/>
            </a:xfrm>
            <a:prstGeom prst="rect">
              <a:avLst/>
            </a:prstGeom>
            <a:noFill/>
          </p:spPr>
          <p:txBody>
            <a:bodyPr wrap="square" rtlCol="0">
              <a:spAutoFit/>
            </a:bodyPr>
            <a:lstStyle/>
            <a:p>
              <a:r>
                <a:rPr lang="en-US" dirty="0" smtClean="0"/>
                <a:t>Fail</a:t>
              </a:r>
              <a:endParaRPr lang="en-US" dirty="0"/>
            </a:p>
          </p:txBody>
        </p:sp>
        <p:sp>
          <p:nvSpPr>
            <p:cNvPr id="13" name="TextBox 12"/>
            <p:cNvSpPr txBox="1"/>
            <p:nvPr/>
          </p:nvSpPr>
          <p:spPr>
            <a:xfrm>
              <a:off x="3886200" y="5791200"/>
              <a:ext cx="1295400" cy="369332"/>
            </a:xfrm>
            <a:prstGeom prst="rect">
              <a:avLst/>
            </a:prstGeom>
            <a:noFill/>
          </p:spPr>
          <p:txBody>
            <a:bodyPr wrap="square" rtlCol="0">
              <a:spAutoFit/>
            </a:bodyPr>
            <a:lstStyle/>
            <a:p>
              <a:r>
                <a:rPr lang="en-US" dirty="0" smtClean="0"/>
                <a:t>Exit</a:t>
              </a:r>
              <a:endParaRPr lang="en-US" dirty="0"/>
            </a:p>
          </p:txBody>
        </p:sp>
        <p:sp>
          <p:nvSpPr>
            <p:cNvPr id="14" name="TextBox 13"/>
            <p:cNvSpPr txBox="1"/>
            <p:nvPr/>
          </p:nvSpPr>
          <p:spPr>
            <a:xfrm>
              <a:off x="6705600" y="5791200"/>
              <a:ext cx="1295400" cy="369332"/>
            </a:xfrm>
            <a:prstGeom prst="rect">
              <a:avLst/>
            </a:prstGeom>
            <a:noFill/>
          </p:spPr>
          <p:txBody>
            <a:bodyPr wrap="square" rtlCol="0">
              <a:spAutoFit/>
            </a:bodyPr>
            <a:lstStyle/>
            <a:p>
              <a:r>
                <a:rPr lang="en-US" dirty="0" smtClean="0"/>
                <a:t>Redo</a:t>
              </a:r>
            </a:p>
          </p:txBody>
        </p:sp>
        <p:cxnSp>
          <p:nvCxnSpPr>
            <p:cNvPr id="16" name="Straight Arrow Connector 15"/>
            <p:cNvCxnSpPr/>
            <p:nvPr/>
          </p:nvCxnSpPr>
          <p:spPr>
            <a:xfrm rot="5400000">
              <a:off x="4420394" y="4876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47500" lnSpcReduction="20000"/>
          </a:bodyPr>
          <a:lstStyle/>
          <a:p>
            <a:pPr algn="ctr">
              <a:buNone/>
            </a:pPr>
            <a:endParaRPr lang="en-US" u="sng" dirty="0" smtClean="0"/>
          </a:p>
          <a:p>
            <a:pPr algn="just">
              <a:buNone/>
            </a:pPr>
            <a:r>
              <a:rPr lang="en-US" dirty="0" smtClean="0">
                <a:solidFill>
                  <a:srgbClr val="0070C0"/>
                </a:solidFill>
              </a:rPr>
              <a:t>“Anyone born in America is an American citizen. A child of an American citizen is an </a:t>
            </a:r>
            <a:r>
              <a:rPr lang="en-US" dirty="0" err="1" smtClean="0">
                <a:solidFill>
                  <a:srgbClr val="0070C0"/>
                </a:solidFill>
              </a:rPr>
              <a:t>american</a:t>
            </a:r>
            <a:r>
              <a:rPr lang="en-US" dirty="0" smtClean="0">
                <a:solidFill>
                  <a:srgbClr val="0070C0"/>
                </a:solidFill>
              </a:rPr>
              <a:t> citizen. Peter is Jack’s father and was born in Canada. Mary is Jack’s mother and was born in America”.</a:t>
            </a:r>
          </a:p>
          <a:p>
            <a:pPr algn="just">
              <a:buNone/>
            </a:pPr>
            <a:endParaRPr lang="en-US" dirty="0" smtClean="0"/>
          </a:p>
          <a:p>
            <a:pPr algn="just">
              <a:buNone/>
            </a:pPr>
            <a:r>
              <a:rPr lang="en-US" dirty="0" smtClean="0">
                <a:solidFill>
                  <a:srgbClr val="00B050"/>
                </a:solidFill>
              </a:rPr>
              <a:t>    father(peter, jack).</a:t>
            </a:r>
          </a:p>
          <a:p>
            <a:pPr algn="just">
              <a:buNone/>
            </a:pPr>
            <a:r>
              <a:rPr lang="en-US" dirty="0" smtClean="0">
                <a:solidFill>
                  <a:srgbClr val="00B050"/>
                </a:solidFill>
              </a:rPr>
              <a:t>    mother(</a:t>
            </a:r>
            <a:r>
              <a:rPr lang="en-US" dirty="0" err="1" smtClean="0">
                <a:solidFill>
                  <a:srgbClr val="00B050"/>
                </a:solidFill>
              </a:rPr>
              <a:t>mary</a:t>
            </a:r>
            <a:r>
              <a:rPr lang="en-US" dirty="0" smtClean="0">
                <a:solidFill>
                  <a:srgbClr val="00B050"/>
                </a:solidFill>
              </a:rPr>
              <a:t>, jack).</a:t>
            </a:r>
          </a:p>
          <a:p>
            <a:pPr algn="just">
              <a:buNone/>
            </a:pPr>
            <a:r>
              <a:rPr lang="en-US" dirty="0" smtClean="0">
                <a:solidFill>
                  <a:srgbClr val="00B050"/>
                </a:solidFill>
              </a:rPr>
              <a:t>    born(peter, </a:t>
            </a:r>
            <a:r>
              <a:rPr lang="en-US" dirty="0" err="1" smtClean="0">
                <a:solidFill>
                  <a:srgbClr val="00B050"/>
                </a:solidFill>
              </a:rPr>
              <a:t>canada</a:t>
            </a:r>
            <a:r>
              <a:rPr lang="en-US" dirty="0" smtClean="0">
                <a:solidFill>
                  <a:srgbClr val="00B050"/>
                </a:solidFill>
              </a:rPr>
              <a:t>).</a:t>
            </a:r>
          </a:p>
          <a:p>
            <a:pPr algn="just">
              <a:buNone/>
            </a:pPr>
            <a:r>
              <a:rPr lang="en-US" dirty="0" smtClean="0">
                <a:solidFill>
                  <a:srgbClr val="00B050"/>
                </a:solidFill>
              </a:rPr>
              <a:t>    born(</a:t>
            </a:r>
            <a:r>
              <a:rPr lang="en-US" dirty="0" err="1" smtClean="0">
                <a:solidFill>
                  <a:srgbClr val="00B050"/>
                </a:solidFill>
              </a:rPr>
              <a:t>mary</a:t>
            </a:r>
            <a:r>
              <a:rPr lang="en-US" dirty="0" smtClean="0">
                <a:solidFill>
                  <a:srgbClr val="00B050"/>
                </a:solidFill>
              </a:rPr>
              <a:t>, </a:t>
            </a:r>
            <a:r>
              <a:rPr lang="en-US" dirty="0" err="1" smtClean="0">
                <a:solidFill>
                  <a:srgbClr val="00B050"/>
                </a:solidFill>
              </a:rPr>
              <a:t>canada</a:t>
            </a:r>
            <a:r>
              <a:rPr lang="en-US" dirty="0" smtClean="0">
                <a:solidFill>
                  <a:srgbClr val="00B050"/>
                </a:solidFill>
              </a:rPr>
              <a:t>)</a:t>
            </a:r>
          </a:p>
          <a:p>
            <a:pPr algn="just">
              <a:buNone/>
            </a:pPr>
            <a:r>
              <a:rPr lang="en-US" dirty="0" smtClean="0">
                <a:solidFill>
                  <a:srgbClr val="00B050"/>
                </a:solidFill>
              </a:rPr>
              <a:t>    citizen(X) :- born(X, </a:t>
            </a:r>
            <a:r>
              <a:rPr lang="en-US" dirty="0" err="1" smtClean="0">
                <a:solidFill>
                  <a:srgbClr val="00B050"/>
                </a:solidFill>
              </a:rPr>
              <a:t>america</a:t>
            </a:r>
            <a:r>
              <a:rPr lang="en-US" dirty="0" smtClean="0">
                <a:solidFill>
                  <a:srgbClr val="00B050"/>
                </a:solidFill>
              </a:rPr>
              <a:t>); father(Y, X), born(Y, </a:t>
            </a:r>
            <a:r>
              <a:rPr lang="en-US" dirty="0" err="1" smtClean="0">
                <a:solidFill>
                  <a:srgbClr val="00B050"/>
                </a:solidFill>
              </a:rPr>
              <a:t>america</a:t>
            </a:r>
            <a:r>
              <a:rPr lang="en-US" dirty="0" smtClean="0">
                <a:solidFill>
                  <a:srgbClr val="00B050"/>
                </a:solidFill>
              </a:rPr>
              <a:t>); mother(Z, X), born(Z, </a:t>
            </a:r>
            <a:r>
              <a:rPr lang="en-US" dirty="0" err="1" smtClean="0">
                <a:solidFill>
                  <a:srgbClr val="00B050"/>
                </a:solidFill>
              </a:rPr>
              <a:t>america</a:t>
            </a:r>
            <a:r>
              <a:rPr lang="en-US" dirty="0" smtClean="0">
                <a:solidFill>
                  <a:srgbClr val="00B050"/>
                </a:solidFill>
              </a:rPr>
              <a:t>).</a:t>
            </a:r>
          </a:p>
          <a:p>
            <a:pPr algn="just">
              <a:buNone/>
            </a:pPr>
            <a:endParaRPr lang="en-US" dirty="0" smtClean="0">
              <a:solidFill>
                <a:srgbClr val="00B050"/>
              </a:solidFill>
            </a:endParaRPr>
          </a:p>
          <a:p>
            <a:pPr algn="just">
              <a:buNone/>
            </a:pPr>
            <a:r>
              <a:rPr lang="en-US" dirty="0" smtClean="0">
                <a:solidFill>
                  <a:srgbClr val="00B050"/>
                </a:solidFill>
              </a:rPr>
              <a:t>; indicate  ‘OR’.</a:t>
            </a:r>
          </a:p>
          <a:p>
            <a:pPr algn="just">
              <a:buNone/>
            </a:pPr>
            <a:r>
              <a:rPr lang="en-US" dirty="0" smtClean="0">
                <a:solidFill>
                  <a:srgbClr val="00B050"/>
                </a:solidFill>
              </a:rPr>
              <a:t>, indicates ‘AND’.</a:t>
            </a:r>
          </a:p>
          <a:p>
            <a:pPr algn="just">
              <a:buNone/>
            </a:pPr>
            <a:endParaRPr lang="en-US" dirty="0" smtClean="0"/>
          </a:p>
          <a:p>
            <a:pPr algn="just">
              <a:buNone/>
            </a:pPr>
            <a:r>
              <a:rPr lang="en-US" dirty="0" smtClean="0">
                <a:solidFill>
                  <a:srgbClr val="0070C0"/>
                </a:solidFill>
              </a:rPr>
              <a:t>? – father(peter, jack).</a:t>
            </a:r>
          </a:p>
          <a:p>
            <a:pPr algn="just">
              <a:buNone/>
            </a:pPr>
            <a:r>
              <a:rPr lang="en-US" dirty="0" smtClean="0">
                <a:solidFill>
                  <a:srgbClr val="0070C0"/>
                </a:solidFill>
              </a:rPr>
              <a:t>Yes</a:t>
            </a:r>
          </a:p>
          <a:p>
            <a:pPr algn="just">
              <a:buNone/>
            </a:pPr>
            <a:r>
              <a:rPr lang="en-US" dirty="0" smtClean="0">
                <a:solidFill>
                  <a:srgbClr val="0070C0"/>
                </a:solidFill>
              </a:rPr>
              <a:t>? – mother(</a:t>
            </a:r>
            <a:r>
              <a:rPr lang="en-US" dirty="0" err="1" smtClean="0">
                <a:solidFill>
                  <a:srgbClr val="0070C0"/>
                </a:solidFill>
              </a:rPr>
              <a:t>mary</a:t>
            </a:r>
            <a:r>
              <a:rPr lang="en-US" dirty="0" smtClean="0">
                <a:solidFill>
                  <a:srgbClr val="0070C0"/>
                </a:solidFill>
              </a:rPr>
              <a:t>, jack).</a:t>
            </a:r>
          </a:p>
          <a:p>
            <a:pPr algn="just">
              <a:buNone/>
            </a:pPr>
            <a:r>
              <a:rPr lang="en-US" dirty="0" smtClean="0">
                <a:solidFill>
                  <a:srgbClr val="0070C0"/>
                </a:solidFill>
              </a:rPr>
              <a:t>Yes</a:t>
            </a:r>
          </a:p>
          <a:p>
            <a:pPr algn="just">
              <a:buNone/>
            </a:pPr>
            <a:r>
              <a:rPr lang="en-US" dirty="0" smtClean="0">
                <a:solidFill>
                  <a:srgbClr val="0070C0"/>
                </a:solidFill>
              </a:rPr>
              <a:t>? – citizen(peter).</a:t>
            </a:r>
          </a:p>
          <a:p>
            <a:pPr algn="just">
              <a:buNone/>
            </a:pPr>
            <a:r>
              <a:rPr lang="en-US" dirty="0" smtClean="0">
                <a:solidFill>
                  <a:srgbClr val="0070C0"/>
                </a:solidFill>
              </a:rPr>
              <a:t>No</a:t>
            </a:r>
          </a:p>
          <a:p>
            <a:pPr algn="just">
              <a:buNone/>
            </a:pPr>
            <a:r>
              <a:rPr lang="en-US" dirty="0" smtClean="0">
                <a:solidFill>
                  <a:srgbClr val="0070C0"/>
                </a:solidFill>
              </a:rPr>
              <a:t>? – citizen(X).</a:t>
            </a:r>
          </a:p>
          <a:p>
            <a:pPr algn="just">
              <a:buNone/>
            </a:pPr>
            <a:r>
              <a:rPr lang="en-US" dirty="0" smtClean="0">
                <a:solidFill>
                  <a:srgbClr val="0070C0"/>
                </a:solidFill>
              </a:rPr>
              <a:t>X = </a:t>
            </a:r>
            <a:r>
              <a:rPr lang="en-US" dirty="0" err="1" smtClean="0">
                <a:solidFill>
                  <a:srgbClr val="0070C0"/>
                </a:solidFill>
              </a:rPr>
              <a:t>mary</a:t>
            </a:r>
            <a:r>
              <a:rPr lang="en-US" dirty="0" smtClean="0">
                <a:solidFill>
                  <a:srgbClr val="0070C0"/>
                </a:solidFill>
              </a:rPr>
              <a:t>.</a:t>
            </a:r>
          </a:p>
          <a:p>
            <a:pPr algn="just">
              <a:buNone/>
            </a:pPr>
            <a:r>
              <a:rPr lang="en-US" dirty="0" smtClean="0">
                <a:solidFill>
                  <a:srgbClr val="FF0000"/>
                </a:solidFill>
              </a:rPr>
              <a:t>X = jack (No)</a:t>
            </a:r>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buNone/>
            </a:pPr>
            <a:r>
              <a:rPr lang="en-US" sz="2800" b="1" dirty="0" smtClean="0">
                <a:solidFill>
                  <a:schemeClr val="tx2"/>
                </a:solidFill>
              </a:rPr>
              <a:t>A Simple Prolog Program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pic>
        <p:nvPicPr>
          <p:cNvPr id="1026" name="Picture 2"/>
          <p:cNvPicPr>
            <a:picLocks noGrp="1" noChangeAspect="1" noChangeArrowheads="1"/>
          </p:cNvPicPr>
          <p:nvPr>
            <p:ph idx="1"/>
          </p:nvPr>
        </p:nvPicPr>
        <p:blipFill>
          <a:blip r:embed="rId2" cstate="print"/>
          <a:srcRect b="41667"/>
          <a:stretch>
            <a:fillRect/>
          </a:stretch>
        </p:blipFill>
        <p:spPr bwMode="auto">
          <a:xfrm>
            <a:off x="1181885" y="838200"/>
            <a:ext cx="7425966" cy="3505200"/>
          </a:xfrm>
          <a:prstGeom prst="rect">
            <a:avLst/>
          </a:prstGeom>
          <a:noFill/>
          <a:ln w="9525">
            <a:noFill/>
            <a:miter lim="800000"/>
            <a:headEnd/>
            <a:tailEnd/>
          </a:ln>
          <a:effectLst/>
        </p:spPr>
      </p:pic>
      <p:sp>
        <p:nvSpPr>
          <p:cNvPr id="6" name="TextBox 5"/>
          <p:cNvSpPr txBox="1"/>
          <p:nvPr/>
        </p:nvSpPr>
        <p:spPr>
          <a:xfrm>
            <a:off x="1143000" y="4340423"/>
            <a:ext cx="1066800" cy="307777"/>
          </a:xfrm>
          <a:prstGeom prst="rect">
            <a:avLst/>
          </a:prstGeom>
          <a:noFill/>
        </p:spPr>
        <p:txBody>
          <a:bodyPr wrap="square" rtlCol="0">
            <a:spAutoFit/>
          </a:bodyPr>
          <a:lstStyle/>
          <a:p>
            <a:r>
              <a:rPr lang="en-US" sz="1400" dirty="0" smtClean="0"/>
              <a:t>7.   trace</a:t>
            </a:r>
            <a:endParaRPr lang="en-US" sz="1400" dirty="0"/>
          </a:p>
        </p:txBody>
      </p:sp>
      <p:sp>
        <p:nvSpPr>
          <p:cNvPr id="7" name="TextBox 6"/>
          <p:cNvSpPr txBox="1"/>
          <p:nvPr/>
        </p:nvSpPr>
        <p:spPr>
          <a:xfrm>
            <a:off x="762000" y="5105400"/>
            <a:ext cx="7848600" cy="369332"/>
          </a:xfrm>
          <a:prstGeom prst="rect">
            <a:avLst/>
          </a:prstGeom>
          <a:noFill/>
        </p:spPr>
        <p:txBody>
          <a:bodyPr wrap="square" rtlCol="0">
            <a:spAutoFit/>
          </a:bodyPr>
          <a:lstStyle/>
          <a:p>
            <a:pPr algn="ctr"/>
            <a:r>
              <a:rPr lang="en-US" dirty="0" smtClean="0"/>
              <a:t>/opt/local/examples/</a:t>
            </a:r>
            <a:r>
              <a:rPr lang="en-US" dirty="0" err="1" smtClean="0"/>
              <a:t>rajeev</a:t>
            </a:r>
            <a:r>
              <a:rPr lang="en-US" dirty="0" smtClean="0"/>
              <a:t>/56500/prolog/about-prolog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lgn="just"/>
            <a:r>
              <a:rPr lang="en-US" dirty="0" smtClean="0">
                <a:solidFill>
                  <a:srgbClr val="0070C0"/>
                </a:solidFill>
              </a:rPr>
              <a:t>Express programs in forms of symbolic logic and use a logical inference process to produce results.</a:t>
            </a:r>
          </a:p>
          <a:p>
            <a:pPr algn="just"/>
            <a:endParaRPr lang="en-US" dirty="0" smtClean="0"/>
          </a:p>
          <a:p>
            <a:pPr algn="just"/>
            <a:r>
              <a:rPr lang="en-US" dirty="0" smtClean="0">
                <a:solidFill>
                  <a:srgbClr val="0070C0"/>
                </a:solidFill>
              </a:rPr>
              <a:t>Declarative – ‘what’ – </a:t>
            </a:r>
            <a:r>
              <a:rPr lang="en-US" dirty="0" smtClean="0">
                <a:solidFill>
                  <a:srgbClr val="FF0000"/>
                </a:solidFill>
              </a:rPr>
              <a:t>unlike imperative (‘how’)</a:t>
            </a:r>
            <a:r>
              <a:rPr lang="en-US" dirty="0" smtClean="0">
                <a:solidFill>
                  <a:srgbClr val="0070C0"/>
                </a:solidFill>
              </a:rPr>
              <a:t> specifications of the desired results are stated rather than the detailed procedures for producing them.</a:t>
            </a:r>
          </a:p>
          <a:p>
            <a:pPr algn="just"/>
            <a:endParaRPr lang="en-US" dirty="0" smtClean="0"/>
          </a:p>
          <a:p>
            <a:pPr marL="0" algn="ctr">
              <a:lnSpc>
                <a:spcPct val="110000"/>
              </a:lnSpc>
              <a:buNone/>
            </a:pPr>
            <a:r>
              <a:rPr lang="en-US" sz="4700" b="1" dirty="0" smtClean="0">
                <a:solidFill>
                  <a:srgbClr val="002060"/>
                </a:solidFill>
              </a:rPr>
              <a:t>Predicate Calculus</a:t>
            </a:r>
          </a:p>
          <a:p>
            <a:pPr algn="just"/>
            <a:endParaRPr lang="en-US" dirty="0" smtClean="0"/>
          </a:p>
          <a:p>
            <a:pPr algn="just"/>
            <a:r>
              <a:rPr lang="en-US" dirty="0" smtClean="0">
                <a:solidFill>
                  <a:srgbClr val="00B050"/>
                </a:solidFill>
              </a:rPr>
              <a:t>Brief investigation of the basis of logic programming …. (Remember – Axiomatic and </a:t>
            </a:r>
            <a:r>
              <a:rPr lang="en-US" dirty="0" err="1" smtClean="0">
                <a:solidFill>
                  <a:srgbClr val="00B050"/>
                </a:solidFill>
              </a:rPr>
              <a:t>Denotational</a:t>
            </a:r>
            <a:r>
              <a:rPr lang="en-US" dirty="0" smtClean="0">
                <a:solidFill>
                  <a:srgbClr val="00B050"/>
                </a:solidFill>
              </a:rPr>
              <a:t> Semantics (‘A language of propositions’))</a:t>
            </a:r>
          </a:p>
          <a:p>
            <a:pPr algn="just"/>
            <a:endParaRPr lang="en-US" dirty="0" smtClean="0"/>
          </a:p>
          <a:p>
            <a:pPr algn="just"/>
            <a:r>
              <a:rPr lang="en-US" dirty="0" smtClean="0"/>
              <a:t>A ‘proposition’ is a logical statement, which MAY or MAY NOT be true …..Depends upon the environment. </a:t>
            </a:r>
          </a:p>
          <a:p>
            <a:pPr lvl="1" algn="just"/>
            <a:r>
              <a:rPr lang="en-US" dirty="0" smtClean="0"/>
              <a:t>Made up of the objects and their relations to each other .</a:t>
            </a:r>
          </a:p>
          <a:p>
            <a:pPr lvl="1" algn="just"/>
            <a:r>
              <a:rPr lang="en-US" dirty="0" smtClean="0"/>
              <a:t>e.g., </a:t>
            </a:r>
            <a:r>
              <a:rPr lang="en-US" dirty="0" smtClean="0"/>
              <a:t>CS56500 </a:t>
            </a:r>
            <a:r>
              <a:rPr lang="en-US" dirty="0" smtClean="0"/>
              <a:t>is a simple class. </a:t>
            </a:r>
          </a:p>
          <a:p>
            <a:pPr algn="just"/>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r>
              <a:rPr lang="en-US" sz="2800" b="1" dirty="0" smtClean="0">
                <a:solidFill>
                  <a:srgbClr val="002060"/>
                </a:solidFill>
              </a:rPr>
              <a:t>Logic Programming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838200" y="447675"/>
            <a:ext cx="7419975" cy="5800725"/>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TextBox 5"/>
          <p:cNvSpPr txBox="1"/>
          <p:nvPr/>
        </p:nvSpPr>
        <p:spPr>
          <a:xfrm>
            <a:off x="4648200" y="0"/>
            <a:ext cx="4191000" cy="1785104"/>
          </a:xfrm>
          <a:prstGeom prst="rect">
            <a:avLst/>
          </a:prstGeom>
          <a:solidFill>
            <a:schemeClr val="bg1"/>
          </a:solidFill>
        </p:spPr>
        <p:txBody>
          <a:bodyPr wrap="square" rtlCol="0">
            <a:spAutoFit/>
          </a:bodyPr>
          <a:lstStyle/>
          <a:p>
            <a:r>
              <a:rPr lang="en-US" sz="1100" dirty="0" smtClean="0"/>
              <a:t>pegasus.cs.iupui.edu{</a:t>
            </a:r>
            <a:r>
              <a:rPr lang="en-US" sz="1100" dirty="0" err="1" smtClean="0"/>
              <a:t>rraje</a:t>
            </a:r>
            <a:r>
              <a:rPr lang="en-US" sz="1100" dirty="0" smtClean="0"/>
              <a:t>}67: prolog -</a:t>
            </a:r>
            <a:r>
              <a:rPr lang="en-US" sz="1100" dirty="0" err="1" smtClean="0"/>
              <a:t>i</a:t>
            </a:r>
            <a:endParaRPr lang="en-US" sz="1100" dirty="0" smtClean="0"/>
          </a:p>
          <a:p>
            <a:r>
              <a:rPr lang="en-US" sz="1100" dirty="0" smtClean="0"/>
              <a:t>[</a:t>
            </a:r>
            <a:r>
              <a:rPr lang="en-US" sz="1100" dirty="0" err="1" smtClean="0"/>
              <a:t>xsb_configuration</a:t>
            </a:r>
            <a:r>
              <a:rPr lang="en-US" sz="1100" dirty="0" smtClean="0"/>
              <a:t> loaded]</a:t>
            </a:r>
          </a:p>
          <a:p>
            <a:r>
              <a:rPr lang="en-US" sz="1100" dirty="0" smtClean="0"/>
              <a:t>[</a:t>
            </a:r>
            <a:r>
              <a:rPr lang="en-US" sz="1100" dirty="0" err="1" smtClean="0"/>
              <a:t>sysinitrc</a:t>
            </a:r>
            <a:r>
              <a:rPr lang="en-US" sz="1100" dirty="0" smtClean="0"/>
              <a:t> loaded]</a:t>
            </a:r>
          </a:p>
          <a:p>
            <a:endParaRPr lang="en-US" sz="1100" dirty="0" smtClean="0"/>
          </a:p>
          <a:p>
            <a:r>
              <a:rPr lang="en-US" sz="1100" dirty="0" smtClean="0"/>
              <a:t>XSB Version 3.0.1 (</a:t>
            </a:r>
            <a:r>
              <a:rPr lang="en-US" sz="1100" dirty="0" err="1" smtClean="0"/>
              <a:t>Sagres</a:t>
            </a:r>
            <a:r>
              <a:rPr lang="en-US" sz="1100" dirty="0" smtClean="0"/>
              <a:t>) of August 7, 2006</a:t>
            </a:r>
          </a:p>
          <a:p>
            <a:r>
              <a:rPr lang="en-US" sz="1100" dirty="0" smtClean="0"/>
              <a:t>[i686-pc-linux-gnu; mode: optimal; engine: </a:t>
            </a:r>
            <a:r>
              <a:rPr lang="en-US" sz="1100" dirty="0" err="1" smtClean="0"/>
              <a:t>slg-wam</a:t>
            </a:r>
            <a:r>
              <a:rPr lang="en-US" sz="1100" dirty="0" smtClean="0"/>
              <a:t>; </a:t>
            </a:r>
            <a:r>
              <a:rPr lang="en-US" sz="1100" dirty="0" err="1" smtClean="0"/>
              <a:t>gc</a:t>
            </a:r>
            <a:r>
              <a:rPr lang="en-US" sz="1100" dirty="0" smtClean="0"/>
              <a:t>: indirection; scheduling: local]</a:t>
            </a:r>
          </a:p>
          <a:p>
            <a:endParaRPr lang="en-US" sz="1100" dirty="0" smtClean="0"/>
          </a:p>
          <a:p>
            <a:r>
              <a:rPr lang="en-US" sz="1100" dirty="0" smtClean="0"/>
              <a:t>| ?-</a:t>
            </a:r>
          </a:p>
          <a:p>
            <a:r>
              <a:rPr lang="en-US" sz="1100" dirty="0" smtClean="0"/>
              <a:t>End XSB (</a:t>
            </a:r>
            <a:r>
              <a:rPr lang="en-US" sz="1100" dirty="0" err="1" smtClean="0"/>
              <a:t>cputime</a:t>
            </a:r>
            <a:r>
              <a:rPr lang="en-US" sz="1100" dirty="0" smtClean="0"/>
              <a:t> 0.01 </a:t>
            </a:r>
            <a:r>
              <a:rPr lang="en-US" sz="1100" dirty="0" err="1" smtClean="0"/>
              <a:t>secs</a:t>
            </a:r>
            <a:r>
              <a:rPr lang="en-US" sz="1100" dirty="0" smtClean="0"/>
              <a:t>, </a:t>
            </a:r>
            <a:r>
              <a:rPr lang="en-US" sz="1100" dirty="0" err="1" smtClean="0"/>
              <a:t>elapsetime</a:t>
            </a:r>
            <a:r>
              <a:rPr lang="en-US" sz="1100" dirty="0" smtClean="0"/>
              <a:t> 3.79 </a:t>
            </a:r>
            <a:r>
              <a:rPr lang="en-US" sz="1100" dirty="0" err="1" smtClean="0"/>
              <a:t>secs</a:t>
            </a:r>
            <a:r>
              <a:rPr lang="en-US" sz="1100" dirty="0" smtClean="0"/>
              <a:t>)</a:t>
            </a:r>
            <a:endParaRPr lang="en-US" sz="1100" dirty="0"/>
          </a:p>
        </p:txBody>
      </p:sp>
      <p:sp>
        <p:nvSpPr>
          <p:cNvPr id="7" name="TextBox 6"/>
          <p:cNvSpPr txBox="1"/>
          <p:nvPr/>
        </p:nvSpPr>
        <p:spPr>
          <a:xfrm>
            <a:off x="3810000" y="3516868"/>
            <a:ext cx="4648200" cy="369332"/>
          </a:xfrm>
          <a:prstGeom prst="rect">
            <a:avLst/>
          </a:prstGeom>
          <a:solidFill>
            <a:schemeClr val="bg1"/>
          </a:solidFill>
        </p:spPr>
        <p:txBody>
          <a:bodyPr wrap="square" rtlCol="0">
            <a:spAutoFit/>
          </a:bodyPr>
          <a:lstStyle/>
          <a:p>
            <a:r>
              <a:rPr lang="en-US" dirty="0" smtClean="0">
                <a:sym typeface="Wingdings" pitchFamily="2" charset="2"/>
              </a:rPr>
              <a:t>_  Indicated temporary variable</a:t>
            </a:r>
            <a:endParaRPr lang="en-US" dirty="0"/>
          </a:p>
        </p:txBody>
      </p:sp>
      <p:grpSp>
        <p:nvGrpSpPr>
          <p:cNvPr id="24" name="Group 23"/>
          <p:cNvGrpSpPr/>
          <p:nvPr/>
        </p:nvGrpSpPr>
        <p:grpSpPr>
          <a:xfrm>
            <a:off x="5715000" y="4114800"/>
            <a:ext cx="3048000" cy="2209800"/>
            <a:chOff x="5943600" y="685800"/>
            <a:chExt cx="4191000" cy="3200400"/>
          </a:xfrm>
          <a:noFill/>
        </p:grpSpPr>
        <p:grpSp>
          <p:nvGrpSpPr>
            <p:cNvPr id="8" name="Group 7"/>
            <p:cNvGrpSpPr/>
            <p:nvPr/>
          </p:nvGrpSpPr>
          <p:grpSpPr>
            <a:xfrm>
              <a:off x="5943600" y="685800"/>
              <a:ext cx="4114800" cy="1893332"/>
              <a:chOff x="3886200" y="4267200"/>
              <a:chExt cx="4114800" cy="1893332"/>
            </a:xfrm>
            <a:grpFill/>
          </p:grpSpPr>
          <p:sp>
            <p:nvSpPr>
              <p:cNvPr id="9" name="TextBox 8"/>
              <p:cNvSpPr txBox="1"/>
              <p:nvPr/>
            </p:nvSpPr>
            <p:spPr>
              <a:xfrm>
                <a:off x="4572000" y="4267200"/>
                <a:ext cx="1905000" cy="369332"/>
              </a:xfrm>
              <a:prstGeom prst="rect">
                <a:avLst/>
              </a:prstGeom>
              <a:grpFill/>
            </p:spPr>
            <p:txBody>
              <a:bodyPr wrap="square" rtlCol="0">
                <a:spAutoFit/>
              </a:bodyPr>
              <a:lstStyle/>
              <a:p>
                <a:endParaRPr lang="en-US" b="1" dirty="0"/>
              </a:p>
            </p:txBody>
          </p:sp>
          <p:sp>
            <p:nvSpPr>
              <p:cNvPr id="10" name="Rectangle 9"/>
              <p:cNvSpPr/>
              <p:nvPr/>
            </p:nvSpPr>
            <p:spPr>
              <a:xfrm>
                <a:off x="4419600" y="5181600"/>
                <a:ext cx="22860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86200" y="4724400"/>
                <a:ext cx="1295400" cy="369332"/>
              </a:xfrm>
              <a:prstGeom prst="rect">
                <a:avLst/>
              </a:prstGeom>
              <a:grpFill/>
            </p:spPr>
            <p:txBody>
              <a:bodyPr wrap="square" rtlCol="0">
                <a:spAutoFit/>
              </a:bodyPr>
              <a:lstStyle/>
              <a:p>
                <a:r>
                  <a:rPr lang="en-US" dirty="0" smtClean="0"/>
                  <a:t>Call</a:t>
                </a:r>
                <a:endParaRPr lang="en-US" dirty="0"/>
              </a:p>
            </p:txBody>
          </p:sp>
          <p:sp>
            <p:nvSpPr>
              <p:cNvPr id="12" name="TextBox 11"/>
              <p:cNvSpPr txBox="1"/>
              <p:nvPr/>
            </p:nvSpPr>
            <p:spPr>
              <a:xfrm>
                <a:off x="6629400" y="4724400"/>
                <a:ext cx="1295400" cy="369332"/>
              </a:xfrm>
              <a:prstGeom prst="rect">
                <a:avLst/>
              </a:prstGeom>
              <a:grpFill/>
            </p:spPr>
            <p:txBody>
              <a:bodyPr wrap="square" rtlCol="0">
                <a:spAutoFit/>
              </a:bodyPr>
              <a:lstStyle/>
              <a:p>
                <a:r>
                  <a:rPr lang="en-US" dirty="0" smtClean="0"/>
                  <a:t>Fail</a:t>
                </a:r>
                <a:endParaRPr lang="en-US" dirty="0"/>
              </a:p>
            </p:txBody>
          </p:sp>
          <p:sp>
            <p:nvSpPr>
              <p:cNvPr id="13" name="TextBox 12"/>
              <p:cNvSpPr txBox="1"/>
              <p:nvPr/>
            </p:nvSpPr>
            <p:spPr>
              <a:xfrm>
                <a:off x="3886200" y="5791200"/>
                <a:ext cx="1295400" cy="369332"/>
              </a:xfrm>
              <a:prstGeom prst="rect">
                <a:avLst/>
              </a:prstGeom>
              <a:grpFill/>
            </p:spPr>
            <p:txBody>
              <a:bodyPr wrap="square" rtlCol="0">
                <a:spAutoFit/>
              </a:bodyPr>
              <a:lstStyle/>
              <a:p>
                <a:r>
                  <a:rPr lang="en-US" dirty="0" smtClean="0"/>
                  <a:t>Exit</a:t>
                </a:r>
                <a:endParaRPr lang="en-US" dirty="0"/>
              </a:p>
            </p:txBody>
          </p:sp>
          <p:sp>
            <p:nvSpPr>
              <p:cNvPr id="14" name="TextBox 13"/>
              <p:cNvSpPr txBox="1"/>
              <p:nvPr/>
            </p:nvSpPr>
            <p:spPr>
              <a:xfrm>
                <a:off x="6705600" y="5791200"/>
                <a:ext cx="1295400" cy="369332"/>
              </a:xfrm>
              <a:prstGeom prst="rect">
                <a:avLst/>
              </a:prstGeom>
              <a:grpFill/>
            </p:spPr>
            <p:txBody>
              <a:bodyPr wrap="square" rtlCol="0">
                <a:spAutoFit/>
              </a:bodyPr>
              <a:lstStyle/>
              <a:p>
                <a:r>
                  <a:rPr lang="en-US" dirty="0" smtClean="0"/>
                  <a:t>Redo</a:t>
                </a:r>
              </a:p>
            </p:txBody>
          </p:sp>
          <p:cxnSp>
            <p:nvCxnSpPr>
              <p:cNvPr id="15" name="Straight Arrow Connector 14"/>
              <p:cNvCxnSpPr/>
              <p:nvPr/>
            </p:nvCxnSpPr>
            <p:spPr>
              <a:xfrm rot="5400000">
                <a:off x="4420394" y="4876006"/>
                <a:ext cx="304800" cy="1588"/>
              </a:xfrm>
              <a:prstGeom prst="straightConnector1">
                <a:avLst/>
              </a:prstGeom>
              <a:grpFill/>
              <a:ln>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019800" y="1992868"/>
              <a:ext cx="4114800" cy="1893332"/>
              <a:chOff x="3886200" y="4267200"/>
              <a:chExt cx="4114800" cy="1893332"/>
            </a:xfrm>
            <a:grpFill/>
          </p:grpSpPr>
          <p:sp>
            <p:nvSpPr>
              <p:cNvPr id="17" name="TextBox 16"/>
              <p:cNvSpPr txBox="1"/>
              <p:nvPr/>
            </p:nvSpPr>
            <p:spPr>
              <a:xfrm>
                <a:off x="4572000" y="4267200"/>
                <a:ext cx="1905000" cy="369332"/>
              </a:xfrm>
              <a:prstGeom prst="rect">
                <a:avLst/>
              </a:prstGeom>
              <a:grpFill/>
            </p:spPr>
            <p:txBody>
              <a:bodyPr wrap="square" rtlCol="0">
                <a:spAutoFit/>
              </a:bodyPr>
              <a:lstStyle/>
              <a:p>
                <a:endParaRPr lang="en-US" b="1" dirty="0"/>
              </a:p>
            </p:txBody>
          </p:sp>
          <p:sp>
            <p:nvSpPr>
              <p:cNvPr id="18" name="Rectangle 17"/>
              <p:cNvSpPr/>
              <p:nvPr/>
            </p:nvSpPr>
            <p:spPr>
              <a:xfrm>
                <a:off x="4419600" y="5181600"/>
                <a:ext cx="2286000" cy="6096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886200" y="4724400"/>
                <a:ext cx="1295400" cy="369332"/>
              </a:xfrm>
              <a:prstGeom prst="rect">
                <a:avLst/>
              </a:prstGeom>
              <a:grpFill/>
            </p:spPr>
            <p:txBody>
              <a:bodyPr wrap="square" rtlCol="0">
                <a:spAutoFit/>
              </a:bodyPr>
              <a:lstStyle/>
              <a:p>
                <a:r>
                  <a:rPr lang="en-US" dirty="0" smtClean="0"/>
                  <a:t>Call</a:t>
                </a:r>
                <a:endParaRPr lang="en-US" dirty="0"/>
              </a:p>
            </p:txBody>
          </p:sp>
          <p:sp>
            <p:nvSpPr>
              <p:cNvPr id="20" name="TextBox 19"/>
              <p:cNvSpPr txBox="1"/>
              <p:nvPr/>
            </p:nvSpPr>
            <p:spPr>
              <a:xfrm>
                <a:off x="6629400" y="4724400"/>
                <a:ext cx="1295400" cy="369332"/>
              </a:xfrm>
              <a:prstGeom prst="rect">
                <a:avLst/>
              </a:prstGeom>
              <a:grpFill/>
            </p:spPr>
            <p:txBody>
              <a:bodyPr wrap="square" rtlCol="0">
                <a:spAutoFit/>
              </a:bodyPr>
              <a:lstStyle/>
              <a:p>
                <a:r>
                  <a:rPr lang="en-US" dirty="0" smtClean="0"/>
                  <a:t>Fail</a:t>
                </a:r>
                <a:endParaRPr lang="en-US" dirty="0"/>
              </a:p>
            </p:txBody>
          </p:sp>
          <p:sp>
            <p:nvSpPr>
              <p:cNvPr id="21" name="TextBox 20"/>
              <p:cNvSpPr txBox="1"/>
              <p:nvPr/>
            </p:nvSpPr>
            <p:spPr>
              <a:xfrm>
                <a:off x="3886200" y="5791200"/>
                <a:ext cx="1295400" cy="369332"/>
              </a:xfrm>
              <a:prstGeom prst="rect">
                <a:avLst/>
              </a:prstGeom>
              <a:grpFill/>
            </p:spPr>
            <p:txBody>
              <a:bodyPr wrap="square" rtlCol="0">
                <a:spAutoFit/>
              </a:bodyPr>
              <a:lstStyle/>
              <a:p>
                <a:r>
                  <a:rPr lang="en-US" dirty="0" smtClean="0"/>
                  <a:t>Exit</a:t>
                </a:r>
                <a:endParaRPr lang="en-US" dirty="0"/>
              </a:p>
            </p:txBody>
          </p:sp>
          <p:sp>
            <p:nvSpPr>
              <p:cNvPr id="22" name="TextBox 21"/>
              <p:cNvSpPr txBox="1"/>
              <p:nvPr/>
            </p:nvSpPr>
            <p:spPr>
              <a:xfrm>
                <a:off x="6705600" y="5791200"/>
                <a:ext cx="1295400" cy="369332"/>
              </a:xfrm>
              <a:prstGeom prst="rect">
                <a:avLst/>
              </a:prstGeom>
              <a:grpFill/>
            </p:spPr>
            <p:txBody>
              <a:bodyPr wrap="square" rtlCol="0">
                <a:spAutoFit/>
              </a:bodyPr>
              <a:lstStyle/>
              <a:p>
                <a:r>
                  <a:rPr lang="en-US" dirty="0" smtClean="0"/>
                  <a:t>Redo</a:t>
                </a:r>
              </a:p>
            </p:txBody>
          </p:sp>
          <p:cxnSp>
            <p:nvCxnSpPr>
              <p:cNvPr id="23" name="Straight Arrow Connector 22"/>
              <p:cNvCxnSpPr/>
              <p:nvPr/>
            </p:nvCxnSpPr>
            <p:spPr>
              <a:xfrm rot="5400000">
                <a:off x="4420394" y="4876006"/>
                <a:ext cx="304800" cy="1588"/>
              </a:xfrm>
              <a:prstGeom prst="straightConnector1">
                <a:avLst/>
              </a:prstGeom>
              <a:grpFill/>
              <a:ln>
                <a:tailEnd type="arrow"/>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7848600" y="4800600"/>
            <a:ext cx="1752600" cy="276999"/>
          </a:xfrm>
          <a:prstGeom prst="rect">
            <a:avLst/>
          </a:prstGeom>
          <a:noFill/>
        </p:spPr>
        <p:txBody>
          <a:bodyPr wrap="square" rtlCol="0">
            <a:spAutoFit/>
          </a:bodyPr>
          <a:lstStyle/>
          <a:p>
            <a:r>
              <a:rPr lang="en-US" sz="1200" dirty="0" smtClean="0"/>
              <a:t>likes(</a:t>
            </a:r>
            <a:r>
              <a:rPr lang="en-US" sz="1200" dirty="0" err="1" smtClean="0"/>
              <a:t>jake,X</a:t>
            </a:r>
            <a:r>
              <a:rPr lang="en-US" sz="1200" dirty="0" smtClean="0"/>
              <a:t>)</a:t>
            </a:r>
            <a:endParaRPr lang="en-US" sz="1200" dirty="0"/>
          </a:p>
        </p:txBody>
      </p:sp>
      <p:sp>
        <p:nvSpPr>
          <p:cNvPr id="26" name="TextBox 25"/>
          <p:cNvSpPr txBox="1"/>
          <p:nvPr/>
        </p:nvSpPr>
        <p:spPr>
          <a:xfrm>
            <a:off x="7924800" y="5791200"/>
            <a:ext cx="1143000" cy="276999"/>
          </a:xfrm>
          <a:prstGeom prst="rect">
            <a:avLst/>
          </a:prstGeom>
          <a:noFill/>
        </p:spPr>
        <p:txBody>
          <a:bodyPr wrap="square" rtlCol="0">
            <a:spAutoFit/>
          </a:bodyPr>
          <a:lstStyle/>
          <a:p>
            <a:r>
              <a:rPr lang="en-US" sz="1200" dirty="0" smtClean="0"/>
              <a:t>likes(</a:t>
            </a:r>
            <a:r>
              <a:rPr lang="en-US" sz="1200" dirty="0" err="1" smtClean="0"/>
              <a:t>darcie,X</a:t>
            </a:r>
            <a:r>
              <a:rPr lang="en-US" sz="1200" dirty="0" smtClean="0"/>
              <a:t>)</a:t>
            </a:r>
            <a:endParaRPr lang="en-US" sz="1200" dirty="0"/>
          </a:p>
        </p:txBody>
      </p:sp>
      <p:cxnSp>
        <p:nvCxnSpPr>
          <p:cNvPr id="28" name="Straight Arrow Connector 27"/>
          <p:cNvCxnSpPr/>
          <p:nvPr/>
        </p:nvCxnSpPr>
        <p:spPr>
          <a:xfrm rot="5400000" flipH="1" flipV="1">
            <a:off x="7581900" y="54483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762000" y="381000"/>
            <a:ext cx="7696199" cy="5745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528638" y="547688"/>
            <a:ext cx="8086725" cy="576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609601" y="304800"/>
            <a:ext cx="7848600" cy="5821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85000" lnSpcReduction="20000"/>
          </a:bodyPr>
          <a:lstStyle/>
          <a:p>
            <a:pPr algn="just"/>
            <a:endParaRPr lang="en-US" dirty="0" smtClean="0"/>
          </a:p>
          <a:p>
            <a:pPr algn="just"/>
            <a:r>
              <a:rPr lang="en-US" dirty="0" smtClean="0">
                <a:solidFill>
                  <a:srgbClr val="FF0000"/>
                </a:solidFill>
              </a:rPr>
              <a:t>Simplest way of writing a list is to enumerate its elements.</a:t>
            </a:r>
          </a:p>
          <a:p>
            <a:pPr algn="just">
              <a:buNone/>
            </a:pPr>
            <a:r>
              <a:rPr lang="en-US" dirty="0" smtClean="0">
                <a:solidFill>
                  <a:srgbClr val="FF0000"/>
                </a:solidFill>
              </a:rPr>
              <a:t>            e.g., [a, b, c].</a:t>
            </a:r>
          </a:p>
          <a:p>
            <a:pPr algn="just">
              <a:buNone/>
            </a:pPr>
            <a:endParaRPr lang="en-US" dirty="0" smtClean="0"/>
          </a:p>
          <a:p>
            <a:pPr algn="just"/>
            <a:r>
              <a:rPr lang="en-US" dirty="0" smtClean="0">
                <a:solidFill>
                  <a:srgbClr val="00B050"/>
                </a:solidFill>
              </a:rPr>
              <a:t>Empty list is written as [].</a:t>
            </a:r>
          </a:p>
          <a:p>
            <a:pPr algn="just"/>
            <a:endParaRPr lang="en-US" dirty="0" smtClean="0"/>
          </a:p>
          <a:p>
            <a:pPr algn="just"/>
            <a:r>
              <a:rPr lang="en-US" dirty="0" smtClean="0"/>
              <a:t>The initial sequence of elements and a trailing list can be specified by using |.</a:t>
            </a:r>
          </a:p>
          <a:p>
            <a:pPr algn="just">
              <a:buNone/>
            </a:pPr>
            <a:r>
              <a:rPr lang="en-US" dirty="0" smtClean="0"/>
              <a:t>    e.g., [a, b, c | []]</a:t>
            </a:r>
          </a:p>
          <a:p>
            <a:pPr algn="just">
              <a:buNone/>
            </a:pPr>
            <a:r>
              <a:rPr lang="en-US" dirty="0" smtClean="0"/>
              <a:t>             [a, b | [c]]</a:t>
            </a:r>
          </a:p>
          <a:p>
            <a:pPr algn="just">
              <a:buNone/>
            </a:pPr>
            <a:r>
              <a:rPr lang="en-US" dirty="0" smtClean="0"/>
              <a:t>             [a | [b, c]]</a:t>
            </a:r>
          </a:p>
          <a:p>
            <a:pPr algn="just">
              <a:buNone/>
            </a:pPr>
            <a:endParaRPr lang="en-US" dirty="0" smtClean="0"/>
          </a:p>
          <a:p>
            <a:pPr algn="just">
              <a:buNone/>
            </a:pPr>
            <a:r>
              <a:rPr lang="en-US" dirty="0" smtClean="0"/>
              <a:t>        </a:t>
            </a:r>
            <a:r>
              <a:rPr lang="en-US" dirty="0" smtClean="0">
                <a:solidFill>
                  <a:srgbClr val="0070C0"/>
                </a:solidFill>
              </a:rPr>
              <a:t>All these statements express [a, b, c].</a:t>
            </a:r>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rgbClr val="0070C0"/>
                </a:solidFill>
              </a:rPr>
              <a:t>Lists in Prolog</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92500" lnSpcReduction="20000"/>
          </a:bodyPr>
          <a:lstStyle/>
          <a:p>
            <a:pPr algn="just"/>
            <a:endParaRPr lang="en-US" dirty="0" smtClean="0"/>
          </a:p>
          <a:p>
            <a:pPr algn="just"/>
            <a:r>
              <a:rPr lang="en-US" dirty="0" smtClean="0">
                <a:solidFill>
                  <a:srgbClr val="00B050"/>
                </a:solidFill>
              </a:rPr>
              <a:t>A special case of the notation using | is a list with head H and tail T, written as [H|T]. The head is the first element of the list, and the tail is the list consisting of the remaining elements.</a:t>
            </a:r>
          </a:p>
          <a:p>
            <a:pPr algn="just"/>
            <a:endParaRPr lang="en-US" dirty="0" smtClean="0"/>
          </a:p>
          <a:p>
            <a:pPr algn="just"/>
            <a:r>
              <a:rPr lang="en-US" dirty="0" smtClean="0">
                <a:solidFill>
                  <a:srgbClr val="FF0000"/>
                </a:solidFill>
              </a:rPr>
              <a:t>Unification can be used to extract the components of a list, so explicit operators for extracting the head and the tail are not needed.</a:t>
            </a:r>
          </a:p>
          <a:p>
            <a:pPr algn="just">
              <a:buNone/>
            </a:pPr>
            <a:r>
              <a:rPr lang="en-US" dirty="0" smtClean="0">
                <a:solidFill>
                  <a:srgbClr val="FF0000"/>
                </a:solidFill>
              </a:rPr>
              <a:t>             e.g. ? – [H|T] = [a, b, c].</a:t>
            </a:r>
          </a:p>
          <a:p>
            <a:pPr algn="just">
              <a:buNone/>
            </a:pPr>
            <a:r>
              <a:rPr lang="en-US" dirty="0" smtClean="0"/>
              <a:t>                           </a:t>
            </a:r>
            <a:r>
              <a:rPr lang="en-US" dirty="0" smtClean="0">
                <a:solidFill>
                  <a:srgbClr val="0070C0"/>
                </a:solidFill>
              </a:rPr>
              <a:t>H= a, T = [b, c]</a:t>
            </a:r>
          </a:p>
          <a:p>
            <a:pPr algn="just">
              <a:buNone/>
            </a:pPr>
            <a:r>
              <a:rPr lang="en-US" dirty="0" smtClean="0"/>
              <a:t>                    </a:t>
            </a:r>
            <a:r>
              <a:rPr lang="en-US" dirty="0" smtClean="0">
                <a:solidFill>
                  <a:srgbClr val="FF0000"/>
                </a:solidFill>
              </a:rPr>
              <a:t>? – [</a:t>
            </a:r>
            <a:r>
              <a:rPr lang="en-US" dirty="0" err="1" smtClean="0">
                <a:solidFill>
                  <a:srgbClr val="FF0000"/>
                </a:solidFill>
              </a:rPr>
              <a:t>a|T</a:t>
            </a:r>
            <a:r>
              <a:rPr lang="en-US" dirty="0" smtClean="0">
                <a:solidFill>
                  <a:srgbClr val="FF0000"/>
                </a:solidFill>
              </a:rPr>
              <a:t>] = [H, b, c].</a:t>
            </a:r>
          </a:p>
          <a:p>
            <a:pPr algn="just">
              <a:buNone/>
            </a:pPr>
            <a:r>
              <a:rPr lang="en-US" dirty="0" smtClean="0"/>
              <a:t>                           </a:t>
            </a:r>
            <a:r>
              <a:rPr lang="en-US" dirty="0" smtClean="0">
                <a:solidFill>
                  <a:srgbClr val="0070C0"/>
                </a:solidFill>
              </a:rPr>
              <a:t>H= a, T = [b, c]</a:t>
            </a:r>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rgbClr val="0070C0"/>
                </a:solidFill>
              </a:rPr>
              <a:t>Lists in Prolog (</a:t>
            </a:r>
            <a:r>
              <a:rPr lang="en-US" sz="2800" b="1" dirty="0" err="1" smtClean="0">
                <a:solidFill>
                  <a:srgbClr val="0070C0"/>
                </a:solidFill>
              </a:rPr>
              <a:t>cntd</a:t>
            </a:r>
            <a:r>
              <a:rPr lang="en-US" sz="2800" b="1" dirty="0" smtClean="0">
                <a:solidFill>
                  <a:srgbClr val="0070C0"/>
                </a:solidFill>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62500" lnSpcReduction="20000"/>
          </a:bodyPr>
          <a:lstStyle/>
          <a:p>
            <a:pPr algn="just"/>
            <a:r>
              <a:rPr lang="en-US" dirty="0" smtClean="0"/>
              <a:t>Another basic structure in Prolog.</a:t>
            </a:r>
          </a:p>
          <a:p>
            <a:pPr algn="just"/>
            <a:endParaRPr lang="en-US" dirty="0" smtClean="0"/>
          </a:p>
          <a:p>
            <a:pPr algn="just"/>
            <a:r>
              <a:rPr lang="en-US" dirty="0" smtClean="0"/>
              <a:t>Similar to the list structure of Lisp.</a:t>
            </a:r>
          </a:p>
          <a:p>
            <a:pPr algn="just"/>
            <a:endParaRPr lang="en-US" dirty="0" smtClean="0"/>
          </a:p>
          <a:p>
            <a:pPr algn="just"/>
            <a:r>
              <a:rPr lang="en-US" dirty="0" smtClean="0"/>
              <a:t>A list is a sequence of any number of elements, </a:t>
            </a:r>
            <a:r>
              <a:rPr lang="en-US" dirty="0" smtClean="0">
                <a:solidFill>
                  <a:srgbClr val="FF0000"/>
                </a:solidFill>
              </a:rPr>
              <a:t>where the elements can be</a:t>
            </a:r>
            <a:r>
              <a:rPr lang="en-US" dirty="0" smtClean="0"/>
              <a:t> </a:t>
            </a:r>
            <a:r>
              <a:rPr lang="en-US" dirty="0" smtClean="0">
                <a:solidFill>
                  <a:srgbClr val="0070C0"/>
                </a:solidFill>
              </a:rPr>
              <a:t>atoms, atomic propositions, or any other terms including other lists.</a:t>
            </a:r>
          </a:p>
          <a:p>
            <a:pPr algn="just">
              <a:buNone/>
            </a:pPr>
            <a:r>
              <a:rPr lang="en-US" dirty="0" smtClean="0">
                <a:solidFill>
                  <a:srgbClr val="0070C0"/>
                </a:solidFill>
              </a:rPr>
              <a:t>             e.g., [apple, grape, orange, mango]</a:t>
            </a:r>
          </a:p>
          <a:p>
            <a:pPr algn="just">
              <a:buNone/>
            </a:pPr>
            <a:endParaRPr lang="en-US" dirty="0" smtClean="0"/>
          </a:p>
          <a:p>
            <a:pPr algn="just"/>
            <a:r>
              <a:rPr lang="en-US" dirty="0" smtClean="0">
                <a:solidFill>
                  <a:srgbClr val="FF0000"/>
                </a:solidFill>
              </a:rPr>
              <a:t>[] denotes an empty list.</a:t>
            </a:r>
          </a:p>
          <a:p>
            <a:pPr algn="just"/>
            <a:endParaRPr lang="en-US" dirty="0" smtClean="0"/>
          </a:p>
          <a:p>
            <a:pPr algn="just"/>
            <a:r>
              <a:rPr lang="en-US" dirty="0" smtClean="0"/>
              <a:t>[X|Y] denotes a list with head X and tail Y.</a:t>
            </a:r>
          </a:p>
          <a:p>
            <a:pPr algn="just"/>
            <a:endParaRPr lang="en-US" dirty="0" smtClean="0"/>
          </a:p>
          <a:p>
            <a:pPr algn="just"/>
            <a:r>
              <a:rPr lang="en-US" dirty="0" smtClean="0">
                <a:solidFill>
                  <a:srgbClr val="0070C0"/>
                </a:solidFill>
              </a:rPr>
              <a:t>| - used to create a list or dismantle a list.</a:t>
            </a:r>
          </a:p>
          <a:p>
            <a:pPr algn="just"/>
            <a:endParaRPr lang="en-US" dirty="0" smtClean="0"/>
          </a:p>
          <a:p>
            <a:pPr algn="just"/>
            <a:r>
              <a:rPr lang="en-US" dirty="0" smtClean="0">
                <a:solidFill>
                  <a:srgbClr val="0070C0"/>
                </a:solidFill>
              </a:rPr>
              <a:t>[john, </a:t>
            </a:r>
            <a:r>
              <a:rPr lang="en-US" dirty="0" err="1" smtClean="0">
                <a:solidFill>
                  <a:srgbClr val="0070C0"/>
                </a:solidFill>
              </a:rPr>
              <a:t>jake</a:t>
            </a:r>
            <a:r>
              <a:rPr lang="en-US" dirty="0" smtClean="0">
                <a:solidFill>
                  <a:srgbClr val="0070C0"/>
                </a:solidFill>
              </a:rPr>
              <a:t>, </a:t>
            </a:r>
            <a:r>
              <a:rPr lang="en-US" dirty="0" err="1" smtClean="0">
                <a:solidFill>
                  <a:srgbClr val="0070C0"/>
                </a:solidFill>
              </a:rPr>
              <a:t>mary</a:t>
            </a:r>
            <a:r>
              <a:rPr lang="en-US" dirty="0" smtClean="0">
                <a:solidFill>
                  <a:srgbClr val="0070C0"/>
                </a:solidFill>
              </a:rPr>
              <a:t> |[ ] ]</a:t>
            </a:r>
          </a:p>
          <a:p>
            <a:pPr algn="just">
              <a:buNone/>
            </a:pPr>
            <a:r>
              <a:rPr lang="en-US" dirty="0" smtClean="0">
                <a:solidFill>
                  <a:srgbClr val="0070C0"/>
                </a:solidFill>
              </a:rPr>
              <a:t>      [john, </a:t>
            </a:r>
            <a:r>
              <a:rPr lang="en-US" dirty="0" err="1" smtClean="0">
                <a:solidFill>
                  <a:srgbClr val="0070C0"/>
                </a:solidFill>
              </a:rPr>
              <a:t>jake</a:t>
            </a:r>
            <a:r>
              <a:rPr lang="en-US" dirty="0" smtClean="0">
                <a:solidFill>
                  <a:srgbClr val="0070C0"/>
                </a:solidFill>
              </a:rPr>
              <a:t> | [</a:t>
            </a:r>
            <a:r>
              <a:rPr lang="en-US" dirty="0" err="1" smtClean="0">
                <a:solidFill>
                  <a:srgbClr val="0070C0"/>
                </a:solidFill>
              </a:rPr>
              <a:t>mary</a:t>
            </a:r>
            <a:r>
              <a:rPr lang="en-US" dirty="0" smtClean="0">
                <a:solidFill>
                  <a:srgbClr val="0070C0"/>
                </a:solidFill>
              </a:rPr>
              <a:t>] ]</a:t>
            </a:r>
          </a:p>
          <a:p>
            <a:pPr algn="just">
              <a:buNone/>
            </a:pPr>
            <a:r>
              <a:rPr lang="en-US" dirty="0" smtClean="0">
                <a:solidFill>
                  <a:srgbClr val="0070C0"/>
                </a:solidFill>
              </a:rPr>
              <a:t>      [john | [</a:t>
            </a:r>
            <a:r>
              <a:rPr lang="en-US" dirty="0" err="1" smtClean="0">
                <a:solidFill>
                  <a:srgbClr val="0070C0"/>
                </a:solidFill>
              </a:rPr>
              <a:t>jake</a:t>
            </a:r>
            <a:r>
              <a:rPr lang="en-US" dirty="0" smtClean="0">
                <a:solidFill>
                  <a:srgbClr val="0070C0"/>
                </a:solidFill>
              </a:rPr>
              <a:t>, </a:t>
            </a:r>
            <a:r>
              <a:rPr lang="en-US" dirty="0" err="1" smtClean="0">
                <a:solidFill>
                  <a:srgbClr val="0070C0"/>
                </a:solidFill>
              </a:rPr>
              <a:t>mary</a:t>
            </a:r>
            <a:r>
              <a:rPr lang="en-US" dirty="0" smtClean="0">
                <a:solidFill>
                  <a:srgbClr val="0070C0"/>
                </a:solidFill>
              </a:rPr>
              <a:t>] ]</a:t>
            </a:r>
          </a:p>
          <a:p>
            <a:pPr algn="just">
              <a:buNone/>
            </a:pPr>
            <a:r>
              <a:rPr lang="en-US" dirty="0" smtClean="0">
                <a:solidFill>
                  <a:srgbClr val="0070C0"/>
                </a:solidFill>
              </a:rPr>
              <a:t>   All are equivalent.</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buNone/>
            </a:pPr>
            <a:r>
              <a:rPr lang="en-US" sz="2800" b="1" dirty="0" smtClean="0">
                <a:solidFill>
                  <a:schemeClr val="tx2"/>
                </a:solidFill>
              </a:rPr>
              <a:t>Lists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625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endParaRPr lang="en-US" dirty="0" smtClean="0"/>
          </a:p>
          <a:p>
            <a:pPr algn="just">
              <a:buNone/>
            </a:pPr>
            <a:r>
              <a:rPr lang="en-US" dirty="0" smtClean="0"/>
              <a:t>.</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chemeClr val="tx2"/>
                </a:solidFill>
              </a:rPr>
              <a:t>APPEND</a:t>
            </a:r>
          </a:p>
        </p:txBody>
      </p:sp>
      <p:sp>
        <p:nvSpPr>
          <p:cNvPr id="9" name="TextBox 8"/>
          <p:cNvSpPr txBox="1"/>
          <p:nvPr/>
        </p:nvSpPr>
        <p:spPr>
          <a:xfrm>
            <a:off x="533400" y="762000"/>
            <a:ext cx="8153400" cy="5909310"/>
          </a:xfrm>
          <a:prstGeom prst="rect">
            <a:avLst/>
          </a:prstGeom>
          <a:noFill/>
        </p:spPr>
        <p:txBody>
          <a:bodyPr wrap="square" rtlCol="0">
            <a:spAutoFit/>
          </a:bodyPr>
          <a:lstStyle/>
          <a:p>
            <a:r>
              <a:rPr lang="en-US" b="1" dirty="0" smtClean="0">
                <a:solidFill>
                  <a:schemeClr val="accent1"/>
                </a:solidFill>
              </a:rPr>
              <a:t>append( [], List, List).</a:t>
            </a:r>
          </a:p>
          <a:p>
            <a:r>
              <a:rPr lang="en-US" b="1" dirty="0" smtClean="0">
                <a:solidFill>
                  <a:schemeClr val="accent1"/>
                </a:solidFill>
              </a:rPr>
              <a:t>append( [Head|List_1], List_2, [Head|List_3] ) :- </a:t>
            </a:r>
          </a:p>
          <a:p>
            <a:r>
              <a:rPr lang="en-US" b="1" dirty="0" smtClean="0">
                <a:solidFill>
                  <a:schemeClr val="accent1"/>
                </a:solidFill>
              </a:rPr>
              <a:t>		append( List_1, List_2, List_3 ).</a:t>
            </a:r>
          </a:p>
          <a:p>
            <a:endParaRPr lang="en-US" b="1" dirty="0" smtClean="0"/>
          </a:p>
          <a:p>
            <a:r>
              <a:rPr lang="en-US" b="1" dirty="0" smtClean="0"/>
              <a:t>append( [], List, List). </a:t>
            </a:r>
            <a:r>
              <a:rPr lang="en-US" dirty="0" smtClean="0"/>
              <a:t>– When an empty list is appended to any other list, the result is the other list.</a:t>
            </a:r>
          </a:p>
          <a:p>
            <a:r>
              <a:rPr lang="en-US" dirty="0" smtClean="0"/>
              <a:t>	E.g., ( [], [ john, </a:t>
            </a:r>
            <a:r>
              <a:rPr lang="en-US" dirty="0" err="1" smtClean="0"/>
              <a:t>jake</a:t>
            </a:r>
            <a:r>
              <a:rPr lang="en-US" dirty="0" smtClean="0"/>
              <a:t>, </a:t>
            </a:r>
            <a:r>
              <a:rPr lang="en-US" dirty="0" err="1" smtClean="0"/>
              <a:t>mary</a:t>
            </a:r>
            <a:r>
              <a:rPr lang="en-US" dirty="0" smtClean="0"/>
              <a:t>] ) </a:t>
            </a:r>
            <a:r>
              <a:rPr lang="en-US" dirty="0" smtClean="0">
                <a:sym typeface="Wingdings" pitchFamily="2" charset="2"/>
              </a:rPr>
              <a:t> </a:t>
            </a:r>
            <a:r>
              <a:rPr lang="en-US" dirty="0" smtClean="0"/>
              <a:t>[ john, </a:t>
            </a:r>
            <a:r>
              <a:rPr lang="en-US" dirty="0" err="1" smtClean="0"/>
              <a:t>jake</a:t>
            </a:r>
            <a:r>
              <a:rPr lang="en-US" dirty="0" smtClean="0"/>
              <a:t>, </a:t>
            </a:r>
            <a:r>
              <a:rPr lang="en-US" dirty="0" err="1" smtClean="0"/>
              <a:t>mary</a:t>
            </a:r>
            <a:r>
              <a:rPr lang="en-US" dirty="0" smtClean="0"/>
              <a:t>] </a:t>
            </a:r>
          </a:p>
          <a:p>
            <a:r>
              <a:rPr lang="en-US" dirty="0" smtClean="0"/>
              <a:t> 	(This is the termination condition for the recursion)</a:t>
            </a:r>
          </a:p>
          <a:p>
            <a:endParaRPr lang="en-US" b="1" dirty="0" smtClean="0"/>
          </a:p>
          <a:p>
            <a:r>
              <a:rPr lang="en-US" b="1" dirty="0" smtClean="0"/>
              <a:t>append( [Head|List_1], List_2, [Head|List_3] ) :- </a:t>
            </a:r>
          </a:p>
          <a:p>
            <a:r>
              <a:rPr lang="en-US" b="1" dirty="0" smtClean="0"/>
              <a:t>		append( List_1, List_2, List_3 ). </a:t>
            </a:r>
          </a:p>
          <a:p>
            <a:endParaRPr lang="en-US" dirty="0" smtClean="0"/>
          </a:p>
          <a:p>
            <a:pPr algn="just">
              <a:buNone/>
            </a:pPr>
            <a:r>
              <a:rPr lang="en-US" dirty="0" smtClean="0">
                <a:solidFill>
                  <a:srgbClr val="00B050"/>
                </a:solidFill>
              </a:rPr>
              <a:t>Appending [Head | List_1] to another list, List_2 results in a new list, whose first element is Head and the tail is List_3 such that List_3 is a result</a:t>
            </a:r>
            <a:r>
              <a:rPr lang="en-US" dirty="0" smtClean="0"/>
              <a:t> of appending List_1 and List_2.</a:t>
            </a:r>
          </a:p>
          <a:p>
            <a:pPr algn="just">
              <a:buNone/>
            </a:pPr>
            <a:endParaRPr lang="en-US" dirty="0" smtClean="0"/>
          </a:p>
          <a:p>
            <a:pPr algn="just">
              <a:buNone/>
            </a:pPr>
            <a:r>
              <a:rPr lang="en-US" dirty="0" smtClean="0"/>
              <a:t>E.g</a:t>
            </a:r>
            <a:r>
              <a:rPr lang="en-US" b="1" dirty="0" smtClean="0"/>
              <a:t>., Append( [ john | [</a:t>
            </a:r>
            <a:r>
              <a:rPr lang="en-US" b="1" dirty="0" err="1" smtClean="0"/>
              <a:t>jake</a:t>
            </a:r>
            <a:r>
              <a:rPr lang="en-US" b="1" dirty="0" smtClean="0"/>
              <a:t>, </a:t>
            </a:r>
            <a:r>
              <a:rPr lang="en-US" b="1" dirty="0" err="1" smtClean="0"/>
              <a:t>mary</a:t>
            </a:r>
            <a:r>
              <a:rPr lang="en-US" b="1" dirty="0" smtClean="0"/>
              <a:t>] ],[tom, peter])</a:t>
            </a:r>
          </a:p>
          <a:p>
            <a:pPr algn="just">
              <a:buNone/>
            </a:pPr>
            <a:r>
              <a:rPr lang="en-US" dirty="0" smtClean="0"/>
              <a:t>                         Head      List_1               List_2</a:t>
            </a:r>
          </a:p>
          <a:p>
            <a:pPr algn="just">
              <a:buNone/>
            </a:pPr>
            <a:endParaRPr lang="en-US" dirty="0" smtClean="0"/>
          </a:p>
          <a:p>
            <a:pPr algn="just">
              <a:buNone/>
            </a:pPr>
            <a:r>
              <a:rPr lang="en-US" dirty="0" smtClean="0"/>
              <a:t>	</a:t>
            </a:r>
            <a:r>
              <a:rPr lang="en-US" b="1" dirty="0" smtClean="0"/>
              <a:t>[ john | [</a:t>
            </a:r>
            <a:r>
              <a:rPr lang="en-US" b="1" dirty="0" err="1" smtClean="0"/>
              <a:t>jake</a:t>
            </a:r>
            <a:r>
              <a:rPr lang="en-US" b="1" dirty="0" smtClean="0"/>
              <a:t>, </a:t>
            </a:r>
            <a:r>
              <a:rPr lang="en-US" b="1" dirty="0" err="1" smtClean="0"/>
              <a:t>mary</a:t>
            </a:r>
            <a:r>
              <a:rPr lang="en-US" b="1" dirty="0" smtClean="0"/>
              <a:t>, tom, peter] ]</a:t>
            </a:r>
          </a:p>
          <a:p>
            <a:pPr algn="just">
              <a:buNone/>
            </a:pPr>
            <a:r>
              <a:rPr lang="en-US" dirty="0" smtClean="0"/>
              <a:t>	   Head              List_3</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47500" lnSpcReduction="20000"/>
          </a:bodyPr>
          <a:lstStyle/>
          <a:p>
            <a:pPr algn="just">
              <a:buNone/>
            </a:pPr>
            <a:r>
              <a:rPr lang="en-US" dirty="0" smtClean="0">
                <a:solidFill>
                  <a:srgbClr val="002060"/>
                </a:solidFill>
              </a:rPr>
              <a:t>THE TERMINATING PROPOSITION IS PLACED BEFORE THE RECURSION PROPOSITION</a:t>
            </a:r>
            <a:r>
              <a:rPr lang="en-US" dirty="0" smtClean="0"/>
              <a:t> – </a:t>
            </a:r>
            <a:r>
              <a:rPr lang="en-US" dirty="0" smtClean="0">
                <a:solidFill>
                  <a:srgbClr val="FF0000"/>
                </a:solidFill>
              </a:rPr>
              <a:t>PROLOG WILL MATCH THE TWO PROPOSITIONS IN ORDER, STARTING WITH THE FIRST (because of the depth-first order).</a:t>
            </a:r>
            <a:r>
              <a:rPr lang="en-US" dirty="0" smtClean="0"/>
              <a:t> </a:t>
            </a:r>
          </a:p>
          <a:p>
            <a:pPr algn="ctr">
              <a:buNone/>
            </a:pPr>
            <a:endParaRPr lang="en-US" u="sng" dirty="0" smtClean="0"/>
          </a:p>
          <a:p>
            <a:pPr algn="ctr">
              <a:buNone/>
            </a:pPr>
            <a:r>
              <a:rPr lang="en-US" sz="4400" b="1" dirty="0" smtClean="0">
                <a:solidFill>
                  <a:schemeClr val="accent1"/>
                </a:solidFill>
              </a:rPr>
              <a:t>Membership of an Element</a:t>
            </a:r>
          </a:p>
          <a:p>
            <a:pPr>
              <a:buNone/>
            </a:pPr>
            <a:endParaRPr lang="en-US" dirty="0" smtClean="0"/>
          </a:p>
          <a:p>
            <a:r>
              <a:rPr lang="en-US" sz="5000" b="1" dirty="0" smtClean="0">
                <a:solidFill>
                  <a:schemeClr val="accent1"/>
                </a:solidFill>
              </a:rPr>
              <a:t>member(Element, [Element| _] ).</a:t>
            </a:r>
          </a:p>
          <a:p>
            <a:r>
              <a:rPr lang="en-US" sz="5000" b="1" dirty="0" smtClean="0">
                <a:solidFill>
                  <a:schemeClr val="accent1"/>
                </a:solidFill>
              </a:rPr>
              <a:t>member (Element, [ _|List]  ) :- member( Element,  List ).</a:t>
            </a:r>
          </a:p>
          <a:p>
            <a:pPr>
              <a:buNone/>
            </a:pPr>
            <a:endParaRPr lang="en-US" b="1" dirty="0" smtClean="0">
              <a:solidFill>
                <a:schemeClr val="accent1"/>
              </a:solidFill>
            </a:endParaRPr>
          </a:p>
          <a:p>
            <a:pPr>
              <a:buNone/>
            </a:pPr>
            <a:r>
              <a:rPr lang="en-US" b="1" dirty="0" smtClean="0"/>
              <a:t>The underscore (_) indicates an anonymous variable </a:t>
            </a:r>
            <a:r>
              <a:rPr lang="en-US" b="1" dirty="0" smtClean="0">
                <a:sym typeface="Wingdings" pitchFamily="2" charset="2"/>
              </a:rPr>
              <a:t> we do not care what instantiation it might get from unification.</a:t>
            </a:r>
          </a:p>
          <a:p>
            <a:pPr>
              <a:buNone/>
            </a:pPr>
            <a:endParaRPr lang="en-US" b="1" dirty="0" smtClean="0">
              <a:sym typeface="Wingdings" pitchFamily="2" charset="2"/>
            </a:endParaRPr>
          </a:p>
          <a:p>
            <a:pPr>
              <a:buNone/>
            </a:pPr>
            <a:r>
              <a:rPr lang="en-US" b="1" dirty="0" smtClean="0">
                <a:sym typeface="Wingdings" pitchFamily="2" charset="2"/>
              </a:rPr>
              <a:t>For element to be a member of a list,	 it either may be the head of the list </a:t>
            </a:r>
          </a:p>
          <a:p>
            <a:pPr>
              <a:buNone/>
            </a:pPr>
            <a:r>
              <a:rPr lang="en-US" b="1" dirty="0" smtClean="0">
                <a:sym typeface="Wingdings" pitchFamily="2" charset="2"/>
              </a:rPr>
              <a:t>						Or </a:t>
            </a:r>
          </a:p>
          <a:p>
            <a:pPr>
              <a:buNone/>
            </a:pPr>
            <a:r>
              <a:rPr lang="en-US" b="1" dirty="0" smtClean="0">
                <a:sym typeface="Wingdings" pitchFamily="2" charset="2"/>
              </a:rPr>
              <a:t>					It may be present in the tail of the list </a:t>
            </a:r>
            <a:endParaRPr lang="en-US" b="1" dirty="0" smtClean="0"/>
          </a:p>
          <a:p>
            <a:pPr>
              <a:buNone/>
            </a:pPr>
            <a:endParaRPr lang="en-US" dirty="0" smtClean="0"/>
          </a:p>
          <a:p>
            <a:r>
              <a:rPr lang="en-US" sz="3800" b="1" dirty="0" smtClean="0">
                <a:solidFill>
                  <a:srgbClr val="00B050"/>
                </a:solidFill>
              </a:rPr>
              <a:t>Your assignment</a:t>
            </a:r>
          </a:p>
          <a:p>
            <a:pPr lvl="1"/>
            <a:r>
              <a:rPr lang="en-US" sz="3400" dirty="0" smtClean="0">
                <a:solidFill>
                  <a:srgbClr val="00B050"/>
                </a:solidFill>
              </a:rPr>
              <a:t>Given a list, reverse the list.</a:t>
            </a:r>
          </a:p>
          <a:p>
            <a:pPr lvl="1"/>
            <a:r>
              <a:rPr lang="en-US" sz="3400" dirty="0" smtClean="0">
                <a:solidFill>
                  <a:srgbClr val="00B050"/>
                </a:solidFill>
              </a:rPr>
              <a:t>Delete(List1, List2, List3) -&gt; List3 should be such that it is created after deleting List2 from List1.</a:t>
            </a:r>
          </a:p>
          <a:p>
            <a:pPr lvl="1"/>
            <a:r>
              <a:rPr lang="en-US" sz="3400" dirty="0" smtClean="0">
                <a:solidFill>
                  <a:srgbClr val="00B050"/>
                </a:solidFill>
              </a:rPr>
              <a:t>Prefix([ ], </a:t>
            </a:r>
            <a:r>
              <a:rPr lang="en-US" sz="3400" dirty="0" smtClean="0">
                <a:solidFill>
                  <a:srgbClr val="FF0000"/>
                </a:solidFill>
              </a:rPr>
              <a:t>[ ]</a:t>
            </a:r>
            <a:r>
              <a:rPr lang="en-US" sz="3400" dirty="0" smtClean="0">
                <a:solidFill>
                  <a:srgbClr val="00B050"/>
                </a:solidFill>
              </a:rPr>
              <a:t>) -&gt; [ </a:t>
            </a:r>
            <a:r>
              <a:rPr lang="en-US" sz="3400" dirty="0" smtClean="0">
                <a:solidFill>
                  <a:srgbClr val="FF0000"/>
                </a:solidFill>
              </a:rPr>
              <a:t>[ ]</a:t>
            </a:r>
            <a:r>
              <a:rPr lang="en-US" sz="3400" dirty="0" smtClean="0">
                <a:solidFill>
                  <a:srgbClr val="00B050"/>
                </a:solidFill>
              </a:rPr>
              <a:t> [ ] ]</a:t>
            </a:r>
          </a:p>
          <a:p>
            <a:pPr lvl="1">
              <a:buNone/>
            </a:pPr>
            <a:r>
              <a:rPr lang="en-US" sz="3400" dirty="0" smtClean="0">
                <a:solidFill>
                  <a:srgbClr val="00B050"/>
                </a:solidFill>
              </a:rPr>
              <a:t>-     Suffix([ ] , </a:t>
            </a:r>
            <a:r>
              <a:rPr lang="en-US" sz="3400" dirty="0" smtClean="0">
                <a:solidFill>
                  <a:srgbClr val="FF0000"/>
                </a:solidFill>
              </a:rPr>
              <a:t>[ ]</a:t>
            </a:r>
            <a:r>
              <a:rPr lang="en-US" sz="3400" dirty="0" smtClean="0">
                <a:solidFill>
                  <a:srgbClr val="00B050"/>
                </a:solidFill>
              </a:rPr>
              <a:t>) -&gt; [ [ ] </a:t>
            </a:r>
            <a:r>
              <a:rPr lang="en-US" sz="3400" dirty="0" smtClean="0">
                <a:solidFill>
                  <a:srgbClr val="FF0000"/>
                </a:solidFill>
              </a:rPr>
              <a:t>[ ]</a:t>
            </a:r>
            <a:r>
              <a:rPr lang="en-US" sz="3400" dirty="0" smtClean="0">
                <a:solidFill>
                  <a:srgbClr val="00B050"/>
                </a:solidFill>
              </a:rPr>
              <a:t> ]</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457200" y="304800"/>
            <a:ext cx="8229599" cy="5821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lgn="just"/>
            <a:endParaRPr lang="en-US" dirty="0" smtClean="0"/>
          </a:p>
          <a:p>
            <a:pPr algn="just"/>
            <a:r>
              <a:rPr lang="en-US" dirty="0" smtClean="0"/>
              <a:t>Symbolic logic can be used for three basic needs of formal logic – </a:t>
            </a:r>
          </a:p>
          <a:p>
            <a:pPr lvl="1" algn="just"/>
            <a:r>
              <a:rPr lang="en-US" dirty="0" smtClean="0"/>
              <a:t>to express  propositions, to express relationships between propositions and to describe how new propositions can be inferred from other prepositions, which are assumed to be true. </a:t>
            </a:r>
          </a:p>
          <a:p>
            <a:pPr lvl="1" algn="just"/>
            <a:r>
              <a:rPr lang="en-US" dirty="0" smtClean="0"/>
              <a:t>(Remember the axiomatic semantics theory?)</a:t>
            </a:r>
          </a:p>
          <a:p>
            <a:pPr lvl="1" algn="just">
              <a:buNone/>
            </a:pPr>
            <a:endParaRPr lang="en-US" dirty="0" smtClean="0"/>
          </a:p>
          <a:p>
            <a:pPr algn="just"/>
            <a:r>
              <a:rPr lang="en-US" dirty="0" smtClean="0"/>
              <a:t>A great deal of similarity exists between mathematics and formal logic. The fundamental axioms of numbers and set theory are the initial set of propositions, which are assumed to be true.</a:t>
            </a:r>
          </a:p>
          <a:p>
            <a:pPr algn="just"/>
            <a:endParaRPr lang="en-US" dirty="0" smtClean="0"/>
          </a:p>
          <a:p>
            <a:pPr algn="just"/>
            <a:r>
              <a:rPr lang="en-US" dirty="0" smtClean="0"/>
              <a:t>Theorems are the additional propositions that can be inferred from the initial set.</a:t>
            </a:r>
          </a:p>
          <a:p>
            <a:pPr algn="just"/>
            <a:endParaRPr lang="en-US" dirty="0" smtClean="0"/>
          </a:p>
          <a:p>
            <a:pPr algn="just"/>
            <a:r>
              <a:rPr lang="en-US" dirty="0" smtClean="0">
                <a:solidFill>
                  <a:srgbClr val="FF0000"/>
                </a:solidFill>
              </a:rPr>
              <a:t>Logic programming uses a particular form of symbolic logic called first-order </a:t>
            </a:r>
            <a:r>
              <a:rPr lang="en-US" dirty="0" smtClean="0">
                <a:solidFill>
                  <a:srgbClr val="0070C0"/>
                </a:solidFill>
              </a:rPr>
              <a:t>predicate calculus</a:t>
            </a:r>
            <a:r>
              <a:rPr lang="en-US" dirty="0" smtClean="0">
                <a:solidFill>
                  <a:srgbClr val="FF0000"/>
                </a:solidFill>
              </a:rPr>
              <a:t>.</a:t>
            </a:r>
          </a:p>
          <a:p>
            <a:pPr algn="just"/>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r>
              <a:rPr lang="en-US" sz="2800" b="1" dirty="0" smtClean="0">
                <a:solidFill>
                  <a:srgbClr val="002060"/>
                </a:solidFill>
              </a:rPr>
              <a:t>Logic Programming</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304800" y="304800"/>
            <a:ext cx="8534400" cy="5821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304800" y="304800"/>
            <a:ext cx="8534400" cy="5821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lgn="just"/>
            <a:endParaRPr lang="en-US" dirty="0" smtClean="0"/>
          </a:p>
          <a:p>
            <a:pPr algn="just"/>
            <a:r>
              <a:rPr lang="en-US" dirty="0" smtClean="0"/>
              <a:t>Prolog, for the reasons of efficiency, allows the user to control the ordering of pattern matching during resolution – Matching always starts from the beginning of the database and at the left end of a goal =&gt; user can profoundly affect the efficiency by ordering the database statements to optimize a particular application.</a:t>
            </a:r>
          </a:p>
          <a:p>
            <a:pPr algn="just"/>
            <a:endParaRPr lang="en-US" dirty="0" smtClean="0"/>
          </a:p>
          <a:p>
            <a:pPr algn="just"/>
            <a:r>
              <a:rPr lang="en-US" dirty="0" smtClean="0">
                <a:solidFill>
                  <a:srgbClr val="002060"/>
                </a:solidFill>
              </a:rPr>
              <a:t>Apart from the slowness, the order could even result in infinite loops and/or program failures.</a:t>
            </a:r>
          </a:p>
          <a:p>
            <a:pPr algn="just"/>
            <a:endParaRPr lang="en-US" dirty="0" smtClean="0">
              <a:solidFill>
                <a:srgbClr val="002060"/>
              </a:solidFill>
            </a:endParaRPr>
          </a:p>
          <a:p>
            <a:pPr algn="just">
              <a:buNone/>
            </a:pPr>
            <a:r>
              <a:rPr lang="en-US" dirty="0" smtClean="0">
                <a:solidFill>
                  <a:srgbClr val="002060"/>
                </a:solidFill>
              </a:rPr>
              <a:t>          e.g., f(X, Y) :- f(Z, Y), g(X, Z).</a:t>
            </a:r>
          </a:p>
          <a:p>
            <a:pPr algn="just">
              <a:buNone/>
            </a:pPr>
            <a:r>
              <a:rPr lang="en-US" dirty="0" smtClean="0">
                <a:solidFill>
                  <a:srgbClr val="002060"/>
                </a:solidFill>
              </a:rPr>
              <a:t>    This would result in an unending recursion.</a:t>
            </a:r>
          </a:p>
          <a:p>
            <a:pPr algn="just">
              <a:buNone/>
            </a:pPr>
            <a:endParaRPr lang="en-US" dirty="0" smtClean="0">
              <a:solidFill>
                <a:srgbClr val="002060"/>
              </a:solidFill>
            </a:endParaRPr>
          </a:p>
          <a:p>
            <a:pPr algn="just">
              <a:buNone/>
            </a:pPr>
            <a:r>
              <a:rPr lang="en-US" dirty="0" smtClean="0">
                <a:solidFill>
                  <a:srgbClr val="002060"/>
                </a:solidFill>
              </a:rPr>
              <a:t>                 ancestor(X, X).</a:t>
            </a:r>
          </a:p>
          <a:p>
            <a:pPr algn="just">
              <a:buNone/>
            </a:pPr>
            <a:r>
              <a:rPr lang="en-US" dirty="0" smtClean="0">
                <a:solidFill>
                  <a:srgbClr val="002060"/>
                </a:solidFill>
              </a:rPr>
              <a:t>                 ancestor(X, Y) :- ancestor(Z, Y), parent(X, Z).</a:t>
            </a:r>
          </a:p>
          <a:p>
            <a:pPr algn="just">
              <a:buNone/>
            </a:pPr>
            <a:r>
              <a:rPr lang="en-US" dirty="0" smtClean="0">
                <a:solidFill>
                  <a:srgbClr val="002060"/>
                </a:solidFill>
              </a:rPr>
              <a:t>   This will result in an infinite loop.</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chemeClr val="accent1"/>
                </a:solidFill>
              </a:rPr>
              <a:t>Deficiencies of Prolog – Resolution Order Control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lgn="ctr">
              <a:buNone/>
            </a:pPr>
            <a:endParaRPr lang="en-US" u="sng" dirty="0" smtClean="0"/>
          </a:p>
          <a:p>
            <a:pPr algn="just"/>
            <a:r>
              <a:rPr lang="en-US" dirty="0" smtClean="0"/>
              <a:t>In addition to allowing the user to control the database and </a:t>
            </a:r>
            <a:r>
              <a:rPr lang="en-US" dirty="0" err="1" smtClean="0"/>
              <a:t>subgoal</a:t>
            </a:r>
            <a:r>
              <a:rPr lang="en-US" dirty="0" smtClean="0"/>
              <a:t> ordering, Prolog allows some explicit control of backtracking. This is done by the CUT(!) operator.</a:t>
            </a:r>
          </a:p>
          <a:p>
            <a:pPr algn="just">
              <a:buNone/>
            </a:pPr>
            <a:endParaRPr lang="en-US" dirty="0" smtClean="0"/>
          </a:p>
          <a:p>
            <a:pPr algn="just">
              <a:buNone/>
            </a:pPr>
            <a:r>
              <a:rPr lang="en-US" dirty="0" smtClean="0"/>
              <a:t>e.g., a, b, !, c, d (If this is the goal)</a:t>
            </a:r>
          </a:p>
          <a:p>
            <a:pPr lvl="1" algn="just"/>
            <a:r>
              <a:rPr lang="en-US" dirty="0" smtClean="0"/>
              <a:t>If a and b succeed but c fails the WHOLE GOAL FAILS! – i.e., if it was known that failure of c will make </a:t>
            </a:r>
            <a:r>
              <a:rPr lang="en-US" dirty="0" err="1" smtClean="0"/>
              <a:t>resatisfying</a:t>
            </a:r>
            <a:r>
              <a:rPr lang="en-US" dirty="0" smtClean="0"/>
              <a:t> of a or b useless.</a:t>
            </a:r>
          </a:p>
          <a:p>
            <a:pPr lvl="1" algn="just"/>
            <a:endParaRPr lang="en-US" dirty="0" smtClean="0"/>
          </a:p>
          <a:p>
            <a:pPr lvl="1" algn="just"/>
            <a:endParaRPr lang="en-US" dirty="0" smtClean="0"/>
          </a:p>
          <a:p>
            <a:pPr lvl="1" algn="just"/>
            <a:endParaRPr lang="en-US" dirty="0" smtClean="0"/>
          </a:p>
          <a:p>
            <a:pPr lvl="1" algn="just">
              <a:buNone/>
            </a:pPr>
            <a:endParaRPr lang="en-US" dirty="0" smtClean="0"/>
          </a:p>
          <a:p>
            <a:pPr lvl="1" algn="just">
              <a:buNone/>
            </a:pPr>
            <a:r>
              <a:rPr lang="en-US" dirty="0" smtClean="0"/>
              <a:t>  </a:t>
            </a:r>
          </a:p>
          <a:p>
            <a:pPr lvl="1" algn="just">
              <a:buNone/>
            </a:pPr>
            <a:endParaRPr lang="en-US" dirty="0" smtClean="0"/>
          </a:p>
          <a:p>
            <a:pPr lvl="1" algn="just">
              <a:buNone/>
            </a:pPr>
            <a:r>
              <a:rPr lang="en-US" dirty="0" smtClean="0"/>
              <a:t> </a:t>
            </a:r>
          </a:p>
          <a:p>
            <a:pPr lvl="1" algn="just">
              <a:buNone/>
            </a:pPr>
            <a:r>
              <a:rPr lang="en-US" dirty="0" smtClean="0"/>
              <a:t>  </a:t>
            </a:r>
          </a:p>
          <a:p>
            <a:pPr algn="just">
              <a:buNone/>
            </a:pPr>
            <a:endParaRPr lang="en-US" dirty="0" smtClean="0"/>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r>
              <a:rPr lang="en-US" sz="2800" b="1" dirty="0" smtClean="0">
                <a:solidFill>
                  <a:schemeClr val="accent1"/>
                </a:solidFill>
              </a:rPr>
              <a:t>CUT Operator</a:t>
            </a:r>
          </a:p>
        </p:txBody>
      </p:sp>
      <p:sp>
        <p:nvSpPr>
          <p:cNvPr id="9" name="TextBox 8"/>
          <p:cNvSpPr txBox="1"/>
          <p:nvPr/>
        </p:nvSpPr>
        <p:spPr>
          <a:xfrm>
            <a:off x="1828800" y="3200400"/>
            <a:ext cx="1066800" cy="2031325"/>
          </a:xfrm>
          <a:prstGeom prst="rect">
            <a:avLst/>
          </a:prstGeom>
          <a:noFill/>
        </p:spPr>
        <p:txBody>
          <a:bodyPr wrap="square" rtlCol="0">
            <a:spAutoFit/>
          </a:bodyPr>
          <a:lstStyle/>
          <a:p>
            <a:pPr algn="just">
              <a:buNone/>
            </a:pPr>
            <a:r>
              <a:rPr lang="en-US" dirty="0" smtClean="0"/>
              <a:t>a(1) :- b.</a:t>
            </a:r>
          </a:p>
          <a:p>
            <a:pPr algn="just">
              <a:buNone/>
            </a:pPr>
            <a:r>
              <a:rPr lang="en-US" dirty="0" smtClean="0"/>
              <a:t>a(2) :- c.</a:t>
            </a:r>
          </a:p>
          <a:p>
            <a:pPr algn="just">
              <a:buNone/>
            </a:pPr>
            <a:r>
              <a:rPr lang="en-US" dirty="0" smtClean="0"/>
              <a:t>b :- c.</a:t>
            </a:r>
          </a:p>
          <a:p>
            <a:pPr algn="just">
              <a:buNone/>
            </a:pPr>
            <a:r>
              <a:rPr lang="en-US" dirty="0" smtClean="0"/>
              <a:t>b :- d.</a:t>
            </a:r>
          </a:p>
          <a:p>
            <a:pPr algn="just">
              <a:buNone/>
            </a:pPr>
            <a:r>
              <a:rPr lang="en-US" dirty="0" smtClean="0"/>
              <a:t>d.</a:t>
            </a:r>
          </a:p>
          <a:p>
            <a:pPr algn="just">
              <a:buNone/>
            </a:pPr>
            <a:r>
              <a:rPr lang="en-US" dirty="0" smtClean="0"/>
              <a:t>e.</a:t>
            </a:r>
          </a:p>
          <a:p>
            <a:endParaRPr lang="en-US" dirty="0"/>
          </a:p>
        </p:txBody>
      </p:sp>
      <p:sp>
        <p:nvSpPr>
          <p:cNvPr id="10" name="TextBox 9"/>
          <p:cNvSpPr txBox="1"/>
          <p:nvPr/>
        </p:nvSpPr>
        <p:spPr>
          <a:xfrm>
            <a:off x="4572000" y="3429001"/>
            <a:ext cx="1905000" cy="369332"/>
          </a:xfrm>
          <a:prstGeom prst="rect">
            <a:avLst/>
          </a:prstGeom>
          <a:noFill/>
        </p:spPr>
        <p:txBody>
          <a:bodyPr wrap="square" rtlCol="0">
            <a:spAutoFit/>
          </a:bodyPr>
          <a:lstStyle/>
          <a:p>
            <a:pPr algn="ctr">
              <a:buNone/>
            </a:pPr>
            <a:r>
              <a:rPr lang="en-US" dirty="0" smtClean="0"/>
              <a:t>Query – a(x)</a:t>
            </a:r>
            <a:endParaRPr lang="en-US" dirty="0"/>
          </a:p>
        </p:txBody>
      </p:sp>
      <p:sp>
        <p:nvSpPr>
          <p:cNvPr id="11" name="TextBox 10"/>
          <p:cNvSpPr txBox="1"/>
          <p:nvPr/>
        </p:nvSpPr>
        <p:spPr>
          <a:xfrm>
            <a:off x="4267200" y="4114800"/>
            <a:ext cx="1066800" cy="381000"/>
          </a:xfrm>
          <a:prstGeom prst="rect">
            <a:avLst/>
          </a:prstGeom>
          <a:noFill/>
        </p:spPr>
        <p:txBody>
          <a:bodyPr wrap="square" rtlCol="0">
            <a:spAutoFit/>
          </a:bodyPr>
          <a:lstStyle/>
          <a:p>
            <a:pPr algn="ctr">
              <a:buNone/>
            </a:pPr>
            <a:r>
              <a:rPr lang="en-US" dirty="0" smtClean="0"/>
              <a:t>b</a:t>
            </a:r>
            <a:endParaRPr lang="en-US" dirty="0"/>
          </a:p>
        </p:txBody>
      </p:sp>
      <p:sp>
        <p:nvSpPr>
          <p:cNvPr id="12" name="TextBox 11"/>
          <p:cNvSpPr txBox="1"/>
          <p:nvPr/>
        </p:nvSpPr>
        <p:spPr>
          <a:xfrm>
            <a:off x="6096000" y="4114800"/>
            <a:ext cx="1066800" cy="1200329"/>
          </a:xfrm>
          <a:prstGeom prst="rect">
            <a:avLst/>
          </a:prstGeom>
          <a:noFill/>
        </p:spPr>
        <p:txBody>
          <a:bodyPr wrap="square" rtlCol="0">
            <a:spAutoFit/>
          </a:bodyPr>
          <a:lstStyle/>
          <a:p>
            <a:pPr algn="ctr">
              <a:buNone/>
            </a:pPr>
            <a:r>
              <a:rPr lang="en-US" dirty="0" smtClean="0"/>
              <a:t>e</a:t>
            </a:r>
          </a:p>
          <a:p>
            <a:pPr algn="ctr">
              <a:buNone/>
            </a:pPr>
            <a:r>
              <a:rPr lang="en-US" dirty="0" smtClean="0"/>
              <a:t>Yes</a:t>
            </a:r>
          </a:p>
          <a:p>
            <a:pPr algn="ctr">
              <a:buNone/>
            </a:pPr>
            <a:r>
              <a:rPr lang="en-US" dirty="0" smtClean="0"/>
              <a:t>X = 2</a:t>
            </a:r>
          </a:p>
          <a:p>
            <a:pPr algn="ctr">
              <a:buNone/>
            </a:pPr>
            <a:endParaRPr lang="en-US" dirty="0"/>
          </a:p>
        </p:txBody>
      </p:sp>
      <p:sp>
        <p:nvSpPr>
          <p:cNvPr id="13" name="TextBox 12"/>
          <p:cNvSpPr txBox="1"/>
          <p:nvPr/>
        </p:nvSpPr>
        <p:spPr>
          <a:xfrm>
            <a:off x="3657600" y="4800600"/>
            <a:ext cx="1295400" cy="646331"/>
          </a:xfrm>
          <a:prstGeom prst="rect">
            <a:avLst/>
          </a:prstGeom>
          <a:noFill/>
        </p:spPr>
        <p:txBody>
          <a:bodyPr wrap="square" rtlCol="0">
            <a:spAutoFit/>
          </a:bodyPr>
          <a:lstStyle/>
          <a:p>
            <a:pPr algn="ctr">
              <a:buNone/>
            </a:pPr>
            <a:r>
              <a:rPr lang="en-US" dirty="0" smtClean="0"/>
              <a:t>c</a:t>
            </a:r>
          </a:p>
          <a:p>
            <a:pPr algn="ctr">
              <a:buNone/>
            </a:pPr>
            <a:r>
              <a:rPr lang="en-US" dirty="0" smtClean="0"/>
              <a:t>Back-track</a:t>
            </a:r>
            <a:endParaRPr lang="en-US" dirty="0"/>
          </a:p>
        </p:txBody>
      </p:sp>
      <p:sp>
        <p:nvSpPr>
          <p:cNvPr id="14" name="TextBox 13"/>
          <p:cNvSpPr txBox="1"/>
          <p:nvPr/>
        </p:nvSpPr>
        <p:spPr>
          <a:xfrm>
            <a:off x="5181600" y="4876800"/>
            <a:ext cx="1066800" cy="923330"/>
          </a:xfrm>
          <a:prstGeom prst="rect">
            <a:avLst/>
          </a:prstGeom>
          <a:noFill/>
        </p:spPr>
        <p:txBody>
          <a:bodyPr wrap="square" rtlCol="0">
            <a:spAutoFit/>
          </a:bodyPr>
          <a:lstStyle/>
          <a:p>
            <a:pPr algn="ctr">
              <a:buNone/>
            </a:pPr>
            <a:r>
              <a:rPr lang="en-US" dirty="0" smtClean="0"/>
              <a:t>d</a:t>
            </a:r>
          </a:p>
          <a:p>
            <a:pPr algn="ctr">
              <a:buNone/>
            </a:pPr>
            <a:r>
              <a:rPr lang="en-US" dirty="0" smtClean="0"/>
              <a:t>Yes</a:t>
            </a:r>
          </a:p>
          <a:p>
            <a:pPr algn="ctr">
              <a:buNone/>
            </a:pPr>
            <a:r>
              <a:rPr lang="en-US" dirty="0" smtClean="0"/>
              <a:t>X = 1</a:t>
            </a:r>
          </a:p>
        </p:txBody>
      </p:sp>
      <p:cxnSp>
        <p:nvCxnSpPr>
          <p:cNvPr id="16" name="Straight Connector 15"/>
          <p:cNvCxnSpPr>
            <a:stCxn id="10" idx="2"/>
            <a:endCxn id="11" idx="0"/>
          </p:cNvCxnSpPr>
          <p:nvPr/>
        </p:nvCxnSpPr>
        <p:spPr>
          <a:xfrm rot="5400000">
            <a:off x="5004317" y="3594616"/>
            <a:ext cx="316467"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2"/>
            <a:endCxn id="12" idx="0"/>
          </p:cNvCxnSpPr>
          <p:nvPr/>
        </p:nvCxnSpPr>
        <p:spPr>
          <a:xfrm rot="16200000" flipH="1">
            <a:off x="5918717" y="3404116"/>
            <a:ext cx="316467"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2"/>
            <a:endCxn id="13" idx="0"/>
          </p:cNvCxnSpPr>
          <p:nvPr/>
        </p:nvCxnSpPr>
        <p:spPr>
          <a:xfrm rot="5400000">
            <a:off x="4400550" y="4400550"/>
            <a:ext cx="3048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a:endCxn id="14" idx="0"/>
          </p:cNvCxnSpPr>
          <p:nvPr/>
        </p:nvCxnSpPr>
        <p:spPr>
          <a:xfrm rot="16200000" flipH="1">
            <a:off x="5067300" y="4229100"/>
            <a:ext cx="381000" cy="914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a:bodyPr>
          <a:lstStyle/>
          <a:p>
            <a:pPr>
              <a:buNone/>
            </a:pPr>
            <a:r>
              <a:rPr lang="en-US" u="sng" dirty="0" smtClean="0"/>
              <a:t>Change</a:t>
            </a:r>
            <a:r>
              <a:rPr lang="en-US" dirty="0" smtClean="0"/>
              <a:t> the rule b :- c. rule to b :-  !, c.</a:t>
            </a:r>
          </a:p>
          <a:p>
            <a:pPr>
              <a:buNone/>
            </a:pPr>
            <a:endParaRPr lang="en-US" u="sng" dirty="0" smtClean="0"/>
          </a:p>
          <a:p>
            <a:pPr lvl="1" algn="just">
              <a:buNone/>
            </a:pPr>
            <a:endParaRPr lang="en-US" dirty="0" smtClean="0"/>
          </a:p>
          <a:p>
            <a:pPr lvl="1" algn="just"/>
            <a:endParaRPr lang="en-US" dirty="0" smtClean="0"/>
          </a:p>
          <a:p>
            <a:pPr lvl="1" algn="just"/>
            <a:endParaRPr lang="en-US" dirty="0" smtClean="0"/>
          </a:p>
          <a:p>
            <a:pPr lvl="1" algn="just">
              <a:buNone/>
            </a:pPr>
            <a:endParaRPr lang="en-US" dirty="0" smtClean="0"/>
          </a:p>
          <a:p>
            <a:pPr lvl="1" algn="just">
              <a:buNone/>
            </a:pPr>
            <a:r>
              <a:rPr lang="en-US" dirty="0" smtClean="0"/>
              <a:t>  </a:t>
            </a:r>
          </a:p>
          <a:p>
            <a:pPr lvl="1" algn="just">
              <a:buNone/>
            </a:pPr>
            <a:endParaRPr lang="en-US" dirty="0" smtClean="0"/>
          </a:p>
          <a:p>
            <a:pPr lvl="1" algn="just">
              <a:buNone/>
            </a:pPr>
            <a:r>
              <a:rPr lang="en-US" dirty="0" smtClean="0"/>
              <a:t> </a:t>
            </a:r>
          </a:p>
          <a:p>
            <a:pPr lvl="1" algn="just">
              <a:buNone/>
            </a:pPr>
            <a:r>
              <a:rPr lang="en-US" dirty="0" smtClean="0"/>
              <a:t>  </a:t>
            </a:r>
          </a:p>
          <a:p>
            <a:pPr algn="just">
              <a:buNone/>
            </a:pPr>
            <a:endParaRPr lang="en-US" dirty="0" smtClean="0"/>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r>
              <a:rPr lang="en-US" sz="2800" b="1" dirty="0" smtClean="0">
                <a:solidFill>
                  <a:schemeClr val="accent1"/>
                </a:solidFill>
              </a:rPr>
              <a:t>CUT Operator</a:t>
            </a:r>
          </a:p>
        </p:txBody>
      </p:sp>
      <p:sp>
        <p:nvSpPr>
          <p:cNvPr id="9" name="TextBox 8"/>
          <p:cNvSpPr txBox="1"/>
          <p:nvPr/>
        </p:nvSpPr>
        <p:spPr>
          <a:xfrm>
            <a:off x="1752600" y="1676400"/>
            <a:ext cx="1066800" cy="2031325"/>
          </a:xfrm>
          <a:prstGeom prst="rect">
            <a:avLst/>
          </a:prstGeom>
          <a:noFill/>
        </p:spPr>
        <p:txBody>
          <a:bodyPr wrap="square" rtlCol="0">
            <a:spAutoFit/>
          </a:bodyPr>
          <a:lstStyle/>
          <a:p>
            <a:pPr algn="just">
              <a:buNone/>
            </a:pPr>
            <a:r>
              <a:rPr lang="en-US" dirty="0" smtClean="0"/>
              <a:t>a(1) :- b.</a:t>
            </a:r>
          </a:p>
          <a:p>
            <a:pPr algn="just">
              <a:buNone/>
            </a:pPr>
            <a:r>
              <a:rPr lang="en-US" dirty="0" smtClean="0"/>
              <a:t>a(2) :- c.</a:t>
            </a:r>
          </a:p>
          <a:p>
            <a:pPr algn="just">
              <a:buNone/>
            </a:pPr>
            <a:r>
              <a:rPr lang="en-US" dirty="0" smtClean="0"/>
              <a:t>b :- !, c.</a:t>
            </a:r>
          </a:p>
          <a:p>
            <a:pPr algn="just">
              <a:buNone/>
            </a:pPr>
            <a:r>
              <a:rPr lang="en-US" dirty="0" smtClean="0"/>
              <a:t>b :- d.</a:t>
            </a:r>
          </a:p>
          <a:p>
            <a:pPr algn="just">
              <a:buNone/>
            </a:pPr>
            <a:r>
              <a:rPr lang="en-US" dirty="0" smtClean="0"/>
              <a:t>d.</a:t>
            </a:r>
          </a:p>
          <a:p>
            <a:pPr algn="just">
              <a:buNone/>
            </a:pPr>
            <a:r>
              <a:rPr lang="en-US" dirty="0" smtClean="0"/>
              <a:t>e.</a:t>
            </a:r>
          </a:p>
          <a:p>
            <a:endParaRPr lang="en-US" dirty="0"/>
          </a:p>
        </p:txBody>
      </p:sp>
      <p:sp>
        <p:nvSpPr>
          <p:cNvPr id="10" name="TextBox 9"/>
          <p:cNvSpPr txBox="1"/>
          <p:nvPr/>
        </p:nvSpPr>
        <p:spPr>
          <a:xfrm>
            <a:off x="4572000" y="3429001"/>
            <a:ext cx="1905000" cy="369332"/>
          </a:xfrm>
          <a:prstGeom prst="rect">
            <a:avLst/>
          </a:prstGeom>
          <a:noFill/>
        </p:spPr>
        <p:txBody>
          <a:bodyPr wrap="square" rtlCol="0">
            <a:spAutoFit/>
          </a:bodyPr>
          <a:lstStyle/>
          <a:p>
            <a:pPr algn="ctr">
              <a:buNone/>
            </a:pPr>
            <a:r>
              <a:rPr lang="en-US" dirty="0" smtClean="0"/>
              <a:t>Query – a(x)</a:t>
            </a:r>
            <a:endParaRPr lang="en-US" dirty="0"/>
          </a:p>
        </p:txBody>
      </p:sp>
      <p:sp>
        <p:nvSpPr>
          <p:cNvPr id="11" name="TextBox 10"/>
          <p:cNvSpPr txBox="1"/>
          <p:nvPr/>
        </p:nvSpPr>
        <p:spPr>
          <a:xfrm>
            <a:off x="4267200" y="4114800"/>
            <a:ext cx="1066800" cy="381000"/>
          </a:xfrm>
          <a:prstGeom prst="rect">
            <a:avLst/>
          </a:prstGeom>
          <a:noFill/>
        </p:spPr>
        <p:txBody>
          <a:bodyPr wrap="square" rtlCol="0">
            <a:spAutoFit/>
          </a:bodyPr>
          <a:lstStyle/>
          <a:p>
            <a:pPr algn="ctr">
              <a:buNone/>
            </a:pPr>
            <a:r>
              <a:rPr lang="en-US" dirty="0" smtClean="0"/>
              <a:t>b</a:t>
            </a:r>
            <a:endParaRPr lang="en-US" dirty="0"/>
          </a:p>
        </p:txBody>
      </p:sp>
      <p:sp>
        <p:nvSpPr>
          <p:cNvPr id="12" name="TextBox 11"/>
          <p:cNvSpPr txBox="1"/>
          <p:nvPr/>
        </p:nvSpPr>
        <p:spPr>
          <a:xfrm>
            <a:off x="6096000" y="4114800"/>
            <a:ext cx="1066800" cy="1200329"/>
          </a:xfrm>
          <a:prstGeom prst="rect">
            <a:avLst/>
          </a:prstGeom>
          <a:noFill/>
        </p:spPr>
        <p:txBody>
          <a:bodyPr wrap="square" rtlCol="0">
            <a:spAutoFit/>
          </a:bodyPr>
          <a:lstStyle/>
          <a:p>
            <a:pPr algn="ctr">
              <a:buNone/>
            </a:pPr>
            <a:r>
              <a:rPr lang="en-US" dirty="0" smtClean="0"/>
              <a:t>e</a:t>
            </a:r>
          </a:p>
          <a:p>
            <a:pPr algn="ctr">
              <a:buNone/>
            </a:pPr>
            <a:r>
              <a:rPr lang="en-US" dirty="0" smtClean="0"/>
              <a:t>Yes</a:t>
            </a:r>
          </a:p>
          <a:p>
            <a:pPr algn="ctr">
              <a:buNone/>
            </a:pPr>
            <a:r>
              <a:rPr lang="en-US" dirty="0" smtClean="0"/>
              <a:t>X = 2</a:t>
            </a:r>
          </a:p>
          <a:p>
            <a:pPr algn="ctr">
              <a:buNone/>
            </a:pPr>
            <a:endParaRPr lang="en-US" dirty="0"/>
          </a:p>
        </p:txBody>
      </p:sp>
      <p:sp>
        <p:nvSpPr>
          <p:cNvPr id="13" name="TextBox 12"/>
          <p:cNvSpPr txBox="1"/>
          <p:nvPr/>
        </p:nvSpPr>
        <p:spPr>
          <a:xfrm>
            <a:off x="3657600" y="4800600"/>
            <a:ext cx="1295400" cy="646331"/>
          </a:xfrm>
          <a:prstGeom prst="rect">
            <a:avLst/>
          </a:prstGeom>
          <a:noFill/>
        </p:spPr>
        <p:txBody>
          <a:bodyPr wrap="square" rtlCol="0">
            <a:spAutoFit/>
          </a:bodyPr>
          <a:lstStyle/>
          <a:p>
            <a:pPr algn="ctr">
              <a:buNone/>
            </a:pPr>
            <a:r>
              <a:rPr lang="en-US" dirty="0" smtClean="0"/>
              <a:t>!, c</a:t>
            </a:r>
          </a:p>
          <a:p>
            <a:pPr algn="ctr">
              <a:buNone/>
            </a:pPr>
            <a:r>
              <a:rPr lang="en-US" dirty="0" smtClean="0"/>
              <a:t>Back-track</a:t>
            </a:r>
            <a:endParaRPr lang="en-US" dirty="0"/>
          </a:p>
        </p:txBody>
      </p:sp>
      <p:sp>
        <p:nvSpPr>
          <p:cNvPr id="14" name="TextBox 13"/>
          <p:cNvSpPr txBox="1"/>
          <p:nvPr/>
        </p:nvSpPr>
        <p:spPr>
          <a:xfrm>
            <a:off x="5181600" y="4876800"/>
            <a:ext cx="1066800" cy="369332"/>
          </a:xfrm>
          <a:prstGeom prst="rect">
            <a:avLst/>
          </a:prstGeom>
          <a:noFill/>
        </p:spPr>
        <p:txBody>
          <a:bodyPr wrap="square" rtlCol="0">
            <a:spAutoFit/>
          </a:bodyPr>
          <a:lstStyle/>
          <a:p>
            <a:pPr algn="ctr">
              <a:buNone/>
            </a:pPr>
            <a:r>
              <a:rPr lang="en-US" dirty="0" smtClean="0"/>
              <a:t>d</a:t>
            </a:r>
          </a:p>
        </p:txBody>
      </p:sp>
      <p:cxnSp>
        <p:nvCxnSpPr>
          <p:cNvPr id="16" name="Straight Connector 15"/>
          <p:cNvCxnSpPr>
            <a:stCxn id="10" idx="2"/>
            <a:endCxn id="11" idx="0"/>
          </p:cNvCxnSpPr>
          <p:nvPr/>
        </p:nvCxnSpPr>
        <p:spPr>
          <a:xfrm rot="5400000">
            <a:off x="5004317" y="3594616"/>
            <a:ext cx="316467"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2"/>
            <a:endCxn id="12" idx="0"/>
          </p:cNvCxnSpPr>
          <p:nvPr/>
        </p:nvCxnSpPr>
        <p:spPr>
          <a:xfrm rot="16200000" flipH="1">
            <a:off x="5918717" y="3404116"/>
            <a:ext cx="316467" cy="1104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2"/>
            <a:endCxn id="13" idx="0"/>
          </p:cNvCxnSpPr>
          <p:nvPr/>
        </p:nvCxnSpPr>
        <p:spPr>
          <a:xfrm rot="5400000">
            <a:off x="4400550" y="4400550"/>
            <a:ext cx="30480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a:endCxn id="14" idx="0"/>
          </p:cNvCxnSpPr>
          <p:nvPr/>
        </p:nvCxnSpPr>
        <p:spPr>
          <a:xfrm rot="16200000" flipH="1">
            <a:off x="5067300" y="4229100"/>
            <a:ext cx="3810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5029200" y="4495800"/>
            <a:ext cx="381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29200" y="4267200"/>
            <a:ext cx="1066800" cy="369332"/>
          </a:xfrm>
          <a:prstGeom prst="rect">
            <a:avLst/>
          </a:prstGeom>
          <a:noFill/>
        </p:spPr>
        <p:txBody>
          <a:bodyPr wrap="square" rtlCol="0">
            <a:spAutoFit/>
          </a:bodyPr>
          <a:lstStyle/>
          <a:p>
            <a:pPr algn="ctr">
              <a:buNone/>
            </a:pPr>
            <a:r>
              <a:rPr lang="en-US" dirty="0" smtClean="0"/>
              <a:t>cut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55000" lnSpcReduction="20000"/>
          </a:bodyPr>
          <a:lstStyle/>
          <a:p>
            <a:pPr algn="ctr">
              <a:buNone/>
            </a:pPr>
            <a:endParaRPr lang="en-US" u="sng" dirty="0" smtClean="0">
              <a:solidFill>
                <a:srgbClr val="0070C0"/>
              </a:solidFill>
            </a:endParaRPr>
          </a:p>
          <a:p>
            <a:pPr>
              <a:buNone/>
            </a:pPr>
            <a:r>
              <a:rPr lang="en-US" dirty="0" smtClean="0">
                <a:solidFill>
                  <a:srgbClr val="0070C0"/>
                </a:solidFill>
              </a:rPr>
              <a:t>   parent(bill, </a:t>
            </a:r>
            <a:r>
              <a:rPr lang="en-US" dirty="0" err="1" smtClean="0">
                <a:solidFill>
                  <a:srgbClr val="0070C0"/>
                </a:solidFill>
              </a:rPr>
              <a:t>jake</a:t>
            </a:r>
            <a:r>
              <a:rPr lang="en-US" dirty="0" smtClean="0">
                <a:solidFill>
                  <a:srgbClr val="0070C0"/>
                </a:solidFill>
              </a:rPr>
              <a:t>).</a:t>
            </a:r>
          </a:p>
          <a:p>
            <a:pPr>
              <a:buNone/>
            </a:pPr>
            <a:r>
              <a:rPr lang="en-US" dirty="0" smtClean="0">
                <a:solidFill>
                  <a:srgbClr val="0070C0"/>
                </a:solidFill>
              </a:rPr>
              <a:t>   parent(bill, </a:t>
            </a:r>
            <a:r>
              <a:rPr lang="en-US" dirty="0" err="1" smtClean="0">
                <a:solidFill>
                  <a:srgbClr val="0070C0"/>
                </a:solidFill>
              </a:rPr>
              <a:t>shelley</a:t>
            </a:r>
            <a:r>
              <a:rPr lang="en-US" dirty="0" smtClean="0">
                <a:solidFill>
                  <a:srgbClr val="0070C0"/>
                </a:solidFill>
              </a:rPr>
              <a:t>).</a:t>
            </a:r>
          </a:p>
          <a:p>
            <a:pPr>
              <a:buNone/>
            </a:pPr>
            <a:r>
              <a:rPr lang="en-US" dirty="0" smtClean="0">
                <a:solidFill>
                  <a:srgbClr val="0070C0"/>
                </a:solidFill>
              </a:rPr>
              <a:t>   sibling(X, Y) :- parent(M, X), parent(M, Y).</a:t>
            </a:r>
          </a:p>
          <a:p>
            <a:pPr>
              <a:buNone/>
            </a:pPr>
            <a:endParaRPr lang="en-US" dirty="0" smtClean="0"/>
          </a:p>
          <a:p>
            <a:pPr>
              <a:buNone/>
            </a:pPr>
            <a:r>
              <a:rPr lang="en-US" dirty="0" smtClean="0"/>
              <a:t>   </a:t>
            </a:r>
            <a:r>
              <a:rPr lang="en-US" dirty="0" smtClean="0">
                <a:solidFill>
                  <a:srgbClr val="FF0000"/>
                </a:solidFill>
              </a:rPr>
              <a:t>? – sibling(X, Y).</a:t>
            </a:r>
          </a:p>
          <a:p>
            <a:pPr>
              <a:buNone/>
            </a:pPr>
            <a:r>
              <a:rPr lang="en-US" dirty="0" smtClean="0">
                <a:solidFill>
                  <a:srgbClr val="FF0000"/>
                </a:solidFill>
              </a:rPr>
              <a:t>         X = </a:t>
            </a:r>
            <a:r>
              <a:rPr lang="en-US" dirty="0" err="1" smtClean="0">
                <a:solidFill>
                  <a:srgbClr val="FF0000"/>
                </a:solidFill>
              </a:rPr>
              <a:t>jake</a:t>
            </a:r>
            <a:endParaRPr lang="en-US" dirty="0" smtClean="0">
              <a:solidFill>
                <a:srgbClr val="FF0000"/>
              </a:solidFill>
            </a:endParaRPr>
          </a:p>
          <a:p>
            <a:pPr>
              <a:buNone/>
            </a:pPr>
            <a:r>
              <a:rPr lang="en-US" dirty="0" smtClean="0">
                <a:solidFill>
                  <a:srgbClr val="FF0000"/>
                </a:solidFill>
              </a:rPr>
              <a:t>         Y = </a:t>
            </a:r>
            <a:r>
              <a:rPr lang="en-US" dirty="0" err="1" smtClean="0">
                <a:solidFill>
                  <a:srgbClr val="FF0000"/>
                </a:solidFill>
              </a:rPr>
              <a:t>jake</a:t>
            </a:r>
            <a:endParaRPr lang="en-US" dirty="0" smtClean="0">
              <a:solidFill>
                <a:srgbClr val="FF0000"/>
              </a:solidFill>
            </a:endParaRPr>
          </a:p>
          <a:p>
            <a:pPr>
              <a:buNone/>
            </a:pPr>
            <a:endParaRPr lang="en-US" dirty="0" smtClean="0"/>
          </a:p>
          <a:p>
            <a:r>
              <a:rPr lang="en-US" dirty="0" smtClean="0">
                <a:solidFill>
                  <a:srgbClr val="0070C0"/>
                </a:solidFill>
              </a:rPr>
              <a:t>Need to satisfy, X is a sibling of Y only if they have same parents and X and NOT Y.</a:t>
            </a:r>
          </a:p>
          <a:p>
            <a:pPr>
              <a:buNone/>
            </a:pPr>
            <a:r>
              <a:rPr lang="en-US" dirty="0" smtClean="0">
                <a:solidFill>
                  <a:srgbClr val="0070C0"/>
                </a:solidFill>
              </a:rPr>
              <a:t>sibling(X, Y) :- parent(m ,X), parent(M, Y), not(X=Y).</a:t>
            </a:r>
          </a:p>
          <a:p>
            <a:pPr>
              <a:buNone/>
            </a:pPr>
            <a:endParaRPr lang="en-US" dirty="0" smtClean="0"/>
          </a:p>
          <a:p>
            <a:pPr algn="ctr">
              <a:buNone/>
            </a:pPr>
            <a:r>
              <a:rPr lang="en-US" b="1" dirty="0" smtClean="0">
                <a:solidFill>
                  <a:schemeClr val="accent1"/>
                </a:solidFill>
              </a:rPr>
              <a:t>NOT Operator</a:t>
            </a:r>
          </a:p>
          <a:p>
            <a:pPr>
              <a:buNone/>
            </a:pPr>
            <a:endParaRPr lang="en-US" dirty="0" smtClean="0">
              <a:solidFill>
                <a:srgbClr val="00B050"/>
              </a:solidFill>
            </a:endParaRPr>
          </a:p>
          <a:p>
            <a:r>
              <a:rPr lang="en-US" dirty="0" smtClean="0">
                <a:solidFill>
                  <a:srgbClr val="00B050"/>
                </a:solidFill>
              </a:rPr>
              <a:t>NOT is implemented by using CUT(!) and FAIL.</a:t>
            </a:r>
          </a:p>
          <a:p>
            <a:pPr>
              <a:buNone/>
            </a:pPr>
            <a:r>
              <a:rPr lang="en-US" dirty="0" smtClean="0">
                <a:solidFill>
                  <a:srgbClr val="00B050"/>
                </a:solidFill>
              </a:rPr>
              <a:t>not(X) :- X, !, fail.</a:t>
            </a:r>
          </a:p>
          <a:p>
            <a:pPr>
              <a:buNone/>
            </a:pPr>
            <a:r>
              <a:rPr lang="en-US" dirty="0" smtClean="0">
                <a:solidFill>
                  <a:srgbClr val="00B050"/>
                </a:solidFill>
              </a:rPr>
              <a:t>not(_).</a:t>
            </a:r>
          </a:p>
          <a:p>
            <a:pPr lvl="1"/>
            <a:r>
              <a:rPr lang="en-US" dirty="0" smtClean="0">
                <a:solidFill>
                  <a:srgbClr val="00B050"/>
                </a:solidFill>
              </a:rPr>
              <a:t>if X is true, first proposition will fail =&gt; not(X) will be false(fail).</a:t>
            </a:r>
          </a:p>
          <a:p>
            <a:pPr lvl="1"/>
            <a:r>
              <a:rPr lang="en-US" dirty="0" smtClean="0">
                <a:solidFill>
                  <a:srgbClr val="00B050"/>
                </a:solidFill>
              </a:rPr>
              <a:t>if X is false (X fails) =&gt; second proposition will succeed =&gt; not(X) will succeed.</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rgbClr val="0070C0"/>
                </a:solidFill>
              </a:rPr>
              <a:t>Negation Problem</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55000" lnSpcReduction="20000"/>
          </a:bodyPr>
          <a:lstStyle/>
          <a:p>
            <a:r>
              <a:rPr lang="en-US" dirty="0" smtClean="0">
                <a:solidFill>
                  <a:srgbClr val="0070C0"/>
                </a:solidFill>
              </a:rPr>
              <a:t>Prolog’s NOT operator is not equivalent to a </a:t>
            </a:r>
            <a:r>
              <a:rPr lang="en-US" dirty="0" smtClean="0">
                <a:solidFill>
                  <a:srgbClr val="FF0000"/>
                </a:solidFill>
              </a:rPr>
              <a:t>logical NOT</a:t>
            </a:r>
            <a:r>
              <a:rPr lang="en-US" dirty="0" smtClean="0">
                <a:solidFill>
                  <a:srgbClr val="0070C0"/>
                </a:solidFill>
              </a:rPr>
              <a:t> operator, in which NOT means that its operand is provably true.      </a:t>
            </a:r>
          </a:p>
          <a:p>
            <a:r>
              <a:rPr lang="en-US" dirty="0" smtClean="0">
                <a:solidFill>
                  <a:srgbClr val="0070C0"/>
                </a:solidFill>
              </a:rPr>
              <a:t>not(not(</a:t>
            </a:r>
            <a:r>
              <a:rPr lang="en-US" dirty="0" err="1" smtClean="0">
                <a:solidFill>
                  <a:srgbClr val="0070C0"/>
                </a:solidFill>
              </a:rPr>
              <a:t>some_goal</a:t>
            </a:r>
            <a:r>
              <a:rPr lang="en-US" dirty="0" smtClean="0">
                <a:solidFill>
                  <a:srgbClr val="0070C0"/>
                </a:solidFill>
              </a:rPr>
              <a:t>)) will be equivalent to </a:t>
            </a:r>
            <a:r>
              <a:rPr lang="en-US" dirty="0" err="1" smtClean="0">
                <a:solidFill>
                  <a:srgbClr val="0070C0"/>
                </a:solidFill>
              </a:rPr>
              <a:t>some_goal</a:t>
            </a:r>
            <a:r>
              <a:rPr lang="en-US" dirty="0" smtClean="0">
                <a:solidFill>
                  <a:srgbClr val="0070C0"/>
                </a:solidFill>
              </a:rPr>
              <a:t> if Prolog’s NOT operator was a true logical NOT.</a:t>
            </a:r>
          </a:p>
          <a:p>
            <a:pPr>
              <a:buNone/>
            </a:pPr>
            <a:endParaRPr lang="en-US" dirty="0" smtClean="0"/>
          </a:p>
          <a:p>
            <a:pPr>
              <a:buNone/>
            </a:pPr>
            <a:r>
              <a:rPr lang="en-US" b="1" dirty="0" smtClean="0">
                <a:solidFill>
                  <a:srgbClr val="FF0000"/>
                </a:solidFill>
              </a:rPr>
              <a:t>member(Element, [Element|_]) :- !.</a:t>
            </a:r>
          </a:p>
          <a:p>
            <a:pPr>
              <a:buNone/>
            </a:pPr>
            <a:r>
              <a:rPr lang="en-US" b="1" dirty="0" smtClean="0">
                <a:solidFill>
                  <a:srgbClr val="FF0000"/>
                </a:solidFill>
              </a:rPr>
              <a:t>member(Element, [_|List) :- member(Element, List).</a:t>
            </a:r>
          </a:p>
          <a:p>
            <a:pPr>
              <a:buNone/>
            </a:pPr>
            <a:endParaRPr lang="en-US" dirty="0" smtClean="0">
              <a:solidFill>
                <a:srgbClr val="FF0000"/>
              </a:solidFill>
            </a:endParaRPr>
          </a:p>
          <a:p>
            <a:pPr>
              <a:buNone/>
            </a:pPr>
            <a:r>
              <a:rPr lang="en-US" dirty="0" smtClean="0">
                <a:solidFill>
                  <a:srgbClr val="FF0000"/>
                </a:solidFill>
              </a:rPr>
              <a:t>member( X, [</a:t>
            </a:r>
            <a:r>
              <a:rPr lang="en-US" dirty="0" err="1" smtClean="0">
                <a:solidFill>
                  <a:srgbClr val="FF0000"/>
                </a:solidFill>
              </a:rPr>
              <a:t>mary</a:t>
            </a:r>
            <a:r>
              <a:rPr lang="en-US" dirty="0" smtClean="0">
                <a:solidFill>
                  <a:srgbClr val="FF0000"/>
                </a:solidFill>
              </a:rPr>
              <a:t>, </a:t>
            </a:r>
            <a:r>
              <a:rPr lang="en-US" dirty="0" err="1" smtClean="0">
                <a:solidFill>
                  <a:srgbClr val="FF0000"/>
                </a:solidFill>
              </a:rPr>
              <a:t>fred</a:t>
            </a:r>
            <a:r>
              <a:rPr lang="en-US" dirty="0" smtClean="0">
                <a:solidFill>
                  <a:srgbClr val="FF0000"/>
                </a:solidFill>
              </a:rPr>
              <a:t>, bob]). </a:t>
            </a:r>
            <a:r>
              <a:rPr lang="en-US" dirty="0" smtClean="0">
                <a:solidFill>
                  <a:srgbClr val="FF0000"/>
                </a:solidFill>
                <a:sym typeface="Wingdings" pitchFamily="2" charset="2"/>
              </a:rPr>
              <a:t> X = </a:t>
            </a:r>
            <a:r>
              <a:rPr lang="en-US" dirty="0" err="1" smtClean="0">
                <a:solidFill>
                  <a:srgbClr val="FF0000"/>
                </a:solidFill>
                <a:sym typeface="Wingdings" pitchFamily="2" charset="2"/>
              </a:rPr>
              <a:t>mary</a:t>
            </a:r>
            <a:endParaRPr lang="en-US" dirty="0" smtClean="0">
              <a:solidFill>
                <a:srgbClr val="FF0000"/>
              </a:solidFill>
              <a:sym typeface="Wingdings" pitchFamily="2" charset="2"/>
            </a:endParaRPr>
          </a:p>
          <a:p>
            <a:pPr>
              <a:buNone/>
            </a:pPr>
            <a:r>
              <a:rPr lang="en-US" dirty="0" smtClean="0">
                <a:solidFill>
                  <a:srgbClr val="FF0000"/>
                </a:solidFill>
                <a:sym typeface="Wingdings" pitchFamily="2" charset="2"/>
              </a:rPr>
              <a:t>not( not (</a:t>
            </a:r>
            <a:r>
              <a:rPr lang="en-US" dirty="0" smtClean="0">
                <a:solidFill>
                  <a:srgbClr val="FF0000"/>
                </a:solidFill>
              </a:rPr>
              <a:t>member( X, [</a:t>
            </a:r>
            <a:r>
              <a:rPr lang="en-US" dirty="0" err="1" smtClean="0">
                <a:solidFill>
                  <a:srgbClr val="FF0000"/>
                </a:solidFill>
              </a:rPr>
              <a:t>mary</a:t>
            </a:r>
            <a:r>
              <a:rPr lang="en-US" dirty="0" smtClean="0">
                <a:solidFill>
                  <a:srgbClr val="FF0000"/>
                </a:solidFill>
              </a:rPr>
              <a:t>, </a:t>
            </a:r>
            <a:r>
              <a:rPr lang="en-US" dirty="0" err="1" smtClean="0">
                <a:solidFill>
                  <a:srgbClr val="FF0000"/>
                </a:solidFill>
              </a:rPr>
              <a:t>fred</a:t>
            </a:r>
            <a:r>
              <a:rPr lang="en-US" dirty="0" smtClean="0">
                <a:solidFill>
                  <a:srgbClr val="FF0000"/>
                </a:solidFill>
              </a:rPr>
              <a:t>, bob]) ) )</a:t>
            </a:r>
          </a:p>
          <a:p>
            <a:pPr>
              <a:buNone/>
            </a:pPr>
            <a:r>
              <a:rPr lang="en-US" dirty="0" smtClean="0">
                <a:solidFill>
                  <a:srgbClr val="FF0000"/>
                </a:solidFill>
              </a:rPr>
              <a:t>	</a:t>
            </a:r>
          </a:p>
          <a:p>
            <a:pPr>
              <a:buNone/>
            </a:pPr>
            <a:r>
              <a:rPr lang="en-US" dirty="0" smtClean="0">
                <a:solidFill>
                  <a:srgbClr val="FF0000"/>
                </a:solidFill>
              </a:rPr>
              <a:t>	</a:t>
            </a:r>
            <a:r>
              <a:rPr lang="en-US" dirty="0" smtClean="0"/>
              <a:t>1) Inner goal would succeed =&gt; X = </a:t>
            </a:r>
            <a:r>
              <a:rPr lang="en-US" dirty="0" err="1" smtClean="0"/>
              <a:t>mary</a:t>
            </a:r>
            <a:endParaRPr lang="en-US" dirty="0" smtClean="0"/>
          </a:p>
          <a:p>
            <a:pPr>
              <a:buNone/>
            </a:pPr>
            <a:r>
              <a:rPr lang="en-US" dirty="0" smtClean="0"/>
              <a:t>	2) Prolog will then attempt to satisfy </a:t>
            </a:r>
          </a:p>
          <a:p>
            <a:pPr>
              <a:buNone/>
            </a:pPr>
            <a:r>
              <a:rPr lang="en-US" dirty="0" smtClean="0">
                <a:sym typeface="Wingdings" pitchFamily="2" charset="2"/>
              </a:rPr>
              <a:t>		not (</a:t>
            </a:r>
            <a:r>
              <a:rPr lang="en-US" dirty="0" smtClean="0"/>
              <a:t>member( X, [</a:t>
            </a:r>
            <a:r>
              <a:rPr lang="en-US" dirty="0" err="1" smtClean="0"/>
              <a:t>mary</a:t>
            </a:r>
            <a:r>
              <a:rPr lang="en-US" dirty="0" smtClean="0"/>
              <a:t>, </a:t>
            </a:r>
            <a:r>
              <a:rPr lang="en-US" dirty="0" err="1" smtClean="0"/>
              <a:t>fred</a:t>
            </a:r>
            <a:r>
              <a:rPr lang="en-US" dirty="0" smtClean="0"/>
              <a:t>, bob]) ) 	</a:t>
            </a:r>
          </a:p>
          <a:p>
            <a:pPr>
              <a:buNone/>
            </a:pPr>
            <a:r>
              <a:rPr lang="en-US" dirty="0" smtClean="0">
                <a:sym typeface="Wingdings" pitchFamily="2" charset="2"/>
              </a:rPr>
              <a:t>		 would fail because member succeeded.</a:t>
            </a:r>
          </a:p>
          <a:p>
            <a:pPr>
              <a:buNone/>
            </a:pPr>
            <a:r>
              <a:rPr lang="en-US" dirty="0" smtClean="0">
                <a:sym typeface="Wingdings" pitchFamily="2" charset="2"/>
              </a:rPr>
              <a:t>		 X will be uninitialized.</a:t>
            </a:r>
          </a:p>
          <a:p>
            <a:pPr>
              <a:buNone/>
            </a:pPr>
            <a:r>
              <a:rPr lang="en-US" dirty="0" smtClean="0">
                <a:sym typeface="Wingdings" pitchFamily="2" charset="2"/>
              </a:rPr>
              <a:t>	3) Prolog will then try to prove the not outer goal.	</a:t>
            </a:r>
          </a:p>
          <a:p>
            <a:pPr>
              <a:buNone/>
            </a:pPr>
            <a:r>
              <a:rPr lang="en-US" dirty="0" smtClean="0">
                <a:sym typeface="Wingdings" pitchFamily="2" charset="2"/>
              </a:rPr>
              <a:t>		 would succeed.</a:t>
            </a:r>
          </a:p>
          <a:p>
            <a:pPr>
              <a:buNone/>
            </a:pPr>
            <a:r>
              <a:rPr lang="en-US" dirty="0" smtClean="0">
                <a:sym typeface="Wingdings" pitchFamily="2" charset="2"/>
              </a:rPr>
              <a:t>		 print X.</a:t>
            </a:r>
          </a:p>
          <a:p>
            <a:pPr>
              <a:buNone/>
            </a:pPr>
            <a:r>
              <a:rPr lang="en-US" dirty="0" smtClean="0">
                <a:sym typeface="Wingdings" pitchFamily="2" charset="2"/>
              </a:rPr>
              <a:t>		 But X is uninitiated</a:t>
            </a:r>
            <a:r>
              <a:rPr lang="en-US" dirty="0" smtClean="0"/>
              <a:t>.</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rgbClr val="0070C0"/>
                </a:solidFill>
              </a:rPr>
              <a:t>NOT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47500" lnSpcReduction="20000"/>
          </a:bodyPr>
          <a:lstStyle/>
          <a:p>
            <a:pPr algn="just"/>
            <a:endParaRPr lang="en-US" dirty="0" smtClean="0">
              <a:solidFill>
                <a:srgbClr val="C00000"/>
              </a:solidFill>
            </a:endParaRPr>
          </a:p>
          <a:p>
            <a:pPr algn="just"/>
            <a:r>
              <a:rPr lang="en-US" sz="3800" dirty="0" smtClean="0">
                <a:solidFill>
                  <a:srgbClr val="C00000"/>
                </a:solidFill>
              </a:rPr>
              <a:t>Prolog’s NOT is not equivalent to the logical NOT and can be misleading!</a:t>
            </a:r>
          </a:p>
          <a:p>
            <a:pPr algn="just"/>
            <a:endParaRPr lang="en-US" sz="3800" dirty="0" smtClean="0">
              <a:solidFill>
                <a:srgbClr val="C00000"/>
              </a:solidFill>
            </a:endParaRPr>
          </a:p>
          <a:p>
            <a:pPr algn="just"/>
            <a:r>
              <a:rPr lang="en-US" sz="3800" dirty="0" smtClean="0">
                <a:solidFill>
                  <a:srgbClr val="C00000"/>
                </a:solidFill>
              </a:rPr>
              <a:t>Reason</a:t>
            </a:r>
          </a:p>
          <a:p>
            <a:pPr lvl="1" algn="just">
              <a:buNone/>
            </a:pPr>
            <a:r>
              <a:rPr lang="en-US" sz="3400" dirty="0" smtClean="0">
                <a:solidFill>
                  <a:srgbClr val="C00000"/>
                </a:solidFill>
              </a:rPr>
              <a:t>Horn Clause</a:t>
            </a:r>
            <a:r>
              <a:rPr lang="en-US" dirty="0" smtClean="0">
                <a:solidFill>
                  <a:srgbClr val="C00000"/>
                </a:solidFill>
              </a:rPr>
              <a:t> </a:t>
            </a:r>
          </a:p>
          <a:p>
            <a:pPr lvl="2" algn="just"/>
            <a:r>
              <a:rPr lang="en-US" sz="4300" dirty="0" smtClean="0">
                <a:latin typeface="Arial Unicode MS"/>
                <a:ea typeface="Arial Unicode MS"/>
                <a:cs typeface="Arial Unicode MS"/>
              </a:rPr>
              <a:t>A :- B</a:t>
            </a:r>
            <a:r>
              <a:rPr lang="en-US" sz="4300" baseline="-25000" dirty="0" smtClean="0">
                <a:latin typeface="Arial Unicode MS"/>
                <a:ea typeface="Arial Unicode MS"/>
                <a:cs typeface="Arial Unicode MS"/>
              </a:rPr>
              <a:t>1</a:t>
            </a:r>
            <a:r>
              <a:rPr lang="en-US" sz="4300" dirty="0" smtClean="0">
                <a:latin typeface="Arial Unicode MS"/>
                <a:ea typeface="Arial Unicode MS"/>
                <a:cs typeface="Arial Unicode MS"/>
              </a:rPr>
              <a:t> </a:t>
            </a:r>
            <a:r>
              <a:rPr lang="en-US" sz="4200" b="1" dirty="0" smtClean="0">
                <a:solidFill>
                  <a:schemeClr val="accent1"/>
                </a:solidFill>
                <a:latin typeface="Times New Roman"/>
                <a:cs typeface="Times New Roman"/>
              </a:rPr>
              <a:t>∩</a:t>
            </a:r>
            <a:r>
              <a:rPr lang="en-US" sz="4300" dirty="0" smtClean="0">
                <a:latin typeface="Arial Unicode MS"/>
                <a:ea typeface="Arial Unicode MS"/>
                <a:cs typeface="Arial Unicode MS"/>
              </a:rPr>
              <a:t> B</a:t>
            </a:r>
            <a:r>
              <a:rPr lang="en-US" sz="4300" baseline="-25000" dirty="0" smtClean="0">
                <a:latin typeface="Arial Unicode MS"/>
                <a:ea typeface="Arial Unicode MS"/>
                <a:cs typeface="Arial Unicode MS"/>
              </a:rPr>
              <a:t>2 ….. </a:t>
            </a:r>
            <a:r>
              <a:rPr lang="en-US" sz="4200" b="1" dirty="0" smtClean="0">
                <a:solidFill>
                  <a:schemeClr val="accent1"/>
                </a:solidFill>
                <a:latin typeface="Times New Roman"/>
                <a:cs typeface="Times New Roman"/>
              </a:rPr>
              <a:t>∩ </a:t>
            </a:r>
            <a:r>
              <a:rPr lang="en-US" sz="4300" dirty="0" smtClean="0">
                <a:latin typeface="Arial Unicode MS"/>
                <a:ea typeface="Arial Unicode MS"/>
                <a:cs typeface="Arial Unicode MS"/>
              </a:rPr>
              <a:t> </a:t>
            </a:r>
            <a:r>
              <a:rPr lang="en-US" sz="4300" dirty="0" err="1" smtClean="0">
                <a:latin typeface="Arial Unicode MS"/>
                <a:ea typeface="Arial Unicode MS"/>
                <a:cs typeface="Arial Unicode MS"/>
              </a:rPr>
              <a:t>B</a:t>
            </a:r>
            <a:r>
              <a:rPr lang="en-US" sz="4300" baseline="-25000" dirty="0" err="1" smtClean="0">
                <a:latin typeface="Arial Unicode MS"/>
                <a:ea typeface="Arial Unicode MS"/>
                <a:cs typeface="Arial Unicode MS"/>
              </a:rPr>
              <a:t>n</a:t>
            </a:r>
            <a:endParaRPr lang="en-US" dirty="0" smtClean="0">
              <a:solidFill>
                <a:srgbClr val="C00000"/>
              </a:solidFill>
            </a:endParaRPr>
          </a:p>
          <a:p>
            <a:pPr lvl="1" algn="just"/>
            <a:r>
              <a:rPr lang="en-US" sz="3400" dirty="0" smtClean="0"/>
              <a:t>for A to be true, ALL B’s must be true.</a:t>
            </a:r>
          </a:p>
          <a:p>
            <a:pPr lvl="1" algn="just"/>
            <a:r>
              <a:rPr lang="en-US" sz="3400" dirty="0" smtClean="0">
                <a:solidFill>
                  <a:srgbClr val="0070C0"/>
                </a:solidFill>
              </a:rPr>
              <a:t>Regardless of the truth or falseness of any or all B’s, it cannot be concluded that A is false – From positive logic, one can only conclude positive logic =&gt; the use of Horn clause prevents any negative conclusions.</a:t>
            </a:r>
          </a:p>
          <a:p>
            <a:pPr lvl="1" algn="just">
              <a:buNone/>
            </a:pPr>
            <a:endParaRPr lang="en-US" dirty="0" smtClean="0"/>
          </a:p>
          <a:p>
            <a:pPr algn="ctr">
              <a:buNone/>
            </a:pPr>
            <a:r>
              <a:rPr lang="en-US" sz="5900" b="1" dirty="0" smtClean="0">
                <a:solidFill>
                  <a:schemeClr val="accent1"/>
                </a:solidFill>
              </a:rPr>
              <a:t>Intrinsic Limitations</a:t>
            </a:r>
          </a:p>
          <a:p>
            <a:pPr lvl="1" algn="just">
              <a:buNone/>
            </a:pPr>
            <a:endParaRPr lang="en-US" u="sng" dirty="0" smtClean="0">
              <a:solidFill>
                <a:srgbClr val="00B050"/>
              </a:solidFill>
            </a:endParaRPr>
          </a:p>
          <a:p>
            <a:pPr algn="just"/>
            <a:r>
              <a:rPr lang="en-US" sz="3800" dirty="0" smtClean="0">
                <a:solidFill>
                  <a:srgbClr val="00B050"/>
                </a:solidFill>
              </a:rPr>
              <a:t>“what and not “how”</a:t>
            </a:r>
          </a:p>
          <a:p>
            <a:pPr algn="just">
              <a:buNone/>
            </a:pPr>
            <a:r>
              <a:rPr lang="en-US" sz="3800" dirty="0" smtClean="0">
                <a:solidFill>
                  <a:srgbClr val="00B050"/>
                </a:solidFill>
              </a:rPr>
              <a:t>e.g.   sorted([]).</a:t>
            </a:r>
          </a:p>
          <a:p>
            <a:pPr algn="just">
              <a:buNone/>
            </a:pPr>
            <a:r>
              <a:rPr lang="en-US" sz="3800" dirty="0" smtClean="0">
                <a:solidFill>
                  <a:srgbClr val="00B050"/>
                </a:solidFill>
              </a:rPr>
              <a:t>          sorted([X]).</a:t>
            </a:r>
          </a:p>
          <a:p>
            <a:pPr algn="just">
              <a:buNone/>
            </a:pPr>
            <a:r>
              <a:rPr lang="en-US" sz="3800" dirty="0" smtClean="0">
                <a:solidFill>
                  <a:srgbClr val="00B050"/>
                </a:solidFill>
              </a:rPr>
              <a:t>          sorted([X, </a:t>
            </a:r>
            <a:r>
              <a:rPr lang="en-US" sz="3800" dirty="0" err="1" smtClean="0">
                <a:solidFill>
                  <a:srgbClr val="00B050"/>
                </a:solidFill>
              </a:rPr>
              <a:t>Y|list</a:t>
            </a:r>
            <a:r>
              <a:rPr lang="en-US" sz="3800" dirty="0" smtClean="0">
                <a:solidFill>
                  <a:srgbClr val="00B050"/>
                </a:solidFill>
              </a:rPr>
              <a:t>]) :- X&lt;=Y, sorted([</a:t>
            </a:r>
            <a:r>
              <a:rPr lang="en-US" sz="3800" dirty="0" err="1" smtClean="0">
                <a:solidFill>
                  <a:srgbClr val="00B050"/>
                </a:solidFill>
              </a:rPr>
              <a:t>Y|list</a:t>
            </a:r>
            <a:r>
              <a:rPr lang="en-US" sz="3800" dirty="0" smtClean="0">
                <a:solidFill>
                  <a:srgbClr val="00B050"/>
                </a:solidFill>
              </a:rPr>
              <a:t>).</a:t>
            </a:r>
          </a:p>
          <a:p>
            <a:pPr algn="just">
              <a:buNone/>
            </a:pPr>
            <a:endParaRPr lang="en-US" sz="3800" dirty="0" smtClean="0"/>
          </a:p>
          <a:p>
            <a:pPr algn="just"/>
            <a:r>
              <a:rPr lang="en-US" sz="3800" dirty="0" smtClean="0">
                <a:solidFill>
                  <a:srgbClr val="0070C0"/>
                </a:solidFill>
              </a:rPr>
              <a:t>The above sort process has NO idea how to sort, other than simply enumerate all permutations of the given list until it happens to create the one that has the list in sorted order =&gt; A VERY SLOW PROCESS!</a:t>
            </a:r>
            <a:endParaRPr lang="en-US" sz="3800" u="sng"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chemeClr val="accent1"/>
                </a:solidFill>
              </a:rPr>
              <a:t>NOT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endParaRPr lang="en-US" dirty="0" smtClean="0"/>
          </a:p>
          <a:p>
            <a:pPr algn="just"/>
            <a:r>
              <a:rPr lang="en-US" dirty="0" smtClean="0">
                <a:solidFill>
                  <a:srgbClr val="0070C0"/>
                </a:solidFill>
              </a:rPr>
              <a:t>Prolog considers – the only truths are those that can be proved using its database.</a:t>
            </a:r>
          </a:p>
          <a:p>
            <a:pPr algn="just"/>
            <a:endParaRPr lang="en-US" dirty="0" smtClean="0">
              <a:solidFill>
                <a:srgbClr val="0070C0"/>
              </a:solidFill>
            </a:endParaRPr>
          </a:p>
          <a:p>
            <a:pPr algn="just"/>
            <a:r>
              <a:rPr lang="en-US" dirty="0" smtClean="0">
                <a:solidFill>
                  <a:srgbClr val="0070C0"/>
                </a:solidFill>
              </a:rPr>
              <a:t>Prolog has no knowledge of the world other than its database.</a:t>
            </a:r>
          </a:p>
          <a:p>
            <a:pPr algn="just"/>
            <a:endParaRPr lang="en-US" dirty="0" smtClean="0">
              <a:solidFill>
                <a:srgbClr val="0070C0"/>
              </a:solidFill>
            </a:endParaRPr>
          </a:p>
          <a:p>
            <a:pPr algn="just"/>
            <a:r>
              <a:rPr lang="en-US" dirty="0" smtClean="0">
                <a:solidFill>
                  <a:srgbClr val="0070C0"/>
                </a:solidFill>
              </a:rPr>
              <a:t>Any query about which there is insufficient information in the database to prove absolutely is assumed to be false.</a:t>
            </a:r>
          </a:p>
          <a:p>
            <a:pPr algn="just"/>
            <a:endParaRPr lang="en-US" dirty="0" smtClean="0"/>
          </a:p>
          <a:p>
            <a:pPr algn="just"/>
            <a:r>
              <a:rPr lang="en-US" dirty="0" smtClean="0"/>
              <a:t>Prolog can prove that a given goal is true, but it cannot prove that a given goal is false. It simply assumes that, because it cannot prove a goal true, the goal must be false!</a:t>
            </a:r>
          </a:p>
          <a:p>
            <a:pPr algn="just"/>
            <a:endParaRPr lang="en-US" dirty="0" smtClean="0"/>
          </a:p>
          <a:p>
            <a:pPr algn="just"/>
            <a:r>
              <a:rPr lang="en-US" dirty="0" smtClean="0">
                <a:solidFill>
                  <a:srgbClr val="FF0000"/>
                </a:solidFill>
              </a:rPr>
              <a:t>‘Innocent until proven guilty’.</a:t>
            </a:r>
          </a:p>
          <a:p>
            <a:pPr algn="just">
              <a:buNone/>
            </a:pPr>
            <a:r>
              <a:rPr lang="en-US" dirty="0" smtClean="0">
                <a:solidFill>
                  <a:srgbClr val="FF0000"/>
                </a:solidFill>
              </a:rPr>
              <a:t>(A trial does not have to prove innocence of a person, rather if the trial cannot prove a person guilty, he/she is considered innocent).</a:t>
            </a:r>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buNone/>
            </a:pPr>
            <a:r>
              <a:rPr lang="en-US" sz="2800" b="1" dirty="0" smtClean="0">
                <a:solidFill>
                  <a:schemeClr val="accent1"/>
                </a:solidFill>
              </a:rPr>
              <a:t>Closed World Assumption</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RDBMS</a:t>
            </a:r>
          </a:p>
          <a:p>
            <a:r>
              <a:rPr lang="en-US" dirty="0" smtClean="0"/>
              <a:t>AI/Expert Systems</a:t>
            </a:r>
          </a:p>
          <a:p>
            <a:r>
              <a:rPr lang="en-US" dirty="0" smtClean="0"/>
              <a:t>NLP</a:t>
            </a:r>
            <a:endParaRPr lang="en-US" dirty="0"/>
          </a:p>
        </p:txBody>
      </p:sp>
      <p:sp>
        <p:nvSpPr>
          <p:cNvPr id="4" name="Date Placeholder 3"/>
          <p:cNvSpPr>
            <a:spLocks noGrp="1"/>
          </p:cNvSpPr>
          <p:nvPr>
            <p:ph type="dt" sz="half" idx="10"/>
          </p:nvPr>
        </p:nvSpPr>
        <p:spPr/>
        <p:txBody>
          <a:bodyPr/>
          <a:lstStyle/>
          <a:p>
            <a:fld id="{8233E374-8C5B-4344-8E95-A13E0119BD4B}" type="datetime1">
              <a:rPr lang="en-US" smtClean="0"/>
              <a:pPr/>
              <a:t>11/9/2010</a:t>
            </a:fld>
            <a:endParaRPr lang="en-US"/>
          </a:p>
        </p:txBody>
      </p:sp>
      <p:sp>
        <p:nvSpPr>
          <p:cNvPr id="5" name="Footer Placeholder 4"/>
          <p:cNvSpPr>
            <a:spLocks noGrp="1"/>
          </p:cNvSpPr>
          <p:nvPr>
            <p:ph type="ftr" sz="quarter" idx="11"/>
          </p:nvPr>
        </p:nvSpPr>
        <p:spPr/>
        <p:txBody>
          <a:bodyPr/>
          <a:lstStyle/>
          <a:p>
            <a:r>
              <a:rPr lang="en-US" smtClean="0"/>
              <a:t>CSCI 565</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7500" lnSpcReduction="20000"/>
          </a:bodyPr>
          <a:lstStyle/>
          <a:p>
            <a:pPr algn="just"/>
            <a:endParaRPr lang="en-US" dirty="0" smtClean="0"/>
          </a:p>
          <a:p>
            <a:pPr algn="just"/>
            <a:r>
              <a:rPr lang="en-US" dirty="0" smtClean="0">
                <a:solidFill>
                  <a:srgbClr val="0070C0"/>
                </a:solidFill>
              </a:rPr>
              <a:t>Objects in logic programming propositions are represented by simple terms, which are either </a:t>
            </a:r>
            <a:r>
              <a:rPr lang="en-US" u="sng" dirty="0" smtClean="0">
                <a:solidFill>
                  <a:srgbClr val="0070C0"/>
                </a:solidFill>
              </a:rPr>
              <a:t>constants</a:t>
            </a:r>
            <a:r>
              <a:rPr lang="en-US" dirty="0" smtClean="0">
                <a:solidFill>
                  <a:srgbClr val="0070C0"/>
                </a:solidFill>
              </a:rPr>
              <a:t> or </a:t>
            </a:r>
            <a:r>
              <a:rPr lang="en-US" u="sng" dirty="0" smtClean="0">
                <a:solidFill>
                  <a:srgbClr val="0070C0"/>
                </a:solidFill>
              </a:rPr>
              <a:t>variables</a:t>
            </a:r>
            <a:r>
              <a:rPr lang="en-US" dirty="0" smtClean="0">
                <a:solidFill>
                  <a:srgbClr val="0070C0"/>
                </a:solidFill>
              </a:rPr>
              <a:t>.</a:t>
            </a:r>
          </a:p>
          <a:p>
            <a:pPr algn="just">
              <a:buNone/>
            </a:pPr>
            <a:endParaRPr lang="en-US" dirty="0" smtClean="0"/>
          </a:p>
          <a:p>
            <a:pPr algn="just"/>
            <a:r>
              <a:rPr lang="en-US" dirty="0" smtClean="0">
                <a:solidFill>
                  <a:srgbClr val="FF0000"/>
                </a:solidFill>
              </a:rPr>
              <a:t>A constant is a symbol that represents an object. A variable is a symbol that represents different objects at different times.</a:t>
            </a:r>
          </a:p>
          <a:p>
            <a:pPr algn="just"/>
            <a:endParaRPr lang="en-US" dirty="0" smtClean="0"/>
          </a:p>
          <a:p>
            <a:pPr algn="just"/>
            <a:r>
              <a:rPr lang="en-US" dirty="0" smtClean="0">
                <a:solidFill>
                  <a:srgbClr val="00B050"/>
                </a:solidFill>
              </a:rPr>
              <a:t>Atomic proposition consists of single compound terms.</a:t>
            </a:r>
          </a:p>
          <a:p>
            <a:pPr algn="just"/>
            <a:endParaRPr lang="en-US" dirty="0" smtClean="0"/>
          </a:p>
          <a:p>
            <a:pPr algn="just"/>
            <a:r>
              <a:rPr lang="en-US" dirty="0" smtClean="0">
                <a:solidFill>
                  <a:srgbClr val="00B050"/>
                </a:solidFill>
              </a:rPr>
              <a:t>A compound term is one element of a mathematical relation, written in a form that has the appearance of mathematical function notation. A compound term consists of two parts – </a:t>
            </a:r>
            <a:r>
              <a:rPr lang="en-US" dirty="0" smtClean="0">
                <a:solidFill>
                  <a:srgbClr val="FF0000"/>
                </a:solidFill>
              </a:rPr>
              <a:t>a </a:t>
            </a:r>
            <a:r>
              <a:rPr lang="en-US" dirty="0" err="1" smtClean="0">
                <a:solidFill>
                  <a:srgbClr val="FF0000"/>
                </a:solidFill>
              </a:rPr>
              <a:t>functor</a:t>
            </a:r>
            <a:r>
              <a:rPr lang="en-US" dirty="0" smtClean="0">
                <a:solidFill>
                  <a:srgbClr val="FF0000"/>
                </a:solidFill>
              </a:rPr>
              <a:t> and an ordered list of parameters</a:t>
            </a:r>
            <a:r>
              <a:rPr lang="en-US" dirty="0" smtClean="0">
                <a:solidFill>
                  <a:srgbClr val="00B050"/>
                </a:solidFill>
              </a:rPr>
              <a:t>.</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Autofit/>
          </a:bodyPr>
          <a:lstStyle/>
          <a:p>
            <a:pPr algn="ctr">
              <a:lnSpc>
                <a:spcPct val="110000"/>
              </a:lnSpc>
            </a:pPr>
            <a:r>
              <a:rPr lang="en-US" sz="2800" b="1" dirty="0" smtClean="0">
                <a:solidFill>
                  <a:srgbClr val="002060"/>
                </a:solidFill>
              </a:rPr>
              <a:t>Propositions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229600" cy="4876800"/>
          </a:xfrm>
          <a:noFill/>
        </p:spPr>
        <p:txBody>
          <a:bodyPr>
            <a:normAutofit fontScale="47500" lnSpcReduction="20000"/>
          </a:bodyPr>
          <a:lstStyle/>
          <a:p>
            <a:pPr algn="just">
              <a:buNone/>
            </a:pPr>
            <a:endParaRPr lang="en-US" dirty="0" smtClean="0">
              <a:solidFill>
                <a:srgbClr val="FF0000"/>
              </a:solidFill>
            </a:endParaRPr>
          </a:p>
          <a:p>
            <a:pPr algn="just">
              <a:buNone/>
            </a:pPr>
            <a:r>
              <a:rPr lang="en-US" dirty="0" smtClean="0">
                <a:solidFill>
                  <a:srgbClr val="FF0000"/>
                </a:solidFill>
              </a:rPr>
              <a:t>(This means john is a 1-tuple in a relation named student)</a:t>
            </a:r>
          </a:p>
          <a:p>
            <a:pPr algn="just">
              <a:buNone/>
            </a:pPr>
            <a:endParaRPr lang="en-US" dirty="0" smtClean="0"/>
          </a:p>
          <a:p>
            <a:pPr algn="ctr">
              <a:buNone/>
            </a:pPr>
            <a:r>
              <a:rPr lang="en-US" dirty="0" smtClean="0"/>
              <a:t>likes(</a:t>
            </a:r>
            <a:r>
              <a:rPr lang="en-US" dirty="0" err="1" smtClean="0"/>
              <a:t>steve</a:t>
            </a:r>
            <a:r>
              <a:rPr lang="en-US" dirty="0" smtClean="0"/>
              <a:t>, apples) </a:t>
            </a:r>
            <a:r>
              <a:rPr lang="en-US" dirty="0" smtClean="0">
                <a:latin typeface="Arial Unicode MS"/>
                <a:ea typeface="Arial Unicode MS"/>
                <a:cs typeface="Arial Unicode MS"/>
              </a:rPr>
              <a:t>⇒</a:t>
            </a:r>
            <a:r>
              <a:rPr lang="en-US" dirty="0" smtClean="0"/>
              <a:t> 2-tuple</a:t>
            </a:r>
          </a:p>
          <a:p>
            <a:pPr algn="ctr">
              <a:buNone/>
            </a:pPr>
            <a:endParaRPr lang="en-US" dirty="0" smtClean="0"/>
          </a:p>
          <a:p>
            <a:pPr algn="just">
              <a:buNone/>
            </a:pPr>
            <a:r>
              <a:rPr lang="en-US" dirty="0" smtClean="0">
                <a:solidFill>
                  <a:srgbClr val="FF0000"/>
                </a:solidFill>
              </a:rPr>
              <a:t>(Means (</a:t>
            </a:r>
            <a:r>
              <a:rPr lang="en-US" dirty="0" err="1" smtClean="0">
                <a:solidFill>
                  <a:srgbClr val="FF0000"/>
                </a:solidFill>
              </a:rPr>
              <a:t>steve</a:t>
            </a:r>
            <a:r>
              <a:rPr lang="en-US" dirty="0" smtClean="0">
                <a:solidFill>
                  <a:srgbClr val="FF0000"/>
                </a:solidFill>
              </a:rPr>
              <a:t>, apples) is a 2-tuple in a relationship named likes)</a:t>
            </a:r>
          </a:p>
          <a:p>
            <a:pPr algn="just">
              <a:buNone/>
            </a:pPr>
            <a:endParaRPr lang="en-US" dirty="0" smtClean="0"/>
          </a:p>
          <a:p>
            <a:pPr algn="ctr">
              <a:buNone/>
            </a:pPr>
            <a:r>
              <a:rPr lang="en-US" dirty="0" smtClean="0"/>
              <a:t>student(tom)</a:t>
            </a:r>
          </a:p>
          <a:p>
            <a:pPr algn="ctr">
              <a:buNone/>
            </a:pPr>
            <a:endParaRPr lang="en-US" dirty="0" smtClean="0"/>
          </a:p>
          <a:p>
            <a:pPr algn="just">
              <a:buNone/>
            </a:pPr>
            <a:r>
              <a:rPr lang="en-US" dirty="0" smtClean="0">
                <a:solidFill>
                  <a:srgbClr val="FF0000"/>
                </a:solidFill>
              </a:rPr>
              <a:t>(The relation student has two distinct elements, {john} and {tom})</a:t>
            </a:r>
          </a:p>
          <a:p>
            <a:pPr algn="just">
              <a:buNone/>
            </a:pPr>
            <a:endParaRPr lang="en-US" dirty="0" smtClean="0"/>
          </a:p>
          <a:p>
            <a:pPr algn="just"/>
            <a:r>
              <a:rPr lang="en-US" dirty="0" smtClean="0">
                <a:solidFill>
                  <a:srgbClr val="FF0000"/>
                </a:solidFill>
              </a:rPr>
              <a:t>student, john, likes, </a:t>
            </a:r>
            <a:r>
              <a:rPr lang="en-US" dirty="0" err="1" smtClean="0">
                <a:solidFill>
                  <a:srgbClr val="FF0000"/>
                </a:solidFill>
              </a:rPr>
              <a:t>steve</a:t>
            </a:r>
            <a:r>
              <a:rPr lang="en-US" dirty="0" smtClean="0">
                <a:solidFill>
                  <a:srgbClr val="FF0000"/>
                </a:solidFill>
              </a:rPr>
              <a:t>, apples, tom are all constants.</a:t>
            </a:r>
          </a:p>
          <a:p>
            <a:pPr algn="just"/>
            <a:endParaRPr lang="en-US" dirty="0" smtClean="0"/>
          </a:p>
          <a:p>
            <a:pPr algn="just"/>
            <a:r>
              <a:rPr lang="en-US" dirty="0" smtClean="0">
                <a:solidFill>
                  <a:srgbClr val="002060"/>
                </a:solidFill>
              </a:rPr>
              <a:t>THESE PROPOSITIONS HAVE NO INTRINSIC SEMANTICS – THEY MEAN WHATEVER WE WANT THEM TO MEAN!</a:t>
            </a:r>
          </a:p>
          <a:p>
            <a:pPr algn="just"/>
            <a:endParaRPr lang="en-US" dirty="0" smtClean="0"/>
          </a:p>
          <a:p>
            <a:pPr algn="just"/>
            <a:r>
              <a:rPr lang="en-US" dirty="0" smtClean="0">
                <a:solidFill>
                  <a:srgbClr val="FF0000"/>
                </a:solidFill>
              </a:rPr>
              <a:t>Propositions can be stated in two modes – one in which propositions are defined to be true, and one in which the truth of the propositions is to be determined; i.e., </a:t>
            </a:r>
            <a:r>
              <a:rPr lang="en-US" dirty="0" smtClean="0">
                <a:solidFill>
                  <a:srgbClr val="002060"/>
                </a:solidFill>
              </a:rPr>
              <a:t>propositions can be stated as facts or queries.</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
        <p:nvSpPr>
          <p:cNvPr id="8" name="TextBox 7"/>
          <p:cNvSpPr txBox="1"/>
          <p:nvPr/>
        </p:nvSpPr>
        <p:spPr>
          <a:xfrm>
            <a:off x="381000" y="304800"/>
            <a:ext cx="8001000" cy="1477328"/>
          </a:xfrm>
          <a:prstGeom prst="rect">
            <a:avLst/>
          </a:prstGeom>
          <a:noFill/>
        </p:spPr>
        <p:txBody>
          <a:bodyPr wrap="square" rtlCol="0">
            <a:spAutoFit/>
          </a:bodyPr>
          <a:lstStyle/>
          <a:p>
            <a:pPr algn="just">
              <a:buNone/>
            </a:pPr>
            <a:r>
              <a:rPr lang="en-US" dirty="0" err="1" smtClean="0"/>
              <a:t>Eg</a:t>
            </a:r>
            <a:r>
              <a:rPr lang="en-US" dirty="0" smtClean="0"/>
              <a:t>. Student (john) </a:t>
            </a:r>
            <a:r>
              <a:rPr lang="en-US" dirty="0" smtClean="0">
                <a:sym typeface="Wingdings" pitchFamily="2" charset="2"/>
              </a:rPr>
              <a:t> Compound Term</a:t>
            </a:r>
          </a:p>
          <a:p>
            <a:pPr algn="just">
              <a:buNone/>
            </a:pPr>
            <a:endParaRPr lang="en-US" dirty="0" smtClean="0">
              <a:sym typeface="Wingdings" pitchFamily="2" charset="2"/>
            </a:endParaRPr>
          </a:p>
          <a:p>
            <a:pPr algn="just">
              <a:buNone/>
            </a:pPr>
            <a:r>
              <a:rPr lang="en-US" dirty="0" err="1" smtClean="0">
                <a:sym typeface="Wingdings" pitchFamily="2" charset="2"/>
              </a:rPr>
              <a:t>Functor</a:t>
            </a:r>
            <a:r>
              <a:rPr lang="en-US" dirty="0" smtClean="0">
                <a:sym typeface="Wingdings" pitchFamily="2" charset="2"/>
              </a:rPr>
              <a:t>         Parameter </a:t>
            </a:r>
          </a:p>
          <a:p>
            <a:pPr algn="just">
              <a:buNone/>
            </a:pPr>
            <a:endParaRPr lang="en-US" dirty="0" smtClean="0">
              <a:sym typeface="Wingdings" pitchFamily="2" charset="2"/>
            </a:endParaRPr>
          </a:p>
          <a:p>
            <a:pPr algn="just">
              <a:buNone/>
            </a:pPr>
            <a:r>
              <a:rPr lang="en-US" dirty="0" smtClean="0">
                <a:sym typeface="Wingdings" pitchFamily="2" charset="2"/>
              </a:rPr>
              <a:t>1-tuple, i.e., contains one parameter </a:t>
            </a:r>
          </a:p>
        </p:txBody>
      </p:sp>
      <p:cxnSp>
        <p:nvCxnSpPr>
          <p:cNvPr id="10" name="Straight Arrow Connector 9"/>
          <p:cNvCxnSpPr/>
          <p:nvPr/>
        </p:nvCxnSpPr>
        <p:spPr>
          <a:xfrm rot="5400000" flipH="1" flipV="1">
            <a:off x="800100" y="6477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1828800" y="685800"/>
            <a:ext cx="304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Brace 12"/>
          <p:cNvSpPr/>
          <p:nvPr/>
        </p:nvSpPr>
        <p:spPr>
          <a:xfrm>
            <a:off x="1371600" y="990600"/>
            <a:ext cx="228600" cy="609600"/>
          </a:xfrm>
          <a:prstGeom prst="rightBrace">
            <a:avLst/>
          </a:prstGeom>
          <a:scene3d>
            <a:camera prst="orthographicFront">
              <a:rot lat="10800000" lon="0" rev="162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lgn="just"/>
            <a:r>
              <a:rPr lang="en-US" b="1" dirty="0" smtClean="0">
                <a:solidFill>
                  <a:srgbClr val="002060"/>
                </a:solidFill>
              </a:rPr>
              <a:t>Compound Propositions </a:t>
            </a:r>
            <a:r>
              <a:rPr lang="en-US" dirty="0" smtClean="0">
                <a:solidFill>
                  <a:srgbClr val="002060"/>
                </a:solidFill>
              </a:rPr>
              <a:t>– two or more atomic propositions connected by logical connectors </a:t>
            </a:r>
            <a:r>
              <a:rPr lang="en-US" u="sng" dirty="0" smtClean="0">
                <a:solidFill>
                  <a:srgbClr val="002060"/>
                </a:solidFill>
              </a:rPr>
              <a:t>or</a:t>
            </a:r>
            <a:r>
              <a:rPr lang="en-US" dirty="0" smtClean="0">
                <a:solidFill>
                  <a:srgbClr val="002060"/>
                </a:solidFill>
              </a:rPr>
              <a:t> operators.</a:t>
            </a:r>
          </a:p>
          <a:p>
            <a:pPr algn="just">
              <a:buNone/>
            </a:pPr>
            <a:endParaRPr lang="en-US" dirty="0" smtClean="0"/>
          </a:p>
          <a:p>
            <a:pPr algn="just"/>
            <a:r>
              <a:rPr lang="en-US" b="1" dirty="0" smtClean="0">
                <a:solidFill>
                  <a:srgbClr val="002060"/>
                </a:solidFill>
              </a:rPr>
              <a:t>Logical Connectors</a:t>
            </a:r>
          </a:p>
          <a:p>
            <a:pPr algn="just"/>
            <a:endParaRPr lang="en-US" dirty="0" smtClean="0">
              <a:solidFill>
                <a:srgbClr val="002060"/>
              </a:solidFill>
            </a:endParaRPr>
          </a:p>
          <a:p>
            <a:pPr algn="just"/>
            <a:r>
              <a:rPr lang="en-US" b="1" dirty="0" smtClean="0">
                <a:solidFill>
                  <a:schemeClr val="accent1"/>
                </a:solidFill>
              </a:rPr>
              <a:t>Negation 	¬	¬a	not a</a:t>
            </a:r>
          </a:p>
          <a:p>
            <a:pPr algn="just"/>
            <a:endParaRPr lang="en-US" b="1" dirty="0" smtClean="0">
              <a:solidFill>
                <a:schemeClr val="accent1"/>
              </a:solidFill>
            </a:endParaRPr>
          </a:p>
          <a:p>
            <a:pPr algn="just"/>
            <a:r>
              <a:rPr lang="en-US" b="1" dirty="0" smtClean="0">
                <a:solidFill>
                  <a:schemeClr val="accent1"/>
                </a:solidFill>
              </a:rPr>
              <a:t>Conjunction 	</a:t>
            </a:r>
            <a:r>
              <a:rPr lang="en-US" b="1" dirty="0" smtClean="0">
                <a:solidFill>
                  <a:schemeClr val="accent1"/>
                </a:solidFill>
                <a:latin typeface="Times New Roman"/>
                <a:cs typeface="Times New Roman"/>
              </a:rPr>
              <a:t>∩	 a ∩ b	a and b</a:t>
            </a:r>
          </a:p>
          <a:p>
            <a:pPr algn="just"/>
            <a:endParaRPr lang="en-US" b="1" dirty="0" smtClean="0">
              <a:solidFill>
                <a:schemeClr val="accent1"/>
              </a:solidFill>
              <a:latin typeface="Times New Roman"/>
              <a:cs typeface="Times New Roman"/>
            </a:endParaRPr>
          </a:p>
          <a:p>
            <a:pPr algn="just"/>
            <a:r>
              <a:rPr lang="en-US" b="1" dirty="0" smtClean="0">
                <a:solidFill>
                  <a:schemeClr val="accent1"/>
                </a:solidFill>
                <a:latin typeface="Times New Roman"/>
                <a:cs typeface="Times New Roman"/>
              </a:rPr>
              <a:t>Disjunction 	U	a U b</a:t>
            </a:r>
            <a:r>
              <a:rPr lang="en-US" b="1" dirty="0" smtClean="0">
                <a:solidFill>
                  <a:schemeClr val="accent1"/>
                </a:solidFill>
              </a:rPr>
              <a:t>	a or b</a:t>
            </a:r>
          </a:p>
          <a:p>
            <a:pPr algn="just"/>
            <a:endParaRPr lang="en-US" b="1" dirty="0" smtClean="0">
              <a:solidFill>
                <a:schemeClr val="accent1"/>
              </a:solidFill>
            </a:endParaRPr>
          </a:p>
          <a:p>
            <a:pPr algn="just"/>
            <a:r>
              <a:rPr lang="en-US" b="1" dirty="0" smtClean="0">
                <a:solidFill>
                  <a:schemeClr val="accent1"/>
                </a:solidFill>
              </a:rPr>
              <a:t>Equivalence 	</a:t>
            </a:r>
            <a:r>
              <a:rPr lang="el-GR" b="1" dirty="0" smtClean="0">
                <a:solidFill>
                  <a:schemeClr val="accent1"/>
                </a:solidFill>
              </a:rPr>
              <a:t>Ξ</a:t>
            </a:r>
            <a:r>
              <a:rPr lang="en-US" b="1" dirty="0" smtClean="0">
                <a:solidFill>
                  <a:schemeClr val="accent1"/>
                </a:solidFill>
              </a:rPr>
              <a:t>	a </a:t>
            </a:r>
            <a:r>
              <a:rPr lang="el-GR" b="1" dirty="0" smtClean="0">
                <a:solidFill>
                  <a:schemeClr val="accent1"/>
                </a:solidFill>
              </a:rPr>
              <a:t>Ξ</a:t>
            </a:r>
            <a:r>
              <a:rPr lang="en-US" b="1" dirty="0" smtClean="0">
                <a:solidFill>
                  <a:schemeClr val="accent1"/>
                </a:solidFill>
              </a:rPr>
              <a:t> b 	a is equivalent to b</a:t>
            </a:r>
          </a:p>
          <a:p>
            <a:pPr algn="just"/>
            <a:endParaRPr lang="en-US" b="1" dirty="0" smtClean="0">
              <a:solidFill>
                <a:schemeClr val="accent1"/>
              </a:solidFill>
            </a:endParaRPr>
          </a:p>
          <a:p>
            <a:pPr algn="just"/>
            <a:r>
              <a:rPr lang="en-US" b="1" dirty="0" smtClean="0">
                <a:solidFill>
                  <a:schemeClr val="accent1"/>
                </a:solidFill>
              </a:rPr>
              <a:t>Implication 	</a:t>
            </a:r>
            <a:r>
              <a:rPr lang="en-US" dirty="0" smtClean="0">
                <a:solidFill>
                  <a:schemeClr val="accent1"/>
                </a:solidFill>
                <a:latin typeface="Arial Unicode MS"/>
                <a:ea typeface="Arial Unicode MS"/>
                <a:cs typeface="Arial Unicode MS"/>
              </a:rPr>
              <a:t>⇒</a:t>
            </a:r>
            <a:r>
              <a:rPr lang="en-US" b="1" dirty="0" smtClean="0">
                <a:solidFill>
                  <a:schemeClr val="accent1"/>
                </a:solidFill>
              </a:rPr>
              <a:t>	a </a:t>
            </a:r>
            <a:r>
              <a:rPr lang="en-US" dirty="0" smtClean="0">
                <a:solidFill>
                  <a:schemeClr val="accent1"/>
                </a:solidFill>
                <a:latin typeface="Arial Unicode MS"/>
                <a:ea typeface="Arial Unicode MS"/>
                <a:cs typeface="Arial Unicode MS"/>
              </a:rPr>
              <a:t>⇒ </a:t>
            </a:r>
            <a:r>
              <a:rPr lang="en-US" b="1" dirty="0" smtClean="0">
                <a:solidFill>
                  <a:schemeClr val="accent1"/>
                </a:solidFill>
              </a:rPr>
              <a:t>b	a  implies b</a:t>
            </a:r>
          </a:p>
          <a:p>
            <a:pPr algn="just">
              <a:buNone/>
            </a:pPr>
            <a:r>
              <a:rPr lang="en-US" b="1" dirty="0" smtClean="0">
                <a:solidFill>
                  <a:schemeClr val="accent1"/>
                </a:solidFill>
              </a:rPr>
              <a:t>			</a:t>
            </a:r>
            <a:r>
              <a:rPr lang="en-US" dirty="0" smtClean="0">
                <a:solidFill>
                  <a:schemeClr val="accent1"/>
                </a:solidFill>
                <a:latin typeface="Arial Unicode MS"/>
                <a:ea typeface="Arial Unicode MS"/>
                <a:cs typeface="Arial Unicode MS"/>
              </a:rPr>
              <a:t>⇐</a:t>
            </a:r>
            <a:r>
              <a:rPr lang="en-US" b="1" dirty="0" smtClean="0">
                <a:solidFill>
                  <a:schemeClr val="accent1"/>
                </a:solidFill>
              </a:rPr>
              <a:t>	a </a:t>
            </a:r>
            <a:r>
              <a:rPr lang="en-US" dirty="0" smtClean="0">
                <a:solidFill>
                  <a:schemeClr val="accent1"/>
                </a:solidFill>
                <a:latin typeface="Arial Unicode MS"/>
                <a:ea typeface="Arial Unicode MS"/>
                <a:cs typeface="Arial Unicode MS"/>
              </a:rPr>
              <a:t>⇐ </a:t>
            </a:r>
            <a:r>
              <a:rPr lang="en-US" b="1" dirty="0" smtClean="0">
                <a:solidFill>
                  <a:schemeClr val="accent1"/>
                </a:solidFill>
              </a:rPr>
              <a:t>b	 </a:t>
            </a:r>
            <a:r>
              <a:rPr lang="en-US" b="1" dirty="0" err="1" smtClean="0">
                <a:solidFill>
                  <a:schemeClr val="accent1"/>
                </a:solidFill>
              </a:rPr>
              <a:t>b</a:t>
            </a:r>
            <a:r>
              <a:rPr lang="en-US" b="1" dirty="0" smtClean="0">
                <a:solidFill>
                  <a:schemeClr val="accent1"/>
                </a:solidFill>
              </a:rPr>
              <a:t> implies a</a:t>
            </a:r>
          </a:p>
          <a:p>
            <a:pPr algn="just">
              <a:buNone/>
            </a:pPr>
            <a:endParaRPr lang="en-US" dirty="0" smtClean="0"/>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7500" lnSpcReduction="20000"/>
          </a:bodyPr>
          <a:lstStyle/>
          <a:p>
            <a:pPr algn="just"/>
            <a:r>
              <a:rPr lang="en-US" b="1" dirty="0" smtClean="0">
                <a:solidFill>
                  <a:srgbClr val="002060"/>
                </a:solidFill>
              </a:rPr>
              <a:t>Precedence </a:t>
            </a:r>
            <a:r>
              <a:rPr lang="en-US" dirty="0" smtClean="0">
                <a:solidFill>
                  <a:srgbClr val="002060"/>
                </a:solidFill>
              </a:rPr>
              <a:t>	</a:t>
            </a:r>
          </a:p>
          <a:p>
            <a:pPr lvl="1" algn="just">
              <a:buNone/>
            </a:pPr>
            <a:r>
              <a:rPr lang="en-US" sz="3200" b="1" dirty="0" smtClean="0">
                <a:solidFill>
                  <a:schemeClr val="accent1"/>
                </a:solidFill>
              </a:rPr>
              <a:t>¬</a:t>
            </a:r>
          </a:p>
          <a:p>
            <a:pPr lvl="1" algn="just">
              <a:buNone/>
            </a:pPr>
            <a:r>
              <a:rPr lang="en-US" sz="3200" b="1" dirty="0" smtClean="0">
                <a:solidFill>
                  <a:schemeClr val="accent1"/>
                </a:solidFill>
              </a:rPr>
              <a:t>U ∩ </a:t>
            </a:r>
            <a:r>
              <a:rPr lang="el-GR" sz="3200" b="1" dirty="0" smtClean="0">
                <a:solidFill>
                  <a:schemeClr val="accent1"/>
                </a:solidFill>
              </a:rPr>
              <a:t>Ξ</a:t>
            </a:r>
            <a:endParaRPr lang="en-US" sz="3200" b="1" dirty="0" smtClean="0">
              <a:solidFill>
                <a:schemeClr val="accent1"/>
              </a:solidFill>
            </a:endParaRPr>
          </a:p>
          <a:p>
            <a:pPr lvl="1" algn="just">
              <a:buNone/>
            </a:pPr>
            <a:r>
              <a:rPr lang="en-US" sz="3200" b="1" dirty="0" smtClean="0">
                <a:solidFill>
                  <a:schemeClr val="accent1"/>
                </a:solidFill>
              </a:rPr>
              <a:t>⇒ ⇐</a:t>
            </a:r>
          </a:p>
          <a:p>
            <a:pPr lvl="1" algn="just">
              <a:buNone/>
            </a:pPr>
            <a:r>
              <a:rPr lang="en-US" sz="3200" dirty="0" smtClean="0">
                <a:latin typeface="Arial Unicode MS"/>
                <a:ea typeface="Arial Unicode MS"/>
                <a:cs typeface="Arial Unicode MS"/>
              </a:rPr>
              <a:t>	</a:t>
            </a:r>
          </a:p>
          <a:p>
            <a:pPr lvl="1" algn="just">
              <a:buNone/>
            </a:pPr>
            <a:r>
              <a:rPr lang="en-US" dirty="0" smtClean="0">
                <a:solidFill>
                  <a:srgbClr val="002060"/>
                </a:solidFill>
              </a:rPr>
              <a:t>	E.g.,  (compound preposition)		 </a:t>
            </a:r>
            <a:r>
              <a:rPr lang="en-US" sz="3200" dirty="0" smtClean="0">
                <a:latin typeface="Arial Unicode MS"/>
                <a:ea typeface="Arial Unicode MS"/>
                <a:cs typeface="Arial Unicode MS"/>
              </a:rPr>
              <a:t>a ∩ ¬ b ⇒ c  </a:t>
            </a:r>
          </a:p>
          <a:p>
            <a:pPr lvl="1" algn="just">
              <a:buNone/>
            </a:pPr>
            <a:r>
              <a:rPr lang="en-US" sz="3200" dirty="0" smtClean="0">
                <a:solidFill>
                  <a:srgbClr val="002060"/>
                </a:solidFill>
                <a:latin typeface="Arial Unicode MS"/>
                <a:ea typeface="Arial Unicode MS"/>
                <a:cs typeface="Arial Unicode MS"/>
              </a:rPr>
              <a:t>		</a:t>
            </a:r>
            <a:r>
              <a:rPr lang="en-US" dirty="0" smtClean="0">
                <a:solidFill>
                  <a:srgbClr val="002060"/>
                </a:solidFill>
              </a:rPr>
              <a:t>	is equivalent to 			</a:t>
            </a:r>
            <a:r>
              <a:rPr lang="en-US" sz="3200" dirty="0" smtClean="0">
                <a:latin typeface="Arial Unicode MS"/>
                <a:ea typeface="Arial Unicode MS"/>
                <a:cs typeface="Arial Unicode MS"/>
              </a:rPr>
              <a:t>( a ∩ (¬ b)) ⇒ c</a:t>
            </a:r>
          </a:p>
          <a:p>
            <a:pPr algn="just">
              <a:buNone/>
            </a:pPr>
            <a:endParaRPr lang="en-US" dirty="0" smtClean="0">
              <a:solidFill>
                <a:srgbClr val="002060"/>
              </a:solidFill>
            </a:endParaRPr>
          </a:p>
          <a:p>
            <a:pPr algn="just"/>
            <a:r>
              <a:rPr lang="en-US" b="1" dirty="0" smtClean="0">
                <a:solidFill>
                  <a:srgbClr val="002060"/>
                </a:solidFill>
              </a:rPr>
              <a:t>Variables</a:t>
            </a:r>
            <a:r>
              <a:rPr lang="en-US" dirty="0" smtClean="0">
                <a:solidFill>
                  <a:srgbClr val="002060"/>
                </a:solidFill>
              </a:rPr>
              <a:t> can appear in propositions but only when introduced by special symbols called </a:t>
            </a:r>
            <a:r>
              <a:rPr lang="en-US" dirty="0" smtClean="0">
                <a:solidFill>
                  <a:srgbClr val="00B050"/>
                </a:solidFill>
              </a:rPr>
              <a:t>quantifiers</a:t>
            </a:r>
            <a:r>
              <a:rPr lang="en-US" dirty="0" smtClean="0">
                <a:solidFill>
                  <a:srgbClr val="002060"/>
                </a:solidFill>
              </a:rPr>
              <a:t>. Predicate calculus has two quantifiers –</a:t>
            </a:r>
            <a:r>
              <a:rPr lang="en-US" dirty="0" smtClean="0"/>
              <a:t> </a:t>
            </a:r>
          </a:p>
          <a:p>
            <a:pPr algn="just"/>
            <a:endParaRPr lang="en-US" dirty="0" smtClean="0"/>
          </a:p>
          <a:p>
            <a:pPr algn="just"/>
            <a:r>
              <a:rPr lang="en-US" dirty="0" smtClean="0"/>
              <a:t>Universal</a:t>
            </a:r>
            <a:r>
              <a:rPr lang="en-US" smtClean="0"/>
              <a:t>	</a:t>
            </a:r>
            <a:r>
              <a:rPr lang="en-US" smtClean="0">
                <a:latin typeface="Arial Unicode MS"/>
                <a:ea typeface="Arial Unicode MS"/>
                <a:cs typeface="Arial Unicode MS"/>
              </a:rPr>
              <a:t>∀</a:t>
            </a:r>
            <a:r>
              <a:rPr lang="en-US" dirty="0" err="1" smtClean="0"/>
              <a:t>x.P</a:t>
            </a:r>
            <a:r>
              <a:rPr lang="en-US" dirty="0" smtClean="0"/>
              <a:t> 	For all x, P is true</a:t>
            </a:r>
          </a:p>
          <a:p>
            <a:pPr algn="just"/>
            <a:r>
              <a:rPr lang="en-US" dirty="0" smtClean="0"/>
              <a:t>Existential 	</a:t>
            </a:r>
            <a:r>
              <a:rPr lang="en-US" dirty="0" smtClean="0">
                <a:latin typeface="Arial Unicode MS"/>
                <a:ea typeface="Arial Unicode MS"/>
                <a:cs typeface="Arial Unicode MS"/>
              </a:rPr>
              <a:t>∃</a:t>
            </a:r>
            <a:r>
              <a:rPr lang="en-US" dirty="0" err="1" smtClean="0"/>
              <a:t>x.P</a:t>
            </a:r>
            <a:r>
              <a:rPr lang="en-US" dirty="0" smtClean="0"/>
              <a:t>	There exists a value of x such that 				P is true.</a:t>
            </a:r>
          </a:p>
        </p:txBody>
      </p:sp>
      <p:sp>
        <p:nvSpPr>
          <p:cNvPr id="5" name="Footer Placeholder 4"/>
          <p:cNvSpPr>
            <a:spLocks noGrp="1"/>
          </p:cNvSpPr>
          <p:nvPr>
            <p:ph type="ftr" sz="quarter" idx="11"/>
          </p:nvPr>
        </p:nvSpPr>
        <p:spPr/>
        <p:txBody>
          <a:bodyPr/>
          <a:lstStyle/>
          <a:p>
            <a:r>
              <a:rPr lang="en-US" smtClean="0"/>
              <a:t>CSCI 565</a:t>
            </a:r>
            <a:endParaRPr lang="en-US"/>
          </a:p>
        </p:txBody>
      </p:sp>
      <p:sp>
        <p:nvSpPr>
          <p:cNvPr id="6" name="Content Placeholder 2"/>
          <p:cNvSpPr txBox="1">
            <a:spLocks/>
          </p:cNvSpPr>
          <p:nvPr/>
        </p:nvSpPr>
        <p:spPr>
          <a:xfrm>
            <a:off x="609600" y="228600"/>
            <a:ext cx="8153400" cy="457200"/>
          </a:xfrm>
          <a:prstGeom prst="rect">
            <a:avLst/>
          </a:prstGeom>
        </p:spPr>
        <p:txBody>
          <a:bodyPr vert="horz" lIns="91440" tIns="45720" rIns="91440" bIns="45720" rtlCol="0">
            <a:normAutofit fontScale="92500" lnSpcReduction="10000"/>
          </a:bodyPr>
          <a:lstStyle/>
          <a:p>
            <a:pPr algn="ctr"/>
            <a:endParaRPr lang="en-US" sz="2800" b="1" dirty="0" smtClean="0">
              <a:solidFill>
                <a:srgbClr val="00206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10290</TotalTime>
  <Words>4496</Words>
  <Application>Microsoft Office PowerPoint</Application>
  <PresentationFormat>On-screen Show (4:3)</PresentationFormat>
  <Paragraphs>855</Paragraphs>
  <Slides>59</Slides>
  <Notes>1</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CSCI 565 Programming Languages Fall 2010</vt:lpstr>
      <vt:lpstr>Brief History of Logic (http://blue.utb/edu/tang/cosc4350/ch7.ppt#257,2)</vt:lpstr>
      <vt:lpstr>History of Logic</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Applications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565 P</dc:title>
  <dc:creator>Lahiru</dc:creator>
  <cp:lastModifiedBy>rraje</cp:lastModifiedBy>
  <cp:revision>681</cp:revision>
  <dcterms:created xsi:type="dcterms:W3CDTF">2006-08-16T00:00:00Z</dcterms:created>
  <dcterms:modified xsi:type="dcterms:W3CDTF">2010-11-10T15:20:16Z</dcterms:modified>
</cp:coreProperties>
</file>