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66"/>
    <a:srgbClr val="F7F8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67" autoAdjust="0"/>
    <p:restoredTop sz="97548" autoAdjust="0"/>
  </p:normalViewPr>
  <p:slideViewPr>
    <p:cSldViewPr>
      <p:cViewPr varScale="1">
        <p:scale>
          <a:sx n="73" d="100"/>
          <a:sy n="73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E64-B3AD-48D5-AAE6-C8C8B330594C}" type="datetimeFigureOut">
              <a:rPr lang="zh-CN" altLang="en-US" smtClean="0"/>
              <a:pPr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7998-CDD2-41D3-9763-BC229918E0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1406" y="4714884"/>
            <a:ext cx="2571768" cy="14287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TCPD daemon-TCP functionality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1.Receive buffer,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fromTrollMsg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2.Checksum (CRC)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3. Send ACK 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toTrollMsg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4.Send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ACKed</a:t>
            </a:r>
            <a:r>
              <a:rPr lang="en-US" altLang="zh-CN" sz="1400" dirty="0" smtClean="0">
                <a:solidFill>
                  <a:schemeClr val="tx1"/>
                </a:solidFill>
              </a:rPr>
              <a:t> packet to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ftps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5. FIN Connection shutdown.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882556" y="987188"/>
            <a:ext cx="2395182" cy="3771331"/>
          </a:xfrm>
          <a:custGeom>
            <a:avLst/>
            <a:gdLst>
              <a:gd name="connsiteX0" fmla="*/ 1683223 w 2395182"/>
              <a:gd name="connsiteY0" fmla="*/ 36394 h 3771331"/>
              <a:gd name="connsiteX1" fmla="*/ 2283725 w 2395182"/>
              <a:gd name="connsiteY1" fmla="*/ 322997 h 3771331"/>
              <a:gd name="connsiteX2" fmla="*/ 2351963 w 2395182"/>
              <a:gd name="connsiteY2" fmla="*/ 1796955 h 3771331"/>
              <a:gd name="connsiteX3" fmla="*/ 2256429 w 2395182"/>
              <a:gd name="connsiteY3" fmla="*/ 2861481 h 3771331"/>
              <a:gd name="connsiteX4" fmla="*/ 1724166 w 2395182"/>
              <a:gd name="connsiteY4" fmla="*/ 3489278 h 3771331"/>
              <a:gd name="connsiteX5" fmla="*/ 809766 w 2395182"/>
              <a:gd name="connsiteY5" fmla="*/ 3693994 h 3771331"/>
              <a:gd name="connsiteX6" fmla="*/ 127378 w 2395182"/>
              <a:gd name="connsiteY6" fmla="*/ 3025254 h 3771331"/>
              <a:gd name="connsiteX7" fmla="*/ 59140 w 2395182"/>
              <a:gd name="connsiteY7" fmla="*/ 1728716 h 3771331"/>
              <a:gd name="connsiteX8" fmla="*/ 277504 w 2395182"/>
              <a:gd name="connsiteY8" fmla="*/ 282054 h 3771331"/>
              <a:gd name="connsiteX9" fmla="*/ 1683223 w 2395182"/>
              <a:gd name="connsiteY9" fmla="*/ 36394 h 377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182" h="3771331">
                <a:moveTo>
                  <a:pt x="1683223" y="36394"/>
                </a:moveTo>
                <a:cubicBezTo>
                  <a:pt x="2017593" y="43218"/>
                  <a:pt x="2172268" y="29570"/>
                  <a:pt x="2283725" y="322997"/>
                </a:cubicBezTo>
                <a:cubicBezTo>
                  <a:pt x="2395182" y="616424"/>
                  <a:pt x="2356512" y="1373874"/>
                  <a:pt x="2351963" y="1796955"/>
                </a:cubicBezTo>
                <a:cubicBezTo>
                  <a:pt x="2347414" y="2220036"/>
                  <a:pt x="2361062" y="2579427"/>
                  <a:pt x="2256429" y="2861481"/>
                </a:cubicBezTo>
                <a:cubicBezTo>
                  <a:pt x="2151796" y="3143535"/>
                  <a:pt x="1965276" y="3350526"/>
                  <a:pt x="1724166" y="3489278"/>
                </a:cubicBezTo>
                <a:cubicBezTo>
                  <a:pt x="1483056" y="3628030"/>
                  <a:pt x="1075897" y="3771331"/>
                  <a:pt x="809766" y="3693994"/>
                </a:cubicBezTo>
                <a:cubicBezTo>
                  <a:pt x="543635" y="3616657"/>
                  <a:pt x="252482" y="3352800"/>
                  <a:pt x="127378" y="3025254"/>
                </a:cubicBezTo>
                <a:cubicBezTo>
                  <a:pt x="2274" y="2697708"/>
                  <a:pt x="34119" y="2185916"/>
                  <a:pt x="59140" y="1728716"/>
                </a:cubicBezTo>
                <a:cubicBezTo>
                  <a:pt x="84161" y="1271516"/>
                  <a:pt x="0" y="564108"/>
                  <a:pt x="277504" y="282054"/>
                </a:cubicBezTo>
                <a:cubicBezTo>
                  <a:pt x="555008" y="0"/>
                  <a:pt x="1348853" y="29570"/>
                  <a:pt x="1683223" y="363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588526" y="557283"/>
            <a:ext cx="6314364" cy="6045959"/>
          </a:xfrm>
          <a:custGeom>
            <a:avLst/>
            <a:gdLst>
              <a:gd name="connsiteX0" fmla="*/ 1669575 w 6314364"/>
              <a:gd name="connsiteY0" fmla="*/ 520890 h 6045959"/>
              <a:gd name="connsiteX1" fmla="*/ 3034352 w 6314364"/>
              <a:gd name="connsiteY1" fmla="*/ 234287 h 6045959"/>
              <a:gd name="connsiteX2" fmla="*/ 4672083 w 6314364"/>
              <a:gd name="connsiteY2" fmla="*/ 1926610 h 6045959"/>
              <a:gd name="connsiteX3" fmla="*/ 6050507 w 6314364"/>
              <a:gd name="connsiteY3" fmla="*/ 2363338 h 6045959"/>
              <a:gd name="connsiteX4" fmla="*/ 6036859 w 6314364"/>
              <a:gd name="connsiteY4" fmla="*/ 3700818 h 6045959"/>
              <a:gd name="connsiteX5" fmla="*/ 4385480 w 6314364"/>
              <a:gd name="connsiteY5" fmla="*/ 3932830 h 6045959"/>
              <a:gd name="connsiteX6" fmla="*/ 3129886 w 6314364"/>
              <a:gd name="connsiteY6" fmla="*/ 4574275 h 6045959"/>
              <a:gd name="connsiteX7" fmla="*/ 1574041 w 6314364"/>
              <a:gd name="connsiteY7" fmla="*/ 5857165 h 6045959"/>
              <a:gd name="connsiteX8" fmla="*/ 222913 w 6314364"/>
              <a:gd name="connsiteY8" fmla="*/ 5707039 h 6045959"/>
              <a:gd name="connsiteX9" fmla="*/ 236561 w 6314364"/>
              <a:gd name="connsiteY9" fmla="*/ 4246729 h 6045959"/>
              <a:gd name="connsiteX10" fmla="*/ 1478507 w 6314364"/>
              <a:gd name="connsiteY10" fmla="*/ 2417929 h 6045959"/>
              <a:gd name="connsiteX11" fmla="*/ 1669575 w 6314364"/>
              <a:gd name="connsiteY11" fmla="*/ 520890 h 60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4364" h="6045959">
                <a:moveTo>
                  <a:pt x="1669575" y="520890"/>
                </a:moveTo>
                <a:cubicBezTo>
                  <a:pt x="1928883" y="156950"/>
                  <a:pt x="2533934" y="0"/>
                  <a:pt x="3034352" y="234287"/>
                </a:cubicBezTo>
                <a:cubicBezTo>
                  <a:pt x="3534770" y="468574"/>
                  <a:pt x="4169391" y="1571768"/>
                  <a:pt x="4672083" y="1926610"/>
                </a:cubicBezTo>
                <a:cubicBezTo>
                  <a:pt x="5174775" y="2281452"/>
                  <a:pt x="5823044" y="2067637"/>
                  <a:pt x="6050507" y="2363338"/>
                </a:cubicBezTo>
                <a:cubicBezTo>
                  <a:pt x="6277970" y="2659039"/>
                  <a:pt x="6314364" y="3439236"/>
                  <a:pt x="6036859" y="3700818"/>
                </a:cubicBezTo>
                <a:cubicBezTo>
                  <a:pt x="5759355" y="3962400"/>
                  <a:pt x="4869975" y="3787254"/>
                  <a:pt x="4385480" y="3932830"/>
                </a:cubicBezTo>
                <a:cubicBezTo>
                  <a:pt x="3900985" y="4078406"/>
                  <a:pt x="3598459" y="4253553"/>
                  <a:pt x="3129886" y="4574275"/>
                </a:cubicBezTo>
                <a:cubicBezTo>
                  <a:pt x="2661313" y="4894997"/>
                  <a:pt x="2058536" y="5668371"/>
                  <a:pt x="1574041" y="5857165"/>
                </a:cubicBezTo>
                <a:cubicBezTo>
                  <a:pt x="1089546" y="6045959"/>
                  <a:pt x="445826" y="5975445"/>
                  <a:pt x="222913" y="5707039"/>
                </a:cubicBezTo>
                <a:cubicBezTo>
                  <a:pt x="0" y="5438633"/>
                  <a:pt x="27295" y="4794914"/>
                  <a:pt x="236561" y="4246729"/>
                </a:cubicBezTo>
                <a:cubicBezTo>
                  <a:pt x="445827" y="3698544"/>
                  <a:pt x="1237397" y="3036628"/>
                  <a:pt x="1478507" y="2417929"/>
                </a:cubicBezTo>
                <a:cubicBezTo>
                  <a:pt x="1719617" y="1799230"/>
                  <a:pt x="1410267" y="884830"/>
                  <a:pt x="1669575" y="52089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85852" y="1142984"/>
            <a:ext cx="1571636" cy="10276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ftps</a:t>
            </a:r>
            <a:endParaRPr lang="en-US" altLang="zh-CN" sz="2400" b="1" dirty="0" smtClean="0"/>
          </a:p>
        </p:txBody>
      </p:sp>
      <p:sp>
        <p:nvSpPr>
          <p:cNvPr id="5" name="椭圆 4"/>
          <p:cNvSpPr/>
          <p:nvPr/>
        </p:nvSpPr>
        <p:spPr>
          <a:xfrm>
            <a:off x="4572000" y="1142984"/>
            <a:ext cx="1571636" cy="10276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ftpc</a:t>
            </a:r>
            <a:endParaRPr lang="en-US" altLang="zh-CN" sz="24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4500562" y="2928934"/>
            <a:ext cx="1857388" cy="1285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TCPD_M2</a:t>
            </a:r>
          </a:p>
        </p:txBody>
      </p:sp>
      <p:sp>
        <p:nvSpPr>
          <p:cNvPr id="7" name="椭圆 6"/>
          <p:cNvSpPr/>
          <p:nvPr/>
        </p:nvSpPr>
        <p:spPr>
          <a:xfrm>
            <a:off x="1142976" y="2928934"/>
            <a:ext cx="1857388" cy="1285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TCPD_M1</a:t>
            </a:r>
          </a:p>
        </p:txBody>
      </p:sp>
      <p:sp>
        <p:nvSpPr>
          <p:cNvPr id="8" name="椭圆 7"/>
          <p:cNvSpPr/>
          <p:nvPr/>
        </p:nvSpPr>
        <p:spPr>
          <a:xfrm>
            <a:off x="3000364" y="5143512"/>
            <a:ext cx="1428760" cy="10001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troll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/>
        </p:nvSpPr>
        <p:spPr>
          <a:xfrm>
            <a:off x="5143504" y="2143116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43504" y="2857496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6562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5214942" y="4143380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511315">
            <a:off x="4066425" y="5253377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6566</a:t>
            </a:r>
            <a:endParaRPr lang="zh-CN" altLang="en-US" sz="1100" dirty="0"/>
          </a:p>
        </p:txBody>
      </p:sp>
      <p:sp>
        <p:nvSpPr>
          <p:cNvPr id="13" name="圆角矩形 12"/>
          <p:cNvSpPr/>
          <p:nvPr/>
        </p:nvSpPr>
        <p:spPr>
          <a:xfrm>
            <a:off x="1857356" y="4143380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6564</a:t>
            </a:r>
            <a:endParaRPr lang="zh-CN" altLang="en-US" sz="1100" dirty="0"/>
          </a:p>
        </p:txBody>
      </p:sp>
      <p:sp>
        <p:nvSpPr>
          <p:cNvPr id="14" name="圆角矩形 13"/>
          <p:cNvSpPr/>
          <p:nvPr/>
        </p:nvSpPr>
        <p:spPr>
          <a:xfrm>
            <a:off x="1857356" y="2857496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57356" y="2071678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6565</a:t>
            </a:r>
            <a:endParaRPr lang="zh-CN" altLang="en-US" sz="1100" dirty="0"/>
          </a:p>
        </p:txBody>
      </p:sp>
      <p:sp>
        <p:nvSpPr>
          <p:cNvPr id="16" name="圆角矩形 15"/>
          <p:cNvSpPr/>
          <p:nvPr/>
        </p:nvSpPr>
        <p:spPr>
          <a:xfrm rot="5400000">
            <a:off x="6107917" y="3464719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358082" y="3071810"/>
            <a:ext cx="1071570" cy="8572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timer</a:t>
            </a:r>
            <a:endParaRPr lang="zh-CN" altLang="en-US" sz="2000" b="1" dirty="0"/>
          </a:p>
        </p:txBody>
      </p:sp>
      <p:sp>
        <p:nvSpPr>
          <p:cNvPr id="18" name="圆角矩形 17"/>
          <p:cNvSpPr/>
          <p:nvPr/>
        </p:nvSpPr>
        <p:spPr>
          <a:xfrm rot="5400000">
            <a:off x="7108049" y="3464719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6561</a:t>
            </a:r>
            <a:endParaRPr lang="zh-CN" altLang="en-US" sz="1100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5144298" y="2570950"/>
            <a:ext cx="57150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57950" y="3429000"/>
            <a:ext cx="92869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6429388" y="3643314"/>
            <a:ext cx="85725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 flipV="1">
            <a:off x="4357686" y="4286256"/>
            <a:ext cx="928694" cy="928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>
            <a:off x="2214546" y="4286256"/>
            <a:ext cx="928694" cy="8572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 rot="8152631">
            <a:off x="2836677" y="5275347"/>
            <a:ext cx="500066" cy="1428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572000" y="4357695"/>
            <a:ext cx="1000135" cy="10001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6200000" flipH="1">
            <a:off x="1964513" y="4393413"/>
            <a:ext cx="1000132" cy="928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 flipH="1" flipV="1">
            <a:off x="1822431" y="2535231"/>
            <a:ext cx="64294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72264" y="142852"/>
            <a:ext cx="2000264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File transfer application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Send all the bytes of the local file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(1000-byte packets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406" y="71414"/>
            <a:ext cx="2286016" cy="928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File transfer application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Receive the file and store it 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(different name/directory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6072198" y="4929198"/>
            <a:ext cx="3000396" cy="185738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TCPD daemon-TCP functionality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1. Buffer Management , send buffer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2. Congestion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control,Sliding</a:t>
            </a:r>
            <a:r>
              <a:rPr lang="en-US" altLang="zh-CN" sz="1400" dirty="0" smtClean="0">
                <a:solidFill>
                  <a:schemeClr val="tx1"/>
                </a:solidFill>
              </a:rPr>
              <a:t> window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3. Create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toTrollMsg</a:t>
            </a:r>
            <a:r>
              <a:rPr lang="en-US" altLang="zh-CN" sz="1400" dirty="0" smtClean="0">
                <a:solidFill>
                  <a:schemeClr val="tx1"/>
                </a:solidFill>
              </a:rPr>
              <a:t>, checksum (CRC)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4. Create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toTimerMsg</a:t>
            </a:r>
            <a:r>
              <a:rPr lang="en-US" altLang="zh-CN" sz="1400" dirty="0" smtClean="0">
                <a:solidFill>
                  <a:schemeClr val="tx1"/>
                </a:solidFill>
              </a:rPr>
              <a:t> , Retransmission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5. Receive ACK 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fromTroll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Msg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6. RTT and RTO computation. </a:t>
            </a:r>
          </a:p>
          <a:p>
            <a:pPr marL="342900" indent="-342900"/>
            <a:r>
              <a:rPr lang="en-US" altLang="zh-CN" sz="1400" dirty="0" smtClean="0">
                <a:solidFill>
                  <a:schemeClr val="tx1"/>
                </a:solidFill>
              </a:rPr>
              <a:t>7. FIN. Connection Shutdown.</a:t>
            </a:r>
          </a:p>
        </p:txBody>
      </p:sp>
      <p:sp>
        <p:nvSpPr>
          <p:cNvPr id="39" name="矩形 38"/>
          <p:cNvSpPr/>
          <p:nvPr/>
        </p:nvSpPr>
        <p:spPr>
          <a:xfrm>
            <a:off x="2928926" y="6286520"/>
            <a:ext cx="2643206" cy="509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Troll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garble, discard, delay duplication</a:t>
            </a:r>
          </a:p>
        </p:txBody>
      </p:sp>
      <p:sp>
        <p:nvSpPr>
          <p:cNvPr id="42" name="矩形 41"/>
          <p:cNvSpPr/>
          <p:nvPr/>
        </p:nvSpPr>
        <p:spPr>
          <a:xfrm>
            <a:off x="6572264" y="1571612"/>
            <a:ext cx="2500330" cy="1285884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Timer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Maintain a linked list.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Receive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toTimer</a:t>
            </a:r>
            <a:r>
              <a:rPr lang="en-US" altLang="zh-CN" sz="1400" dirty="0" smtClean="0">
                <a:solidFill>
                  <a:schemeClr val="tx1"/>
                </a:solidFill>
              </a:rPr>
              <a:t>(START)-&gt;insert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Receive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toTimer</a:t>
            </a:r>
            <a:r>
              <a:rPr lang="en-US" altLang="zh-CN" sz="1400" dirty="0" smtClean="0">
                <a:solidFill>
                  <a:schemeClr val="tx1"/>
                </a:solidFill>
              </a:rPr>
              <a:t>(CANCEL)-&gt;del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Send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fromTimer</a:t>
            </a:r>
            <a:r>
              <a:rPr lang="en-US" altLang="zh-CN" sz="1400" dirty="0" smtClean="0">
                <a:solidFill>
                  <a:schemeClr val="tx1"/>
                </a:solidFill>
              </a:rPr>
              <a:t> when expire</a:t>
            </a:r>
          </a:p>
        </p:txBody>
      </p:sp>
      <p:cxnSp>
        <p:nvCxnSpPr>
          <p:cNvPr id="45" name="直接连接符 44"/>
          <p:cNvCxnSpPr>
            <a:stCxn id="30" idx="2"/>
            <a:endCxn id="4" idx="1"/>
          </p:cNvCxnSpPr>
          <p:nvPr/>
        </p:nvCxnSpPr>
        <p:spPr>
          <a:xfrm rot="16200000" flipH="1">
            <a:off x="1218530" y="995991"/>
            <a:ext cx="293366" cy="30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8" idx="1"/>
          </p:cNvCxnSpPr>
          <p:nvPr/>
        </p:nvCxnSpPr>
        <p:spPr>
          <a:xfrm rot="10800000" flipV="1">
            <a:off x="5786446" y="678636"/>
            <a:ext cx="785818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8" idx="0"/>
          </p:cNvCxnSpPr>
          <p:nvPr/>
        </p:nvCxnSpPr>
        <p:spPr>
          <a:xfrm rot="5400000" flipH="1" flipV="1">
            <a:off x="1178695" y="4321975"/>
            <a:ext cx="57150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8" idx="4"/>
          </p:cNvCxnSpPr>
          <p:nvPr/>
        </p:nvCxnSpPr>
        <p:spPr>
          <a:xfrm rot="16200000" flipH="1">
            <a:off x="3679025" y="6179363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7" idx="0"/>
          </p:cNvCxnSpPr>
          <p:nvPr/>
        </p:nvCxnSpPr>
        <p:spPr>
          <a:xfrm rot="5400000" flipH="1" flipV="1">
            <a:off x="7876007" y="2875356"/>
            <a:ext cx="214314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6" idx="5"/>
          </p:cNvCxnSpPr>
          <p:nvPr/>
        </p:nvCxnSpPr>
        <p:spPr>
          <a:xfrm rot="16200000" flipH="1">
            <a:off x="6234947" y="3877500"/>
            <a:ext cx="902693" cy="120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149</Words>
  <Application>Microsoft Office PowerPoint</Application>
  <PresentationFormat>全屏显示(4:3)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31</cp:revision>
  <dcterms:created xsi:type="dcterms:W3CDTF">2012-04-01T21:00:41Z</dcterms:created>
  <dcterms:modified xsi:type="dcterms:W3CDTF">2012-04-04T21:30:43Z</dcterms:modified>
</cp:coreProperties>
</file>