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70" r:id="rId6"/>
    <p:sldId id="269" r:id="rId7"/>
    <p:sldId id="264" r:id="rId8"/>
    <p:sldId id="259" r:id="rId9"/>
    <p:sldId id="265" r:id="rId10"/>
    <p:sldId id="271" r:id="rId11"/>
    <p:sldId id="260" r:id="rId12"/>
    <p:sldId id="266" r:id="rId13"/>
    <p:sldId id="261" r:id="rId14"/>
    <p:sldId id="272" r:id="rId15"/>
    <p:sldId id="267"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18FAF9-CBD1-47C0-89CB-C3987E1D39C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036D78F-73C2-4E93-9F5C-D0FB76CC92AE}">
      <dgm:prSet/>
      <dgm:spPr/>
      <dgm:t>
        <a:bodyPr/>
        <a:lstStyle/>
        <a:p>
          <a:pPr>
            <a:lnSpc>
              <a:spcPct val="100000"/>
            </a:lnSpc>
          </a:pPr>
          <a:r>
            <a:rPr lang="en-US" i="0"/>
            <a:t>Fitting a different classification tree with a minimum of 100 data per terminal node and a maximum of 8 depths.</a:t>
          </a:r>
          <a:endParaRPr lang="en-US"/>
        </a:p>
      </dgm:t>
    </dgm:pt>
    <dgm:pt modelId="{C5FE0F7D-0DDF-48DE-A590-167428205CEF}" type="parTrans" cxnId="{3F77A533-2499-4331-A4D8-24C7D6D54FDA}">
      <dgm:prSet/>
      <dgm:spPr/>
      <dgm:t>
        <a:bodyPr/>
        <a:lstStyle/>
        <a:p>
          <a:endParaRPr lang="en-US"/>
        </a:p>
      </dgm:t>
    </dgm:pt>
    <dgm:pt modelId="{F7A6B75B-E213-4513-AA8B-F7E8604F4B6D}" type="sibTrans" cxnId="{3F77A533-2499-4331-A4D8-24C7D6D54FDA}">
      <dgm:prSet/>
      <dgm:spPr/>
      <dgm:t>
        <a:bodyPr/>
        <a:lstStyle/>
        <a:p>
          <a:endParaRPr lang="en-US"/>
        </a:p>
      </dgm:t>
    </dgm:pt>
    <dgm:pt modelId="{ACD2CB4D-4CF1-497F-ACE8-5310BBE366EA}">
      <dgm:prSet/>
      <dgm:spPr/>
      <dgm:t>
        <a:bodyPr/>
        <a:lstStyle/>
        <a:p>
          <a:pPr>
            <a:lnSpc>
              <a:spcPct val="100000"/>
            </a:lnSpc>
          </a:pPr>
          <a:r>
            <a:rPr lang="en-US"/>
            <a:t>And the result we get with 100 nodes per terminal is different from the result we got with 40 records per terminal.</a:t>
          </a:r>
        </a:p>
      </dgm:t>
    </dgm:pt>
    <dgm:pt modelId="{284FC252-1DA1-4047-A36B-FD9FEBA9949B}" type="parTrans" cxnId="{99E48535-0E58-4ED8-9C5C-62DC1A0FE17C}">
      <dgm:prSet/>
      <dgm:spPr/>
      <dgm:t>
        <a:bodyPr/>
        <a:lstStyle/>
        <a:p>
          <a:endParaRPr lang="en-US"/>
        </a:p>
      </dgm:t>
    </dgm:pt>
    <dgm:pt modelId="{28741B9A-A17D-4A13-B01D-AB09C4C9DFAE}" type="sibTrans" cxnId="{99E48535-0E58-4ED8-9C5C-62DC1A0FE17C}">
      <dgm:prSet/>
      <dgm:spPr/>
      <dgm:t>
        <a:bodyPr/>
        <a:lstStyle/>
        <a:p>
          <a:endParaRPr lang="en-US"/>
        </a:p>
      </dgm:t>
    </dgm:pt>
    <dgm:pt modelId="{52BB0ABD-3000-4311-8BD9-48F5EA921C84}">
      <dgm:prSet/>
      <dgm:spPr/>
      <dgm:t>
        <a:bodyPr/>
        <a:lstStyle/>
        <a:p>
          <a:pPr>
            <a:lnSpc>
              <a:spcPct val="100000"/>
            </a:lnSpc>
          </a:pPr>
          <a:r>
            <a:rPr lang="en-US"/>
            <a:t>Here, we have analyzed the difference in result of  100 nodes and 40 nodes and also created the hierarchy of variables using tree plot. </a:t>
          </a:r>
        </a:p>
      </dgm:t>
    </dgm:pt>
    <dgm:pt modelId="{0C5FA634-8992-4782-860C-8A9DC2529E0B}" type="parTrans" cxnId="{41FCA55A-A8C7-48DC-8818-BEBD28B2B76C}">
      <dgm:prSet/>
      <dgm:spPr/>
      <dgm:t>
        <a:bodyPr/>
        <a:lstStyle/>
        <a:p>
          <a:endParaRPr lang="en-US"/>
        </a:p>
      </dgm:t>
    </dgm:pt>
    <dgm:pt modelId="{D60DAF97-CF22-49AD-9AEA-505B50DE6E06}" type="sibTrans" cxnId="{41FCA55A-A8C7-48DC-8818-BEBD28B2B76C}">
      <dgm:prSet/>
      <dgm:spPr/>
      <dgm:t>
        <a:bodyPr/>
        <a:lstStyle/>
        <a:p>
          <a:endParaRPr lang="en-US"/>
        </a:p>
      </dgm:t>
    </dgm:pt>
    <dgm:pt modelId="{2F2BE0D2-E3F6-4E01-B3BB-41D32C689F5C}">
      <dgm:prSet/>
      <dgm:spPr/>
      <dgm:t>
        <a:bodyPr/>
        <a:lstStyle/>
        <a:p>
          <a:pPr>
            <a:lnSpc>
              <a:spcPct val="100000"/>
            </a:lnSpc>
          </a:pPr>
          <a:r>
            <a:rPr lang="en-US"/>
            <a:t>And also solving the accuracy and classification report for both of them using DecisionTreeClassifier and classification_report.</a:t>
          </a:r>
        </a:p>
      </dgm:t>
    </dgm:pt>
    <dgm:pt modelId="{D1D30826-4DC4-45A4-A1CF-AB85B57F8824}" type="parTrans" cxnId="{62CF2DD1-3E5F-4453-8D92-D81911AB7357}">
      <dgm:prSet/>
      <dgm:spPr/>
      <dgm:t>
        <a:bodyPr/>
        <a:lstStyle/>
        <a:p>
          <a:endParaRPr lang="en-US"/>
        </a:p>
      </dgm:t>
    </dgm:pt>
    <dgm:pt modelId="{FEF6B00E-0410-4941-BC94-2BD77DCF7D74}" type="sibTrans" cxnId="{62CF2DD1-3E5F-4453-8D92-D81911AB7357}">
      <dgm:prSet/>
      <dgm:spPr/>
      <dgm:t>
        <a:bodyPr/>
        <a:lstStyle/>
        <a:p>
          <a:endParaRPr lang="en-US"/>
        </a:p>
      </dgm:t>
    </dgm:pt>
    <dgm:pt modelId="{93155195-079A-4FC5-86BE-4A5906E8A112}" type="pres">
      <dgm:prSet presAssocID="{5018FAF9-CBD1-47C0-89CB-C3987E1D39C3}" presName="root" presStyleCnt="0">
        <dgm:presLayoutVars>
          <dgm:dir/>
          <dgm:resizeHandles val="exact"/>
        </dgm:presLayoutVars>
      </dgm:prSet>
      <dgm:spPr/>
    </dgm:pt>
    <dgm:pt modelId="{EBA69BFD-DD3C-4ADD-B248-EDF0DF8FA22F}" type="pres">
      <dgm:prSet presAssocID="{8036D78F-73C2-4E93-9F5C-D0FB76CC92AE}" presName="compNode" presStyleCnt="0"/>
      <dgm:spPr/>
    </dgm:pt>
    <dgm:pt modelId="{33000A19-14FB-4ABD-B03A-C289F9D030E9}" type="pres">
      <dgm:prSet presAssocID="{8036D78F-73C2-4E93-9F5C-D0FB76CC92AE}" presName="bgRect" presStyleLbl="bgShp" presStyleIdx="0" presStyleCnt="4"/>
      <dgm:spPr/>
    </dgm:pt>
    <dgm:pt modelId="{C7E478C7-5AB6-4861-ACFA-AE524F5AEF76}" type="pres">
      <dgm:prSet presAssocID="{8036D78F-73C2-4E93-9F5C-D0FB76CC92A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icroscope"/>
        </a:ext>
      </dgm:extLst>
    </dgm:pt>
    <dgm:pt modelId="{EA066D2E-7FA5-45EA-BEBA-80C490183FD0}" type="pres">
      <dgm:prSet presAssocID="{8036D78F-73C2-4E93-9F5C-D0FB76CC92AE}" presName="spaceRect" presStyleCnt="0"/>
      <dgm:spPr/>
    </dgm:pt>
    <dgm:pt modelId="{3222783E-5555-40D0-9B44-CDCDBAE50E7A}" type="pres">
      <dgm:prSet presAssocID="{8036D78F-73C2-4E93-9F5C-D0FB76CC92AE}" presName="parTx" presStyleLbl="revTx" presStyleIdx="0" presStyleCnt="4">
        <dgm:presLayoutVars>
          <dgm:chMax val="0"/>
          <dgm:chPref val="0"/>
        </dgm:presLayoutVars>
      </dgm:prSet>
      <dgm:spPr/>
    </dgm:pt>
    <dgm:pt modelId="{4A9BCAA9-409D-4EBD-B894-D8EA7D7C9BB6}" type="pres">
      <dgm:prSet presAssocID="{F7A6B75B-E213-4513-AA8B-F7E8604F4B6D}" presName="sibTrans" presStyleCnt="0"/>
      <dgm:spPr/>
    </dgm:pt>
    <dgm:pt modelId="{BB735E04-5B03-4F1B-891A-520FD59F4C2E}" type="pres">
      <dgm:prSet presAssocID="{ACD2CB4D-4CF1-497F-ACE8-5310BBE366EA}" presName="compNode" presStyleCnt="0"/>
      <dgm:spPr/>
    </dgm:pt>
    <dgm:pt modelId="{40285845-15CD-4F34-919B-910A2D66FD11}" type="pres">
      <dgm:prSet presAssocID="{ACD2CB4D-4CF1-497F-ACE8-5310BBE366EA}" presName="bgRect" presStyleLbl="bgShp" presStyleIdx="1" presStyleCnt="4"/>
      <dgm:spPr/>
    </dgm:pt>
    <dgm:pt modelId="{DA2116FC-E6E2-4305-815D-A149EA57D212}" type="pres">
      <dgm:prSet presAssocID="{ACD2CB4D-4CF1-497F-ACE8-5310BBE366E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18A69D04-B799-4258-87F0-056978799DE7}" type="pres">
      <dgm:prSet presAssocID="{ACD2CB4D-4CF1-497F-ACE8-5310BBE366EA}" presName="spaceRect" presStyleCnt="0"/>
      <dgm:spPr/>
    </dgm:pt>
    <dgm:pt modelId="{F73136BC-4662-4F4E-ADA7-B4416DA773AA}" type="pres">
      <dgm:prSet presAssocID="{ACD2CB4D-4CF1-497F-ACE8-5310BBE366EA}" presName="parTx" presStyleLbl="revTx" presStyleIdx="1" presStyleCnt="4">
        <dgm:presLayoutVars>
          <dgm:chMax val="0"/>
          <dgm:chPref val="0"/>
        </dgm:presLayoutVars>
      </dgm:prSet>
      <dgm:spPr/>
    </dgm:pt>
    <dgm:pt modelId="{F42B5D0D-2633-43DD-8059-AA2F2DC08858}" type="pres">
      <dgm:prSet presAssocID="{28741B9A-A17D-4A13-B01D-AB09C4C9DFAE}" presName="sibTrans" presStyleCnt="0"/>
      <dgm:spPr/>
    </dgm:pt>
    <dgm:pt modelId="{43A117CE-C043-4169-B7AA-A1452E65E161}" type="pres">
      <dgm:prSet presAssocID="{52BB0ABD-3000-4311-8BD9-48F5EA921C84}" presName="compNode" presStyleCnt="0"/>
      <dgm:spPr/>
    </dgm:pt>
    <dgm:pt modelId="{F07B539C-9A60-495E-92F9-3E21CB56ED79}" type="pres">
      <dgm:prSet presAssocID="{52BB0ABD-3000-4311-8BD9-48F5EA921C84}" presName="bgRect" presStyleLbl="bgShp" presStyleIdx="2" presStyleCnt="4"/>
      <dgm:spPr/>
    </dgm:pt>
    <dgm:pt modelId="{F0455246-9C93-4F08-9B07-FFAA00A4C4AF}" type="pres">
      <dgm:prSet presAssocID="{52BB0ABD-3000-4311-8BD9-48F5EA921C8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Network Diagram"/>
        </a:ext>
      </dgm:extLst>
    </dgm:pt>
    <dgm:pt modelId="{9D291DD1-F1CB-4C94-BF3E-AE4B51C0E698}" type="pres">
      <dgm:prSet presAssocID="{52BB0ABD-3000-4311-8BD9-48F5EA921C84}" presName="spaceRect" presStyleCnt="0"/>
      <dgm:spPr/>
    </dgm:pt>
    <dgm:pt modelId="{EF112E12-C561-432E-9532-C1AC35AC8CF7}" type="pres">
      <dgm:prSet presAssocID="{52BB0ABD-3000-4311-8BD9-48F5EA921C84}" presName="parTx" presStyleLbl="revTx" presStyleIdx="2" presStyleCnt="4">
        <dgm:presLayoutVars>
          <dgm:chMax val="0"/>
          <dgm:chPref val="0"/>
        </dgm:presLayoutVars>
      </dgm:prSet>
      <dgm:spPr/>
    </dgm:pt>
    <dgm:pt modelId="{0A0245A9-086D-4E9F-85B7-82EC5B65901C}" type="pres">
      <dgm:prSet presAssocID="{D60DAF97-CF22-49AD-9AEA-505B50DE6E06}" presName="sibTrans" presStyleCnt="0"/>
      <dgm:spPr/>
    </dgm:pt>
    <dgm:pt modelId="{74ED0ED4-2F52-437A-8625-1DE27F77FB19}" type="pres">
      <dgm:prSet presAssocID="{2F2BE0D2-E3F6-4E01-B3BB-41D32C689F5C}" presName="compNode" presStyleCnt="0"/>
      <dgm:spPr/>
    </dgm:pt>
    <dgm:pt modelId="{96A48B1A-91F1-4F31-AE0A-13B72FDBC376}" type="pres">
      <dgm:prSet presAssocID="{2F2BE0D2-E3F6-4E01-B3BB-41D32C689F5C}" presName="bgRect" presStyleLbl="bgShp" presStyleIdx="3" presStyleCnt="4"/>
      <dgm:spPr/>
    </dgm:pt>
    <dgm:pt modelId="{E9D3505E-87CF-424C-B381-76519101E636}" type="pres">
      <dgm:prSet presAssocID="{2F2BE0D2-E3F6-4E01-B3BB-41D32C689F5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rget"/>
        </a:ext>
      </dgm:extLst>
    </dgm:pt>
    <dgm:pt modelId="{E72AB034-029F-49D7-AD30-E6BFAA4F662C}" type="pres">
      <dgm:prSet presAssocID="{2F2BE0D2-E3F6-4E01-B3BB-41D32C689F5C}" presName="spaceRect" presStyleCnt="0"/>
      <dgm:spPr/>
    </dgm:pt>
    <dgm:pt modelId="{A2979C10-478C-429B-A93B-9FE221036FDC}" type="pres">
      <dgm:prSet presAssocID="{2F2BE0D2-E3F6-4E01-B3BB-41D32C689F5C}" presName="parTx" presStyleLbl="revTx" presStyleIdx="3" presStyleCnt="4">
        <dgm:presLayoutVars>
          <dgm:chMax val="0"/>
          <dgm:chPref val="0"/>
        </dgm:presLayoutVars>
      </dgm:prSet>
      <dgm:spPr/>
    </dgm:pt>
  </dgm:ptLst>
  <dgm:cxnLst>
    <dgm:cxn modelId="{3F77A533-2499-4331-A4D8-24C7D6D54FDA}" srcId="{5018FAF9-CBD1-47C0-89CB-C3987E1D39C3}" destId="{8036D78F-73C2-4E93-9F5C-D0FB76CC92AE}" srcOrd="0" destOrd="0" parTransId="{C5FE0F7D-0DDF-48DE-A590-167428205CEF}" sibTransId="{F7A6B75B-E213-4513-AA8B-F7E8604F4B6D}"/>
    <dgm:cxn modelId="{99E48535-0E58-4ED8-9C5C-62DC1A0FE17C}" srcId="{5018FAF9-CBD1-47C0-89CB-C3987E1D39C3}" destId="{ACD2CB4D-4CF1-497F-ACE8-5310BBE366EA}" srcOrd="1" destOrd="0" parTransId="{284FC252-1DA1-4047-A36B-FD9FEBA9949B}" sibTransId="{28741B9A-A17D-4A13-B01D-AB09C4C9DFAE}"/>
    <dgm:cxn modelId="{3E6E674B-37B8-41CA-9AC7-4751C559979C}" type="presOf" srcId="{8036D78F-73C2-4E93-9F5C-D0FB76CC92AE}" destId="{3222783E-5555-40D0-9B44-CDCDBAE50E7A}" srcOrd="0" destOrd="0" presId="urn:microsoft.com/office/officeart/2018/2/layout/IconVerticalSolidList"/>
    <dgm:cxn modelId="{41FCA55A-A8C7-48DC-8818-BEBD28B2B76C}" srcId="{5018FAF9-CBD1-47C0-89CB-C3987E1D39C3}" destId="{52BB0ABD-3000-4311-8BD9-48F5EA921C84}" srcOrd="2" destOrd="0" parTransId="{0C5FA634-8992-4782-860C-8A9DC2529E0B}" sibTransId="{D60DAF97-CF22-49AD-9AEA-505B50DE6E06}"/>
    <dgm:cxn modelId="{50349481-AC98-4BCC-A64E-652761DA59FE}" type="presOf" srcId="{ACD2CB4D-4CF1-497F-ACE8-5310BBE366EA}" destId="{F73136BC-4662-4F4E-ADA7-B4416DA773AA}" srcOrd="0" destOrd="0" presId="urn:microsoft.com/office/officeart/2018/2/layout/IconVerticalSolidList"/>
    <dgm:cxn modelId="{67B653C0-2FA4-4831-8F28-944D7A1FFD55}" type="presOf" srcId="{52BB0ABD-3000-4311-8BD9-48F5EA921C84}" destId="{EF112E12-C561-432E-9532-C1AC35AC8CF7}" srcOrd="0" destOrd="0" presId="urn:microsoft.com/office/officeart/2018/2/layout/IconVerticalSolidList"/>
    <dgm:cxn modelId="{62CF2DD1-3E5F-4453-8D92-D81911AB7357}" srcId="{5018FAF9-CBD1-47C0-89CB-C3987E1D39C3}" destId="{2F2BE0D2-E3F6-4E01-B3BB-41D32C689F5C}" srcOrd="3" destOrd="0" parTransId="{D1D30826-4DC4-45A4-A1CF-AB85B57F8824}" sibTransId="{FEF6B00E-0410-4941-BC94-2BD77DCF7D74}"/>
    <dgm:cxn modelId="{547141E9-F1E8-4B45-93F5-B6B3EC190FAA}" type="presOf" srcId="{2F2BE0D2-E3F6-4E01-B3BB-41D32C689F5C}" destId="{A2979C10-478C-429B-A93B-9FE221036FDC}" srcOrd="0" destOrd="0" presId="urn:microsoft.com/office/officeart/2018/2/layout/IconVerticalSolidList"/>
    <dgm:cxn modelId="{B7A79EF8-4F7A-41DC-B4FC-8D811182CA5C}" type="presOf" srcId="{5018FAF9-CBD1-47C0-89CB-C3987E1D39C3}" destId="{93155195-079A-4FC5-86BE-4A5906E8A112}" srcOrd="0" destOrd="0" presId="urn:microsoft.com/office/officeart/2018/2/layout/IconVerticalSolidList"/>
    <dgm:cxn modelId="{F7E2E701-8536-4F15-985E-2A615E9EB5FD}" type="presParOf" srcId="{93155195-079A-4FC5-86BE-4A5906E8A112}" destId="{EBA69BFD-DD3C-4ADD-B248-EDF0DF8FA22F}" srcOrd="0" destOrd="0" presId="urn:microsoft.com/office/officeart/2018/2/layout/IconVerticalSolidList"/>
    <dgm:cxn modelId="{A7C7EC77-2ED8-40BD-BC3D-AFD5479A7CE7}" type="presParOf" srcId="{EBA69BFD-DD3C-4ADD-B248-EDF0DF8FA22F}" destId="{33000A19-14FB-4ABD-B03A-C289F9D030E9}" srcOrd="0" destOrd="0" presId="urn:microsoft.com/office/officeart/2018/2/layout/IconVerticalSolidList"/>
    <dgm:cxn modelId="{3EF5F78B-5459-4F34-B038-461A6CB0C3B1}" type="presParOf" srcId="{EBA69BFD-DD3C-4ADD-B248-EDF0DF8FA22F}" destId="{C7E478C7-5AB6-4861-ACFA-AE524F5AEF76}" srcOrd="1" destOrd="0" presId="urn:microsoft.com/office/officeart/2018/2/layout/IconVerticalSolidList"/>
    <dgm:cxn modelId="{B12008C5-52FE-4B40-A793-A97414A82F0B}" type="presParOf" srcId="{EBA69BFD-DD3C-4ADD-B248-EDF0DF8FA22F}" destId="{EA066D2E-7FA5-45EA-BEBA-80C490183FD0}" srcOrd="2" destOrd="0" presId="urn:microsoft.com/office/officeart/2018/2/layout/IconVerticalSolidList"/>
    <dgm:cxn modelId="{121A9DFE-53CA-4262-87A0-F62C9D214E8F}" type="presParOf" srcId="{EBA69BFD-DD3C-4ADD-B248-EDF0DF8FA22F}" destId="{3222783E-5555-40D0-9B44-CDCDBAE50E7A}" srcOrd="3" destOrd="0" presId="urn:microsoft.com/office/officeart/2018/2/layout/IconVerticalSolidList"/>
    <dgm:cxn modelId="{92AB2CD8-6E72-4597-B954-4DEC0199C6C7}" type="presParOf" srcId="{93155195-079A-4FC5-86BE-4A5906E8A112}" destId="{4A9BCAA9-409D-4EBD-B894-D8EA7D7C9BB6}" srcOrd="1" destOrd="0" presId="urn:microsoft.com/office/officeart/2018/2/layout/IconVerticalSolidList"/>
    <dgm:cxn modelId="{18A28A1F-0AA2-48F6-B3DB-CB684CE0767B}" type="presParOf" srcId="{93155195-079A-4FC5-86BE-4A5906E8A112}" destId="{BB735E04-5B03-4F1B-891A-520FD59F4C2E}" srcOrd="2" destOrd="0" presId="urn:microsoft.com/office/officeart/2018/2/layout/IconVerticalSolidList"/>
    <dgm:cxn modelId="{2FEC14C2-A047-4C46-9767-90666BE354B4}" type="presParOf" srcId="{BB735E04-5B03-4F1B-891A-520FD59F4C2E}" destId="{40285845-15CD-4F34-919B-910A2D66FD11}" srcOrd="0" destOrd="0" presId="urn:microsoft.com/office/officeart/2018/2/layout/IconVerticalSolidList"/>
    <dgm:cxn modelId="{56CC06CB-E946-48A1-B1FD-8C28F4602373}" type="presParOf" srcId="{BB735E04-5B03-4F1B-891A-520FD59F4C2E}" destId="{DA2116FC-E6E2-4305-815D-A149EA57D212}" srcOrd="1" destOrd="0" presId="urn:microsoft.com/office/officeart/2018/2/layout/IconVerticalSolidList"/>
    <dgm:cxn modelId="{64C848E0-25B6-4008-A06A-47F125165D2A}" type="presParOf" srcId="{BB735E04-5B03-4F1B-891A-520FD59F4C2E}" destId="{18A69D04-B799-4258-87F0-056978799DE7}" srcOrd="2" destOrd="0" presId="urn:microsoft.com/office/officeart/2018/2/layout/IconVerticalSolidList"/>
    <dgm:cxn modelId="{E301B7D2-AEBA-4667-A5D9-F89831E39E3A}" type="presParOf" srcId="{BB735E04-5B03-4F1B-891A-520FD59F4C2E}" destId="{F73136BC-4662-4F4E-ADA7-B4416DA773AA}" srcOrd="3" destOrd="0" presId="urn:microsoft.com/office/officeart/2018/2/layout/IconVerticalSolidList"/>
    <dgm:cxn modelId="{9518F36F-AA25-4D18-88BE-0484D645B143}" type="presParOf" srcId="{93155195-079A-4FC5-86BE-4A5906E8A112}" destId="{F42B5D0D-2633-43DD-8059-AA2F2DC08858}" srcOrd="3" destOrd="0" presId="urn:microsoft.com/office/officeart/2018/2/layout/IconVerticalSolidList"/>
    <dgm:cxn modelId="{BCF53D42-2202-46DF-9098-330E61320EC3}" type="presParOf" srcId="{93155195-079A-4FC5-86BE-4A5906E8A112}" destId="{43A117CE-C043-4169-B7AA-A1452E65E161}" srcOrd="4" destOrd="0" presId="urn:microsoft.com/office/officeart/2018/2/layout/IconVerticalSolidList"/>
    <dgm:cxn modelId="{D475194D-0D53-4496-8065-000DAFFDBFA3}" type="presParOf" srcId="{43A117CE-C043-4169-B7AA-A1452E65E161}" destId="{F07B539C-9A60-495E-92F9-3E21CB56ED79}" srcOrd="0" destOrd="0" presId="urn:microsoft.com/office/officeart/2018/2/layout/IconVerticalSolidList"/>
    <dgm:cxn modelId="{3B551982-8AB0-4A1B-AC67-2BC146ED95F1}" type="presParOf" srcId="{43A117CE-C043-4169-B7AA-A1452E65E161}" destId="{F0455246-9C93-4F08-9B07-FFAA00A4C4AF}" srcOrd="1" destOrd="0" presId="urn:microsoft.com/office/officeart/2018/2/layout/IconVerticalSolidList"/>
    <dgm:cxn modelId="{47FB5A15-7EF0-46AB-8405-5ABFA51D1B88}" type="presParOf" srcId="{43A117CE-C043-4169-B7AA-A1452E65E161}" destId="{9D291DD1-F1CB-4C94-BF3E-AE4B51C0E698}" srcOrd="2" destOrd="0" presId="urn:microsoft.com/office/officeart/2018/2/layout/IconVerticalSolidList"/>
    <dgm:cxn modelId="{B9D885A3-913A-4A5A-9DEA-D0A349BF4F21}" type="presParOf" srcId="{43A117CE-C043-4169-B7AA-A1452E65E161}" destId="{EF112E12-C561-432E-9532-C1AC35AC8CF7}" srcOrd="3" destOrd="0" presId="urn:microsoft.com/office/officeart/2018/2/layout/IconVerticalSolidList"/>
    <dgm:cxn modelId="{C12FB41F-30A1-49D8-8B13-4304572BE73C}" type="presParOf" srcId="{93155195-079A-4FC5-86BE-4A5906E8A112}" destId="{0A0245A9-086D-4E9F-85B7-82EC5B65901C}" srcOrd="5" destOrd="0" presId="urn:microsoft.com/office/officeart/2018/2/layout/IconVerticalSolidList"/>
    <dgm:cxn modelId="{AD01E80B-1B93-4D1C-ABAE-0C3B14E3E2B5}" type="presParOf" srcId="{93155195-079A-4FC5-86BE-4A5906E8A112}" destId="{74ED0ED4-2F52-437A-8625-1DE27F77FB19}" srcOrd="6" destOrd="0" presId="urn:microsoft.com/office/officeart/2018/2/layout/IconVerticalSolidList"/>
    <dgm:cxn modelId="{21178BF3-4156-4AB3-A480-15B143848B1E}" type="presParOf" srcId="{74ED0ED4-2F52-437A-8625-1DE27F77FB19}" destId="{96A48B1A-91F1-4F31-AE0A-13B72FDBC376}" srcOrd="0" destOrd="0" presId="urn:microsoft.com/office/officeart/2018/2/layout/IconVerticalSolidList"/>
    <dgm:cxn modelId="{255A88FC-2460-4BDB-95CE-571B71414BC1}" type="presParOf" srcId="{74ED0ED4-2F52-437A-8625-1DE27F77FB19}" destId="{E9D3505E-87CF-424C-B381-76519101E636}" srcOrd="1" destOrd="0" presId="urn:microsoft.com/office/officeart/2018/2/layout/IconVerticalSolidList"/>
    <dgm:cxn modelId="{ADCE6FE2-7044-4587-A986-6B0DDB3C8CFA}" type="presParOf" srcId="{74ED0ED4-2F52-437A-8625-1DE27F77FB19}" destId="{E72AB034-029F-49D7-AD30-E6BFAA4F662C}" srcOrd="2" destOrd="0" presId="urn:microsoft.com/office/officeart/2018/2/layout/IconVerticalSolidList"/>
    <dgm:cxn modelId="{63F5EBCF-3B2C-4FBC-B570-14CF0CD019E1}" type="presParOf" srcId="{74ED0ED4-2F52-437A-8625-1DE27F77FB19}" destId="{A2979C10-478C-429B-A93B-9FE221036FD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00A19-14FB-4ABD-B03A-C289F9D030E9}">
      <dsp:nvSpPr>
        <dsp:cNvPr id="0" name=""/>
        <dsp:cNvSpPr/>
      </dsp:nvSpPr>
      <dsp:spPr>
        <a:xfrm>
          <a:off x="0" y="1445"/>
          <a:ext cx="6251110" cy="7328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E478C7-5AB6-4861-ACFA-AE524F5AEF76}">
      <dsp:nvSpPr>
        <dsp:cNvPr id="0" name=""/>
        <dsp:cNvSpPr/>
      </dsp:nvSpPr>
      <dsp:spPr>
        <a:xfrm>
          <a:off x="221682" y="166334"/>
          <a:ext cx="403059" cy="4030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22783E-5555-40D0-9B44-CDCDBAE50E7A}">
      <dsp:nvSpPr>
        <dsp:cNvPr id="0" name=""/>
        <dsp:cNvSpPr/>
      </dsp:nvSpPr>
      <dsp:spPr>
        <a:xfrm>
          <a:off x="846425" y="1445"/>
          <a:ext cx="5404684" cy="732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559" tIns="77559" rIns="77559" bIns="77559" numCol="1" spcCol="1270" anchor="ctr" anchorCtr="0">
          <a:noAutofit/>
        </a:bodyPr>
        <a:lstStyle/>
        <a:p>
          <a:pPr marL="0" lvl="0" indent="0" algn="l" defTabSz="666750">
            <a:lnSpc>
              <a:spcPct val="100000"/>
            </a:lnSpc>
            <a:spcBef>
              <a:spcPct val="0"/>
            </a:spcBef>
            <a:spcAft>
              <a:spcPct val="35000"/>
            </a:spcAft>
            <a:buNone/>
          </a:pPr>
          <a:r>
            <a:rPr lang="en-US" sz="1500" i="0" kern="1200"/>
            <a:t>Fitting a different classification tree with a minimum of 100 data per terminal node and a maximum of 8 depths.</a:t>
          </a:r>
          <a:endParaRPr lang="en-US" sz="1500" kern="1200"/>
        </a:p>
      </dsp:txBody>
      <dsp:txXfrm>
        <a:off x="846425" y="1445"/>
        <a:ext cx="5404684" cy="732836"/>
      </dsp:txXfrm>
    </dsp:sp>
    <dsp:sp modelId="{40285845-15CD-4F34-919B-910A2D66FD11}">
      <dsp:nvSpPr>
        <dsp:cNvPr id="0" name=""/>
        <dsp:cNvSpPr/>
      </dsp:nvSpPr>
      <dsp:spPr>
        <a:xfrm>
          <a:off x="0" y="917491"/>
          <a:ext cx="6251110" cy="7328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2116FC-E6E2-4305-815D-A149EA57D212}">
      <dsp:nvSpPr>
        <dsp:cNvPr id="0" name=""/>
        <dsp:cNvSpPr/>
      </dsp:nvSpPr>
      <dsp:spPr>
        <a:xfrm>
          <a:off x="221682" y="1082379"/>
          <a:ext cx="403059" cy="4030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3136BC-4662-4F4E-ADA7-B4416DA773AA}">
      <dsp:nvSpPr>
        <dsp:cNvPr id="0" name=""/>
        <dsp:cNvSpPr/>
      </dsp:nvSpPr>
      <dsp:spPr>
        <a:xfrm>
          <a:off x="846425" y="917491"/>
          <a:ext cx="5404684" cy="732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559" tIns="77559" rIns="77559" bIns="77559" numCol="1" spcCol="1270" anchor="ctr" anchorCtr="0">
          <a:noAutofit/>
        </a:bodyPr>
        <a:lstStyle/>
        <a:p>
          <a:pPr marL="0" lvl="0" indent="0" algn="l" defTabSz="666750">
            <a:lnSpc>
              <a:spcPct val="100000"/>
            </a:lnSpc>
            <a:spcBef>
              <a:spcPct val="0"/>
            </a:spcBef>
            <a:spcAft>
              <a:spcPct val="35000"/>
            </a:spcAft>
            <a:buNone/>
          </a:pPr>
          <a:r>
            <a:rPr lang="en-US" sz="1500" kern="1200"/>
            <a:t>And the result we get with 100 nodes per terminal is different from the result we got with 40 records per terminal.</a:t>
          </a:r>
        </a:p>
      </dsp:txBody>
      <dsp:txXfrm>
        <a:off x="846425" y="917491"/>
        <a:ext cx="5404684" cy="732836"/>
      </dsp:txXfrm>
    </dsp:sp>
    <dsp:sp modelId="{F07B539C-9A60-495E-92F9-3E21CB56ED79}">
      <dsp:nvSpPr>
        <dsp:cNvPr id="0" name=""/>
        <dsp:cNvSpPr/>
      </dsp:nvSpPr>
      <dsp:spPr>
        <a:xfrm>
          <a:off x="0" y="1833536"/>
          <a:ext cx="6251110" cy="7328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455246-9C93-4F08-9B07-FFAA00A4C4AF}">
      <dsp:nvSpPr>
        <dsp:cNvPr id="0" name=""/>
        <dsp:cNvSpPr/>
      </dsp:nvSpPr>
      <dsp:spPr>
        <a:xfrm>
          <a:off x="221682" y="1998424"/>
          <a:ext cx="403059" cy="4030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112E12-C561-432E-9532-C1AC35AC8CF7}">
      <dsp:nvSpPr>
        <dsp:cNvPr id="0" name=""/>
        <dsp:cNvSpPr/>
      </dsp:nvSpPr>
      <dsp:spPr>
        <a:xfrm>
          <a:off x="846425" y="1833536"/>
          <a:ext cx="5404684" cy="732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559" tIns="77559" rIns="77559" bIns="77559" numCol="1" spcCol="1270" anchor="ctr" anchorCtr="0">
          <a:noAutofit/>
        </a:bodyPr>
        <a:lstStyle/>
        <a:p>
          <a:pPr marL="0" lvl="0" indent="0" algn="l" defTabSz="666750">
            <a:lnSpc>
              <a:spcPct val="100000"/>
            </a:lnSpc>
            <a:spcBef>
              <a:spcPct val="0"/>
            </a:spcBef>
            <a:spcAft>
              <a:spcPct val="35000"/>
            </a:spcAft>
            <a:buNone/>
          </a:pPr>
          <a:r>
            <a:rPr lang="en-US" sz="1500" kern="1200"/>
            <a:t>Here, we have analyzed the difference in result of  100 nodes and 40 nodes and also created the hierarchy of variables using tree plot. </a:t>
          </a:r>
        </a:p>
      </dsp:txBody>
      <dsp:txXfrm>
        <a:off x="846425" y="1833536"/>
        <a:ext cx="5404684" cy="732836"/>
      </dsp:txXfrm>
    </dsp:sp>
    <dsp:sp modelId="{96A48B1A-91F1-4F31-AE0A-13B72FDBC376}">
      <dsp:nvSpPr>
        <dsp:cNvPr id="0" name=""/>
        <dsp:cNvSpPr/>
      </dsp:nvSpPr>
      <dsp:spPr>
        <a:xfrm>
          <a:off x="0" y="2749581"/>
          <a:ext cx="6251110" cy="7328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D3505E-87CF-424C-B381-76519101E636}">
      <dsp:nvSpPr>
        <dsp:cNvPr id="0" name=""/>
        <dsp:cNvSpPr/>
      </dsp:nvSpPr>
      <dsp:spPr>
        <a:xfrm>
          <a:off x="221682" y="2914469"/>
          <a:ext cx="403059" cy="4030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979C10-478C-429B-A93B-9FE221036FDC}">
      <dsp:nvSpPr>
        <dsp:cNvPr id="0" name=""/>
        <dsp:cNvSpPr/>
      </dsp:nvSpPr>
      <dsp:spPr>
        <a:xfrm>
          <a:off x="846425" y="2749581"/>
          <a:ext cx="5404684" cy="732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559" tIns="77559" rIns="77559" bIns="77559" numCol="1" spcCol="1270" anchor="ctr" anchorCtr="0">
          <a:noAutofit/>
        </a:bodyPr>
        <a:lstStyle/>
        <a:p>
          <a:pPr marL="0" lvl="0" indent="0" algn="l" defTabSz="666750">
            <a:lnSpc>
              <a:spcPct val="100000"/>
            </a:lnSpc>
            <a:spcBef>
              <a:spcPct val="0"/>
            </a:spcBef>
            <a:spcAft>
              <a:spcPct val="35000"/>
            </a:spcAft>
            <a:buNone/>
          </a:pPr>
          <a:r>
            <a:rPr lang="en-US" sz="1500" kern="1200"/>
            <a:t>And also solving the accuracy and classification report for both of them using DecisionTreeClassifier and classification_report.</a:t>
          </a:r>
        </a:p>
      </dsp:txBody>
      <dsp:txXfrm>
        <a:off x="846425" y="2749581"/>
        <a:ext cx="5404684" cy="73283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7CD35-24AB-E5B4-2D06-42813C6E4B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B3E969-EFE3-EB26-18A4-0EE572C176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D08AFF-DDB6-98FF-BD04-27DEF5BC4328}"/>
              </a:ext>
            </a:extLst>
          </p:cNvPr>
          <p:cNvSpPr>
            <a:spLocks noGrp="1"/>
          </p:cNvSpPr>
          <p:nvPr>
            <p:ph type="dt" sz="half" idx="10"/>
          </p:nvPr>
        </p:nvSpPr>
        <p:spPr/>
        <p:txBody>
          <a:bodyPr/>
          <a:lstStyle/>
          <a:p>
            <a:fld id="{DE57EAC1-AAF6-4E3F-8775-DE0A65D5AC96}" type="datetimeFigureOut">
              <a:rPr lang="en-US" smtClean="0"/>
              <a:t>6/12/2023</a:t>
            </a:fld>
            <a:endParaRPr lang="en-US"/>
          </a:p>
        </p:txBody>
      </p:sp>
      <p:sp>
        <p:nvSpPr>
          <p:cNvPr id="5" name="Footer Placeholder 4">
            <a:extLst>
              <a:ext uri="{FF2B5EF4-FFF2-40B4-BE49-F238E27FC236}">
                <a16:creationId xmlns:a16="http://schemas.microsoft.com/office/drawing/2014/main" id="{8ECCAE90-D321-36FB-1DDA-BD71CE47D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7D2E36-E169-7A41-0362-1ED2EDAA78BB}"/>
              </a:ext>
            </a:extLst>
          </p:cNvPr>
          <p:cNvSpPr>
            <a:spLocks noGrp="1"/>
          </p:cNvSpPr>
          <p:nvPr>
            <p:ph type="sldNum" sz="quarter" idx="12"/>
          </p:nvPr>
        </p:nvSpPr>
        <p:spPr/>
        <p:txBody>
          <a:bodyPr/>
          <a:lstStyle/>
          <a:p>
            <a:fld id="{8C60B4FD-83A5-4573-A84F-14C38B8A0C1B}" type="slidenum">
              <a:rPr lang="en-US" smtClean="0"/>
              <a:t>‹#›</a:t>
            </a:fld>
            <a:endParaRPr lang="en-US"/>
          </a:p>
        </p:txBody>
      </p:sp>
    </p:spTree>
    <p:extLst>
      <p:ext uri="{BB962C8B-B14F-4D97-AF65-F5344CB8AC3E}">
        <p14:creationId xmlns:p14="http://schemas.microsoft.com/office/powerpoint/2010/main" val="3613732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AA539-8A92-312D-FACF-3862783240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047944-8DD1-90D7-94C8-FB9641F0C5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3B2F76-C1F7-8EDA-86DF-423F08087E2D}"/>
              </a:ext>
            </a:extLst>
          </p:cNvPr>
          <p:cNvSpPr>
            <a:spLocks noGrp="1"/>
          </p:cNvSpPr>
          <p:nvPr>
            <p:ph type="dt" sz="half" idx="10"/>
          </p:nvPr>
        </p:nvSpPr>
        <p:spPr/>
        <p:txBody>
          <a:bodyPr/>
          <a:lstStyle/>
          <a:p>
            <a:fld id="{DE57EAC1-AAF6-4E3F-8775-DE0A65D5AC96}" type="datetimeFigureOut">
              <a:rPr lang="en-US" smtClean="0"/>
              <a:t>6/12/2023</a:t>
            </a:fld>
            <a:endParaRPr lang="en-US"/>
          </a:p>
        </p:txBody>
      </p:sp>
      <p:sp>
        <p:nvSpPr>
          <p:cNvPr id="5" name="Footer Placeholder 4">
            <a:extLst>
              <a:ext uri="{FF2B5EF4-FFF2-40B4-BE49-F238E27FC236}">
                <a16:creationId xmlns:a16="http://schemas.microsoft.com/office/drawing/2014/main" id="{296B8A52-B70A-7BAB-4E1E-602B8055BA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7AAE1-B2B0-9BCA-B616-426822DF5DDF}"/>
              </a:ext>
            </a:extLst>
          </p:cNvPr>
          <p:cNvSpPr>
            <a:spLocks noGrp="1"/>
          </p:cNvSpPr>
          <p:nvPr>
            <p:ph type="sldNum" sz="quarter" idx="12"/>
          </p:nvPr>
        </p:nvSpPr>
        <p:spPr/>
        <p:txBody>
          <a:bodyPr/>
          <a:lstStyle/>
          <a:p>
            <a:fld id="{8C60B4FD-83A5-4573-A84F-14C38B8A0C1B}" type="slidenum">
              <a:rPr lang="en-US" smtClean="0"/>
              <a:t>‹#›</a:t>
            </a:fld>
            <a:endParaRPr lang="en-US"/>
          </a:p>
        </p:txBody>
      </p:sp>
    </p:spTree>
    <p:extLst>
      <p:ext uri="{BB962C8B-B14F-4D97-AF65-F5344CB8AC3E}">
        <p14:creationId xmlns:p14="http://schemas.microsoft.com/office/powerpoint/2010/main" val="1856294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E87AF9-CBD4-7DE2-A492-C5144F8DB1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7E4B8A-5350-2D7F-2DB7-A71E7F1C59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751FAF-47DB-4D31-FDC6-68FC6E849C0B}"/>
              </a:ext>
            </a:extLst>
          </p:cNvPr>
          <p:cNvSpPr>
            <a:spLocks noGrp="1"/>
          </p:cNvSpPr>
          <p:nvPr>
            <p:ph type="dt" sz="half" idx="10"/>
          </p:nvPr>
        </p:nvSpPr>
        <p:spPr/>
        <p:txBody>
          <a:bodyPr/>
          <a:lstStyle/>
          <a:p>
            <a:fld id="{DE57EAC1-AAF6-4E3F-8775-DE0A65D5AC96}" type="datetimeFigureOut">
              <a:rPr lang="en-US" smtClean="0"/>
              <a:t>6/12/2023</a:t>
            </a:fld>
            <a:endParaRPr lang="en-US"/>
          </a:p>
        </p:txBody>
      </p:sp>
      <p:sp>
        <p:nvSpPr>
          <p:cNvPr id="5" name="Footer Placeholder 4">
            <a:extLst>
              <a:ext uri="{FF2B5EF4-FFF2-40B4-BE49-F238E27FC236}">
                <a16:creationId xmlns:a16="http://schemas.microsoft.com/office/drawing/2014/main" id="{8B26414F-D771-46D4-7844-396EFFB47E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795DD-2C44-8310-B81C-E7F4AB6F39CB}"/>
              </a:ext>
            </a:extLst>
          </p:cNvPr>
          <p:cNvSpPr>
            <a:spLocks noGrp="1"/>
          </p:cNvSpPr>
          <p:nvPr>
            <p:ph type="sldNum" sz="quarter" idx="12"/>
          </p:nvPr>
        </p:nvSpPr>
        <p:spPr/>
        <p:txBody>
          <a:bodyPr/>
          <a:lstStyle/>
          <a:p>
            <a:fld id="{8C60B4FD-83A5-4573-A84F-14C38B8A0C1B}" type="slidenum">
              <a:rPr lang="en-US" smtClean="0"/>
              <a:t>‹#›</a:t>
            </a:fld>
            <a:endParaRPr lang="en-US"/>
          </a:p>
        </p:txBody>
      </p:sp>
    </p:spTree>
    <p:extLst>
      <p:ext uri="{BB962C8B-B14F-4D97-AF65-F5344CB8AC3E}">
        <p14:creationId xmlns:p14="http://schemas.microsoft.com/office/powerpoint/2010/main" val="3790916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31BA2-E026-52B8-3880-DE0FA89FE3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6FD6E2-439E-8D6C-11CC-B6F83ABBD2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92C28E-B345-462E-F3DF-027B0AE10B4F}"/>
              </a:ext>
            </a:extLst>
          </p:cNvPr>
          <p:cNvSpPr>
            <a:spLocks noGrp="1"/>
          </p:cNvSpPr>
          <p:nvPr>
            <p:ph type="dt" sz="half" idx="10"/>
          </p:nvPr>
        </p:nvSpPr>
        <p:spPr/>
        <p:txBody>
          <a:bodyPr/>
          <a:lstStyle/>
          <a:p>
            <a:fld id="{DE57EAC1-AAF6-4E3F-8775-DE0A65D5AC96}" type="datetimeFigureOut">
              <a:rPr lang="en-US" smtClean="0"/>
              <a:t>6/12/2023</a:t>
            </a:fld>
            <a:endParaRPr lang="en-US"/>
          </a:p>
        </p:txBody>
      </p:sp>
      <p:sp>
        <p:nvSpPr>
          <p:cNvPr id="5" name="Footer Placeholder 4">
            <a:extLst>
              <a:ext uri="{FF2B5EF4-FFF2-40B4-BE49-F238E27FC236}">
                <a16:creationId xmlns:a16="http://schemas.microsoft.com/office/drawing/2014/main" id="{5AA02189-F35E-BB2A-BA4E-7C4EA3A38C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45886-4ACE-CC24-EBFD-BAD1C902689C}"/>
              </a:ext>
            </a:extLst>
          </p:cNvPr>
          <p:cNvSpPr>
            <a:spLocks noGrp="1"/>
          </p:cNvSpPr>
          <p:nvPr>
            <p:ph type="sldNum" sz="quarter" idx="12"/>
          </p:nvPr>
        </p:nvSpPr>
        <p:spPr/>
        <p:txBody>
          <a:bodyPr/>
          <a:lstStyle/>
          <a:p>
            <a:fld id="{8C60B4FD-83A5-4573-A84F-14C38B8A0C1B}" type="slidenum">
              <a:rPr lang="en-US" smtClean="0"/>
              <a:t>‹#›</a:t>
            </a:fld>
            <a:endParaRPr lang="en-US"/>
          </a:p>
        </p:txBody>
      </p:sp>
    </p:spTree>
    <p:extLst>
      <p:ext uri="{BB962C8B-B14F-4D97-AF65-F5344CB8AC3E}">
        <p14:creationId xmlns:p14="http://schemas.microsoft.com/office/powerpoint/2010/main" val="354890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35E7C-6143-3C41-59C8-C405F5DBD9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4FA325-2D2B-49E9-86FB-83B0B22614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9CB804-46F8-DEB8-C7B4-5FEBBBC7CD67}"/>
              </a:ext>
            </a:extLst>
          </p:cNvPr>
          <p:cNvSpPr>
            <a:spLocks noGrp="1"/>
          </p:cNvSpPr>
          <p:nvPr>
            <p:ph type="dt" sz="half" idx="10"/>
          </p:nvPr>
        </p:nvSpPr>
        <p:spPr/>
        <p:txBody>
          <a:bodyPr/>
          <a:lstStyle/>
          <a:p>
            <a:fld id="{DE57EAC1-AAF6-4E3F-8775-DE0A65D5AC96}" type="datetimeFigureOut">
              <a:rPr lang="en-US" smtClean="0"/>
              <a:t>6/12/2023</a:t>
            </a:fld>
            <a:endParaRPr lang="en-US"/>
          </a:p>
        </p:txBody>
      </p:sp>
      <p:sp>
        <p:nvSpPr>
          <p:cNvPr id="5" name="Footer Placeholder 4">
            <a:extLst>
              <a:ext uri="{FF2B5EF4-FFF2-40B4-BE49-F238E27FC236}">
                <a16:creationId xmlns:a16="http://schemas.microsoft.com/office/drawing/2014/main" id="{E45C0CAF-8A46-C50C-8FFC-F49931D9B2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15564-5E2F-2B6D-2E7A-9BF6DCB8635F}"/>
              </a:ext>
            </a:extLst>
          </p:cNvPr>
          <p:cNvSpPr>
            <a:spLocks noGrp="1"/>
          </p:cNvSpPr>
          <p:nvPr>
            <p:ph type="sldNum" sz="quarter" idx="12"/>
          </p:nvPr>
        </p:nvSpPr>
        <p:spPr/>
        <p:txBody>
          <a:bodyPr/>
          <a:lstStyle/>
          <a:p>
            <a:fld id="{8C60B4FD-83A5-4573-A84F-14C38B8A0C1B}" type="slidenum">
              <a:rPr lang="en-US" smtClean="0"/>
              <a:t>‹#›</a:t>
            </a:fld>
            <a:endParaRPr lang="en-US"/>
          </a:p>
        </p:txBody>
      </p:sp>
    </p:spTree>
    <p:extLst>
      <p:ext uri="{BB962C8B-B14F-4D97-AF65-F5344CB8AC3E}">
        <p14:creationId xmlns:p14="http://schemas.microsoft.com/office/powerpoint/2010/main" val="2294381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DE2C-0C63-23CB-BA63-998D00383E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E9799F-6D64-28FC-1CFB-3D31C3C78A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7C3D07-4B52-5EFC-6DC2-2223FCBB13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8AC140-8F0F-05FD-179D-4FD2A77ACFC9}"/>
              </a:ext>
            </a:extLst>
          </p:cNvPr>
          <p:cNvSpPr>
            <a:spLocks noGrp="1"/>
          </p:cNvSpPr>
          <p:nvPr>
            <p:ph type="dt" sz="half" idx="10"/>
          </p:nvPr>
        </p:nvSpPr>
        <p:spPr/>
        <p:txBody>
          <a:bodyPr/>
          <a:lstStyle/>
          <a:p>
            <a:fld id="{DE57EAC1-AAF6-4E3F-8775-DE0A65D5AC96}" type="datetimeFigureOut">
              <a:rPr lang="en-US" smtClean="0"/>
              <a:t>6/12/2023</a:t>
            </a:fld>
            <a:endParaRPr lang="en-US"/>
          </a:p>
        </p:txBody>
      </p:sp>
      <p:sp>
        <p:nvSpPr>
          <p:cNvPr id="6" name="Footer Placeholder 5">
            <a:extLst>
              <a:ext uri="{FF2B5EF4-FFF2-40B4-BE49-F238E27FC236}">
                <a16:creationId xmlns:a16="http://schemas.microsoft.com/office/drawing/2014/main" id="{6771CDD2-7A66-FAC3-9B2D-0BBD4504E2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AF176D-58A0-3F6B-85C7-31A6397C57C5}"/>
              </a:ext>
            </a:extLst>
          </p:cNvPr>
          <p:cNvSpPr>
            <a:spLocks noGrp="1"/>
          </p:cNvSpPr>
          <p:nvPr>
            <p:ph type="sldNum" sz="quarter" idx="12"/>
          </p:nvPr>
        </p:nvSpPr>
        <p:spPr/>
        <p:txBody>
          <a:bodyPr/>
          <a:lstStyle/>
          <a:p>
            <a:fld id="{8C60B4FD-83A5-4573-A84F-14C38B8A0C1B}" type="slidenum">
              <a:rPr lang="en-US" smtClean="0"/>
              <a:t>‹#›</a:t>
            </a:fld>
            <a:endParaRPr lang="en-US"/>
          </a:p>
        </p:txBody>
      </p:sp>
    </p:spTree>
    <p:extLst>
      <p:ext uri="{BB962C8B-B14F-4D97-AF65-F5344CB8AC3E}">
        <p14:creationId xmlns:p14="http://schemas.microsoft.com/office/powerpoint/2010/main" val="1480636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4B13-655F-6579-B3A4-063D4F6371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0B25C5-C0E1-46E6-7F40-3D98B6C80E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2F620D-B522-B346-12D8-3B74B5ECFF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60224F-271D-604B-FC64-BA0FA1769F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EB2A4B-7E62-26A2-05BB-6874D85308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C94547-54B3-80D4-78BA-3EF8FA827D04}"/>
              </a:ext>
            </a:extLst>
          </p:cNvPr>
          <p:cNvSpPr>
            <a:spLocks noGrp="1"/>
          </p:cNvSpPr>
          <p:nvPr>
            <p:ph type="dt" sz="half" idx="10"/>
          </p:nvPr>
        </p:nvSpPr>
        <p:spPr/>
        <p:txBody>
          <a:bodyPr/>
          <a:lstStyle/>
          <a:p>
            <a:fld id="{DE57EAC1-AAF6-4E3F-8775-DE0A65D5AC96}" type="datetimeFigureOut">
              <a:rPr lang="en-US" smtClean="0"/>
              <a:t>6/12/2023</a:t>
            </a:fld>
            <a:endParaRPr lang="en-US"/>
          </a:p>
        </p:txBody>
      </p:sp>
      <p:sp>
        <p:nvSpPr>
          <p:cNvPr id="8" name="Footer Placeholder 7">
            <a:extLst>
              <a:ext uri="{FF2B5EF4-FFF2-40B4-BE49-F238E27FC236}">
                <a16:creationId xmlns:a16="http://schemas.microsoft.com/office/drawing/2014/main" id="{76DB15F8-D28C-720D-08C4-50AF24EA6D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42DE8F-5A96-5E46-8030-4BD7B9A05B2E}"/>
              </a:ext>
            </a:extLst>
          </p:cNvPr>
          <p:cNvSpPr>
            <a:spLocks noGrp="1"/>
          </p:cNvSpPr>
          <p:nvPr>
            <p:ph type="sldNum" sz="quarter" idx="12"/>
          </p:nvPr>
        </p:nvSpPr>
        <p:spPr/>
        <p:txBody>
          <a:bodyPr/>
          <a:lstStyle/>
          <a:p>
            <a:fld id="{8C60B4FD-83A5-4573-A84F-14C38B8A0C1B}" type="slidenum">
              <a:rPr lang="en-US" smtClean="0"/>
              <a:t>‹#›</a:t>
            </a:fld>
            <a:endParaRPr lang="en-US"/>
          </a:p>
        </p:txBody>
      </p:sp>
    </p:spTree>
    <p:extLst>
      <p:ext uri="{BB962C8B-B14F-4D97-AF65-F5344CB8AC3E}">
        <p14:creationId xmlns:p14="http://schemas.microsoft.com/office/powerpoint/2010/main" val="2072679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74A64-1556-0AA3-B066-911E79748E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959019-6627-4F8C-26BC-2C41D41D9F1F}"/>
              </a:ext>
            </a:extLst>
          </p:cNvPr>
          <p:cNvSpPr>
            <a:spLocks noGrp="1"/>
          </p:cNvSpPr>
          <p:nvPr>
            <p:ph type="dt" sz="half" idx="10"/>
          </p:nvPr>
        </p:nvSpPr>
        <p:spPr/>
        <p:txBody>
          <a:bodyPr/>
          <a:lstStyle/>
          <a:p>
            <a:fld id="{DE57EAC1-AAF6-4E3F-8775-DE0A65D5AC96}" type="datetimeFigureOut">
              <a:rPr lang="en-US" smtClean="0"/>
              <a:t>6/12/2023</a:t>
            </a:fld>
            <a:endParaRPr lang="en-US"/>
          </a:p>
        </p:txBody>
      </p:sp>
      <p:sp>
        <p:nvSpPr>
          <p:cNvPr id="4" name="Footer Placeholder 3">
            <a:extLst>
              <a:ext uri="{FF2B5EF4-FFF2-40B4-BE49-F238E27FC236}">
                <a16:creationId xmlns:a16="http://schemas.microsoft.com/office/drawing/2014/main" id="{CDCE38D3-9CC3-8453-A290-37923AF855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C5DC21-88CB-20B5-E348-AB65B3C62E33}"/>
              </a:ext>
            </a:extLst>
          </p:cNvPr>
          <p:cNvSpPr>
            <a:spLocks noGrp="1"/>
          </p:cNvSpPr>
          <p:nvPr>
            <p:ph type="sldNum" sz="quarter" idx="12"/>
          </p:nvPr>
        </p:nvSpPr>
        <p:spPr/>
        <p:txBody>
          <a:bodyPr/>
          <a:lstStyle/>
          <a:p>
            <a:fld id="{8C60B4FD-83A5-4573-A84F-14C38B8A0C1B}" type="slidenum">
              <a:rPr lang="en-US" smtClean="0"/>
              <a:t>‹#›</a:t>
            </a:fld>
            <a:endParaRPr lang="en-US"/>
          </a:p>
        </p:txBody>
      </p:sp>
    </p:spTree>
    <p:extLst>
      <p:ext uri="{BB962C8B-B14F-4D97-AF65-F5344CB8AC3E}">
        <p14:creationId xmlns:p14="http://schemas.microsoft.com/office/powerpoint/2010/main" val="3673914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835499-C17B-16AF-64DC-EABF5765C9E2}"/>
              </a:ext>
            </a:extLst>
          </p:cNvPr>
          <p:cNvSpPr>
            <a:spLocks noGrp="1"/>
          </p:cNvSpPr>
          <p:nvPr>
            <p:ph type="dt" sz="half" idx="10"/>
          </p:nvPr>
        </p:nvSpPr>
        <p:spPr/>
        <p:txBody>
          <a:bodyPr/>
          <a:lstStyle/>
          <a:p>
            <a:fld id="{DE57EAC1-AAF6-4E3F-8775-DE0A65D5AC96}" type="datetimeFigureOut">
              <a:rPr lang="en-US" smtClean="0"/>
              <a:t>6/12/2023</a:t>
            </a:fld>
            <a:endParaRPr lang="en-US"/>
          </a:p>
        </p:txBody>
      </p:sp>
      <p:sp>
        <p:nvSpPr>
          <p:cNvPr id="3" name="Footer Placeholder 2">
            <a:extLst>
              <a:ext uri="{FF2B5EF4-FFF2-40B4-BE49-F238E27FC236}">
                <a16:creationId xmlns:a16="http://schemas.microsoft.com/office/drawing/2014/main" id="{C5537F8F-ED07-9AB3-E360-D9875A20BA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07D04E-6FD3-CFB5-E425-FE49C14EAC53}"/>
              </a:ext>
            </a:extLst>
          </p:cNvPr>
          <p:cNvSpPr>
            <a:spLocks noGrp="1"/>
          </p:cNvSpPr>
          <p:nvPr>
            <p:ph type="sldNum" sz="quarter" idx="12"/>
          </p:nvPr>
        </p:nvSpPr>
        <p:spPr/>
        <p:txBody>
          <a:bodyPr/>
          <a:lstStyle/>
          <a:p>
            <a:fld id="{8C60B4FD-83A5-4573-A84F-14C38B8A0C1B}" type="slidenum">
              <a:rPr lang="en-US" smtClean="0"/>
              <a:t>‹#›</a:t>
            </a:fld>
            <a:endParaRPr lang="en-US"/>
          </a:p>
        </p:txBody>
      </p:sp>
    </p:spTree>
    <p:extLst>
      <p:ext uri="{BB962C8B-B14F-4D97-AF65-F5344CB8AC3E}">
        <p14:creationId xmlns:p14="http://schemas.microsoft.com/office/powerpoint/2010/main" val="1838507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3C17E-A375-E1BB-E4E5-E88515FDDB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99FE48-B715-F9E5-07A6-8187C0D727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CAEF59-1FDD-24E0-30F3-7DC63D8F9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D43A8B-1DA9-1FF9-46D3-D934B172BD3F}"/>
              </a:ext>
            </a:extLst>
          </p:cNvPr>
          <p:cNvSpPr>
            <a:spLocks noGrp="1"/>
          </p:cNvSpPr>
          <p:nvPr>
            <p:ph type="dt" sz="half" idx="10"/>
          </p:nvPr>
        </p:nvSpPr>
        <p:spPr/>
        <p:txBody>
          <a:bodyPr/>
          <a:lstStyle/>
          <a:p>
            <a:fld id="{DE57EAC1-AAF6-4E3F-8775-DE0A65D5AC96}" type="datetimeFigureOut">
              <a:rPr lang="en-US" smtClean="0"/>
              <a:t>6/12/2023</a:t>
            </a:fld>
            <a:endParaRPr lang="en-US"/>
          </a:p>
        </p:txBody>
      </p:sp>
      <p:sp>
        <p:nvSpPr>
          <p:cNvPr id="6" name="Footer Placeholder 5">
            <a:extLst>
              <a:ext uri="{FF2B5EF4-FFF2-40B4-BE49-F238E27FC236}">
                <a16:creationId xmlns:a16="http://schemas.microsoft.com/office/drawing/2014/main" id="{C5EE2B8A-1BC5-9C54-6C25-41BD0FD15F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DCF980-FBD5-AFF7-D686-AE1709B298F8}"/>
              </a:ext>
            </a:extLst>
          </p:cNvPr>
          <p:cNvSpPr>
            <a:spLocks noGrp="1"/>
          </p:cNvSpPr>
          <p:nvPr>
            <p:ph type="sldNum" sz="quarter" idx="12"/>
          </p:nvPr>
        </p:nvSpPr>
        <p:spPr/>
        <p:txBody>
          <a:bodyPr/>
          <a:lstStyle/>
          <a:p>
            <a:fld id="{8C60B4FD-83A5-4573-A84F-14C38B8A0C1B}" type="slidenum">
              <a:rPr lang="en-US" smtClean="0"/>
              <a:t>‹#›</a:t>
            </a:fld>
            <a:endParaRPr lang="en-US"/>
          </a:p>
        </p:txBody>
      </p:sp>
    </p:spTree>
    <p:extLst>
      <p:ext uri="{BB962C8B-B14F-4D97-AF65-F5344CB8AC3E}">
        <p14:creationId xmlns:p14="http://schemas.microsoft.com/office/powerpoint/2010/main" val="1867404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055AA-10AE-B13D-9663-36EC82589C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DF434A-AF55-505D-6CC7-54D59D07F2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214EB9-7B4C-4B5F-D825-99B973FD56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5D89F2-60A8-FAAF-1C4C-92F65E96516F}"/>
              </a:ext>
            </a:extLst>
          </p:cNvPr>
          <p:cNvSpPr>
            <a:spLocks noGrp="1"/>
          </p:cNvSpPr>
          <p:nvPr>
            <p:ph type="dt" sz="half" idx="10"/>
          </p:nvPr>
        </p:nvSpPr>
        <p:spPr/>
        <p:txBody>
          <a:bodyPr/>
          <a:lstStyle/>
          <a:p>
            <a:fld id="{DE57EAC1-AAF6-4E3F-8775-DE0A65D5AC96}" type="datetimeFigureOut">
              <a:rPr lang="en-US" smtClean="0"/>
              <a:t>6/12/2023</a:t>
            </a:fld>
            <a:endParaRPr lang="en-US"/>
          </a:p>
        </p:txBody>
      </p:sp>
      <p:sp>
        <p:nvSpPr>
          <p:cNvPr id="6" name="Footer Placeholder 5">
            <a:extLst>
              <a:ext uri="{FF2B5EF4-FFF2-40B4-BE49-F238E27FC236}">
                <a16:creationId xmlns:a16="http://schemas.microsoft.com/office/drawing/2014/main" id="{45B9BCFB-84A7-63CC-6B0A-30C0B703EB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C5C429-561C-8325-231C-4800DFC62855}"/>
              </a:ext>
            </a:extLst>
          </p:cNvPr>
          <p:cNvSpPr>
            <a:spLocks noGrp="1"/>
          </p:cNvSpPr>
          <p:nvPr>
            <p:ph type="sldNum" sz="quarter" idx="12"/>
          </p:nvPr>
        </p:nvSpPr>
        <p:spPr/>
        <p:txBody>
          <a:bodyPr/>
          <a:lstStyle/>
          <a:p>
            <a:fld id="{8C60B4FD-83A5-4573-A84F-14C38B8A0C1B}" type="slidenum">
              <a:rPr lang="en-US" smtClean="0"/>
              <a:t>‹#›</a:t>
            </a:fld>
            <a:endParaRPr lang="en-US"/>
          </a:p>
        </p:txBody>
      </p:sp>
    </p:spTree>
    <p:extLst>
      <p:ext uri="{BB962C8B-B14F-4D97-AF65-F5344CB8AC3E}">
        <p14:creationId xmlns:p14="http://schemas.microsoft.com/office/powerpoint/2010/main" val="187138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5FE995-49BE-A101-5F6B-6378168D05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AEFC77-8612-27DA-8E27-F8E0E4BD84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728C0D-1006-1362-5B48-F591F5FA4A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57EAC1-AAF6-4E3F-8775-DE0A65D5AC96}" type="datetimeFigureOut">
              <a:rPr lang="en-US" smtClean="0"/>
              <a:t>6/12/2023</a:t>
            </a:fld>
            <a:endParaRPr lang="en-US"/>
          </a:p>
        </p:txBody>
      </p:sp>
      <p:sp>
        <p:nvSpPr>
          <p:cNvPr id="5" name="Footer Placeholder 4">
            <a:extLst>
              <a:ext uri="{FF2B5EF4-FFF2-40B4-BE49-F238E27FC236}">
                <a16:creationId xmlns:a16="http://schemas.microsoft.com/office/drawing/2014/main" id="{5EFC979E-80A5-A83C-AED4-88E98796FE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6D6716-735F-5A24-21FE-65EA99A63F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60B4FD-83A5-4573-A84F-14C38B8A0C1B}" type="slidenum">
              <a:rPr lang="en-US" smtClean="0"/>
              <a:t>‹#›</a:t>
            </a:fld>
            <a:endParaRPr lang="en-US"/>
          </a:p>
        </p:txBody>
      </p:sp>
    </p:spTree>
    <p:extLst>
      <p:ext uri="{BB962C8B-B14F-4D97-AF65-F5344CB8AC3E}">
        <p14:creationId xmlns:p14="http://schemas.microsoft.com/office/powerpoint/2010/main" val="2591045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machine-learning-databases/00350/default%20of%20credit%20card%20clients.x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740DB5D-B42B-2CF2-71A8-3A010F38C69D}"/>
              </a:ext>
            </a:extLst>
          </p:cNvPr>
          <p:cNvPicPr>
            <a:picLocks noChangeAspect="1"/>
          </p:cNvPicPr>
          <p:nvPr/>
        </p:nvPicPr>
        <p:blipFill rotWithShape="1">
          <a:blip r:embed="rId2"/>
          <a:srcRect l="2651" t="6482" r="26719" b="-1"/>
          <a:stretch/>
        </p:blipFill>
        <p:spPr>
          <a:xfrm>
            <a:off x="3523488" y="10"/>
            <a:ext cx="8668512" cy="6857990"/>
          </a:xfrm>
          <a:prstGeom prst="rect">
            <a:avLst/>
          </a:prstGeom>
        </p:spPr>
      </p:pic>
      <p:sp>
        <p:nvSpPr>
          <p:cNvPr id="18" name="Rectangle 1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7224E1-174F-91EA-DC57-C610095F0D82}"/>
              </a:ext>
            </a:extLst>
          </p:cNvPr>
          <p:cNvSpPr>
            <a:spLocks noGrp="1"/>
          </p:cNvSpPr>
          <p:nvPr>
            <p:ph type="ctrTitle"/>
          </p:nvPr>
        </p:nvSpPr>
        <p:spPr>
          <a:xfrm>
            <a:off x="477980" y="1079702"/>
            <a:ext cx="4023360" cy="3204134"/>
          </a:xfrm>
        </p:spPr>
        <p:txBody>
          <a:bodyPr anchor="b">
            <a:normAutofit/>
          </a:bodyPr>
          <a:lstStyle/>
          <a:p>
            <a:pPr algn="l"/>
            <a:r>
              <a:rPr lang="en-US" sz="3700">
                <a:latin typeface="Times New Roman" panose="02020603050405020304" pitchFamily="18" charset="0"/>
                <a:cs typeface="Times New Roman" panose="02020603050405020304" pitchFamily="18" charset="0"/>
              </a:rPr>
              <a:t>INTRO TO DATA AND PROGRAMMING </a:t>
            </a:r>
            <a:br>
              <a:rPr lang="en-US" sz="3700">
                <a:latin typeface="Times New Roman" panose="02020603050405020304" pitchFamily="18" charset="0"/>
                <a:cs typeface="Times New Roman" panose="02020603050405020304" pitchFamily="18" charset="0"/>
              </a:rPr>
            </a:br>
            <a:r>
              <a:rPr lang="en-US" sz="3700">
                <a:latin typeface="Times New Roman" panose="02020603050405020304" pitchFamily="18" charset="0"/>
                <a:cs typeface="Times New Roman" panose="02020603050405020304" pitchFamily="18" charset="0"/>
              </a:rPr>
              <a:t>-DEFAULT OF CREDIT CARD</a:t>
            </a:r>
          </a:p>
        </p:txBody>
      </p:sp>
      <p:sp>
        <p:nvSpPr>
          <p:cNvPr id="3" name="Subtitle 2">
            <a:extLst>
              <a:ext uri="{FF2B5EF4-FFF2-40B4-BE49-F238E27FC236}">
                <a16:creationId xmlns:a16="http://schemas.microsoft.com/office/drawing/2014/main" id="{DD792A7F-0001-E4E4-02E2-C57AF83C788C}"/>
              </a:ext>
            </a:extLst>
          </p:cNvPr>
          <p:cNvSpPr>
            <a:spLocks noGrp="1"/>
          </p:cNvSpPr>
          <p:nvPr>
            <p:ph type="subTitle" idx="1"/>
          </p:nvPr>
        </p:nvSpPr>
        <p:spPr>
          <a:xfrm>
            <a:off x="477980" y="4872922"/>
            <a:ext cx="4023359" cy="1208141"/>
          </a:xfrm>
        </p:spPr>
        <p:txBody>
          <a:bodyPr>
            <a:normAutofit/>
          </a:bodyPr>
          <a:lstStyle/>
          <a:p>
            <a:pPr algn="l"/>
            <a:r>
              <a:rPr lang="en-US" sz="800" dirty="0">
                <a:latin typeface="Times New Roman" panose="02020603050405020304" pitchFamily="18" charset="0"/>
                <a:cs typeface="Times New Roman" panose="02020603050405020304" pitchFamily="18" charset="0"/>
              </a:rPr>
              <a:t>BY</a:t>
            </a:r>
          </a:p>
          <a:p>
            <a:pPr marL="342900" indent="-342900" algn="l">
              <a:buFont typeface="Arial" panose="020B0604020202020204" pitchFamily="34" charset="0"/>
              <a:buChar char="•"/>
            </a:pPr>
            <a:r>
              <a:rPr lang="en-US" sz="800" dirty="0">
                <a:latin typeface="Times New Roman" panose="02020603050405020304" pitchFamily="18" charset="0"/>
                <a:cs typeface="Times New Roman" panose="02020603050405020304" pitchFamily="18" charset="0"/>
              </a:rPr>
              <a:t>MADDINENI.MANASA</a:t>
            </a:r>
          </a:p>
          <a:p>
            <a:pPr marL="342900" indent="-342900" algn="l">
              <a:buFont typeface="Arial" panose="020B0604020202020204" pitchFamily="34" charset="0"/>
              <a:buChar char="•"/>
            </a:pPr>
            <a:r>
              <a:rPr lang="en-US" sz="800" dirty="0">
                <a:latin typeface="Times New Roman" panose="02020603050405020304" pitchFamily="18" charset="0"/>
                <a:cs typeface="Times New Roman" panose="02020603050405020304" pitchFamily="18" charset="0"/>
              </a:rPr>
              <a:t>DARIEN VIGILANCE</a:t>
            </a:r>
          </a:p>
          <a:p>
            <a:pPr algn="l"/>
            <a:endParaRPr lang="en-US" sz="800"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720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 email&#10;&#10;Description automatically generated">
            <a:extLst>
              <a:ext uri="{FF2B5EF4-FFF2-40B4-BE49-F238E27FC236}">
                <a16:creationId xmlns:a16="http://schemas.microsoft.com/office/drawing/2014/main" id="{DCC25050-07FD-E05A-C173-5AA48C2965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7900" y="790576"/>
            <a:ext cx="7496175" cy="5553074"/>
          </a:xfrm>
        </p:spPr>
      </p:pic>
    </p:spTree>
    <p:extLst>
      <p:ext uri="{BB962C8B-B14F-4D97-AF65-F5344CB8AC3E}">
        <p14:creationId xmlns:p14="http://schemas.microsoft.com/office/powerpoint/2010/main" val="3757472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5668AB-CD2E-2981-73D1-9402858A9959}"/>
              </a:ext>
            </a:extLst>
          </p:cNvPr>
          <p:cNvSpPr>
            <a:spLocks noGrp="1"/>
          </p:cNvSpPr>
          <p:nvPr>
            <p:ph type="title"/>
          </p:nvPr>
        </p:nvSpPr>
        <p:spPr>
          <a:xfrm>
            <a:off x="5297762" y="329184"/>
            <a:ext cx="6251110" cy="1783080"/>
          </a:xfrm>
        </p:spPr>
        <p:txBody>
          <a:bodyPr anchor="b">
            <a:normAutofit/>
          </a:bodyPr>
          <a:lstStyle/>
          <a:p>
            <a:r>
              <a:rPr lang="en-US" sz="5400">
                <a:latin typeface="Times New Roman" panose="02020603050405020304" pitchFamily="18" charset="0"/>
                <a:cs typeface="Times New Roman" panose="02020603050405020304" pitchFamily="18" charset="0"/>
              </a:rPr>
              <a:t>Question 3:</a:t>
            </a:r>
          </a:p>
        </p:txBody>
      </p:sp>
      <p:sp>
        <p:nvSpPr>
          <p:cNvPr id="37"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Content Placeholder 2">
            <a:extLst>
              <a:ext uri="{FF2B5EF4-FFF2-40B4-BE49-F238E27FC236}">
                <a16:creationId xmlns:a16="http://schemas.microsoft.com/office/drawing/2014/main" id="{322411D9-B7B3-B5E8-B27C-7DE1A68BFB5A}"/>
              </a:ext>
            </a:extLst>
          </p:cNvPr>
          <p:cNvGraphicFramePr>
            <a:graphicFrameLocks noGrp="1"/>
          </p:cNvGraphicFramePr>
          <p:nvPr>
            <p:ph idx="1"/>
            <p:extLst>
              <p:ext uri="{D42A27DB-BD31-4B8C-83A1-F6EECF244321}">
                <p14:modId xmlns:p14="http://schemas.microsoft.com/office/powerpoint/2010/main" val="1917204711"/>
              </p:ext>
            </p:extLst>
          </p:nvPr>
        </p:nvGraphicFramePr>
        <p:xfrm>
          <a:off x="5297762" y="2706624"/>
          <a:ext cx="6251110" cy="3483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7854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10;&#10;Description automatically generated with medium confidence">
            <a:extLst>
              <a:ext uri="{FF2B5EF4-FFF2-40B4-BE49-F238E27FC236}">
                <a16:creationId xmlns:a16="http://schemas.microsoft.com/office/drawing/2014/main" id="{116ED034-9537-7C7D-D0ED-689BE4562D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403148"/>
            <a:ext cx="5294716" cy="2051702"/>
          </a:xfrm>
          <a:prstGeom prst="rect">
            <a:avLst/>
          </a:prstGeom>
        </p:spPr>
      </p:pic>
      <p:cxnSp>
        <p:nvCxnSpPr>
          <p:cNvPr id="25" name="Straight Connector 24">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Content Placeholder 4" descr="Diagram&#10;&#10;Description automatically generated">
            <a:extLst>
              <a:ext uri="{FF2B5EF4-FFF2-40B4-BE49-F238E27FC236}">
                <a16:creationId xmlns:a16="http://schemas.microsoft.com/office/drawing/2014/main" id="{9F2F1890-786C-7C1B-EAA9-E225B91F17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817" y="1423627"/>
            <a:ext cx="5294715" cy="4010746"/>
          </a:xfrm>
          <a:prstGeom prst="rect">
            <a:avLst/>
          </a:prstGeom>
        </p:spPr>
      </p:pic>
    </p:spTree>
    <p:extLst>
      <p:ext uri="{BB962C8B-B14F-4D97-AF65-F5344CB8AC3E}">
        <p14:creationId xmlns:p14="http://schemas.microsoft.com/office/powerpoint/2010/main" val="4060253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92DC-45FC-D548-C891-5B6B4C86F7F5}"/>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Question 4:</a:t>
            </a:r>
          </a:p>
        </p:txBody>
      </p:sp>
      <p:sp>
        <p:nvSpPr>
          <p:cNvPr id="3" name="Content Placeholder 2">
            <a:extLst>
              <a:ext uri="{FF2B5EF4-FFF2-40B4-BE49-F238E27FC236}">
                <a16:creationId xmlns:a16="http://schemas.microsoft.com/office/drawing/2014/main" id="{95A75D41-E9DD-3365-8072-6DAE3EBDCF9D}"/>
              </a:ext>
            </a:extLst>
          </p:cNvPr>
          <p:cNvSpPr>
            <a:spLocks noGrp="1"/>
          </p:cNvSpPr>
          <p:nvPr>
            <p:ph idx="1"/>
          </p:nvPr>
        </p:nvSpPr>
        <p:spPr/>
        <p:txBody>
          <a:bodyPr/>
          <a:lstStyle/>
          <a:p>
            <a:r>
              <a:rPr lang="en-US" sz="2400" i="0" dirty="0">
                <a:solidFill>
                  <a:srgbClr val="000000"/>
                </a:solidFill>
                <a:effectLst/>
                <a:latin typeface="Times New Roman" panose="02020603050405020304" pitchFamily="18" charset="0"/>
                <a:cs typeface="Times New Roman" panose="02020603050405020304" pitchFamily="18" charset="0"/>
              </a:rPr>
              <a:t>Comparing the findings from various impurity measurements (Gini, Entropy and Classification Error)</a:t>
            </a:r>
          </a:p>
          <a:p>
            <a:r>
              <a:rPr lang="en-US" sz="2400" dirty="0">
                <a:solidFill>
                  <a:srgbClr val="000000"/>
                </a:solidFill>
                <a:latin typeface="Times New Roman" panose="02020603050405020304" pitchFamily="18" charset="0"/>
                <a:cs typeface="Times New Roman" panose="02020603050405020304" pitchFamily="18" charset="0"/>
              </a:rPr>
              <a:t>Gini Impurity Measurement: This</a:t>
            </a:r>
            <a:r>
              <a:rPr lang="en-US" sz="2400" b="0" i="0" dirty="0">
                <a:effectLst/>
                <a:latin typeface="Times New Roman" panose="02020603050405020304" pitchFamily="18" charset="0"/>
                <a:cs typeface="Times New Roman" panose="02020603050405020304" pitchFamily="18" charset="0"/>
              </a:rPr>
              <a:t> is a measure used for generating classification trees. Information on the distribution of data per node than the classification accuracy used for reporting the tree accuracy.</a:t>
            </a:r>
          </a:p>
          <a:p>
            <a:r>
              <a:rPr lang="en-US" sz="2400" b="0" i="0" dirty="0">
                <a:effectLst/>
                <a:latin typeface="Times New Roman" panose="02020603050405020304" pitchFamily="18" charset="0"/>
                <a:cs typeface="Times New Roman" panose="02020603050405020304" pitchFamily="18" charset="0"/>
              </a:rPr>
              <a:t>Entropy and classification error: This is </a:t>
            </a:r>
            <a:r>
              <a:rPr lang="en-US" sz="2400" b="0" i="0" dirty="0">
                <a:solidFill>
                  <a:srgbClr val="111111"/>
                </a:solidFill>
                <a:effectLst/>
                <a:latin typeface="Times New Roman" panose="02020603050405020304" pitchFamily="18" charset="0"/>
                <a:cs typeface="Times New Roman" panose="02020603050405020304" pitchFamily="18" charset="0"/>
              </a:rPr>
              <a:t>a term used in statistical physics as a measure of how disordered a system is.</a:t>
            </a:r>
          </a:p>
          <a:p>
            <a:endParaRPr lang="en-US" sz="2400" b="0" i="0" dirty="0">
              <a:effectLst/>
              <a:latin typeface="Times New Roman" panose="02020603050405020304" pitchFamily="18" charset="0"/>
              <a:cs typeface="Times New Roman" panose="02020603050405020304" pitchFamily="18" charset="0"/>
            </a:endParaRPr>
          </a:p>
          <a:p>
            <a:endParaRPr lang="en-US" sz="2400" i="0" dirty="0">
              <a:solidFill>
                <a:srgbClr val="000000"/>
              </a:solidFill>
              <a:effectLst/>
              <a:latin typeface="Times New Roman" panose="02020603050405020304" pitchFamily="18" charset="0"/>
              <a:cs typeface="Times New Roman" panose="02020603050405020304" pitchFamily="18" charset="0"/>
            </a:endParaRPr>
          </a:p>
          <a:p>
            <a:endParaRPr lang="en-US" dirty="0"/>
          </a:p>
        </p:txBody>
      </p:sp>
      <p:graphicFrame>
        <p:nvGraphicFramePr>
          <p:cNvPr id="4" name="Table 3">
            <a:extLst>
              <a:ext uri="{FF2B5EF4-FFF2-40B4-BE49-F238E27FC236}">
                <a16:creationId xmlns:a16="http://schemas.microsoft.com/office/drawing/2014/main" id="{82C15B80-6372-35E6-4FED-72070559558E}"/>
              </a:ext>
            </a:extLst>
          </p:cNvPr>
          <p:cNvGraphicFramePr>
            <a:graphicFrameLocks noGrp="1"/>
          </p:cNvGraphicFramePr>
          <p:nvPr>
            <p:extLst>
              <p:ext uri="{D42A27DB-BD31-4B8C-83A1-F6EECF244321}">
                <p14:modId xmlns:p14="http://schemas.microsoft.com/office/powerpoint/2010/main" val="4044156933"/>
              </p:ext>
            </p:extLst>
          </p:nvPr>
        </p:nvGraphicFramePr>
        <p:xfrm>
          <a:off x="1117341" y="4835409"/>
          <a:ext cx="9957318" cy="1097280"/>
        </p:xfrm>
        <a:graphic>
          <a:graphicData uri="http://schemas.openxmlformats.org/drawingml/2006/table">
            <a:tbl>
              <a:tblPr/>
              <a:tblGrid>
                <a:gridCol w="3319106">
                  <a:extLst>
                    <a:ext uri="{9D8B030D-6E8A-4147-A177-3AD203B41FA5}">
                      <a16:colId xmlns:a16="http://schemas.microsoft.com/office/drawing/2014/main" val="364504612"/>
                    </a:ext>
                  </a:extLst>
                </a:gridCol>
                <a:gridCol w="3319106">
                  <a:extLst>
                    <a:ext uri="{9D8B030D-6E8A-4147-A177-3AD203B41FA5}">
                      <a16:colId xmlns:a16="http://schemas.microsoft.com/office/drawing/2014/main" val="830124133"/>
                    </a:ext>
                  </a:extLst>
                </a:gridCol>
                <a:gridCol w="3319106">
                  <a:extLst>
                    <a:ext uri="{9D8B030D-6E8A-4147-A177-3AD203B41FA5}">
                      <a16:colId xmlns:a16="http://schemas.microsoft.com/office/drawing/2014/main" val="2650140160"/>
                    </a:ext>
                  </a:extLst>
                </a:gridCol>
              </a:tblGrid>
              <a:tr h="306785">
                <a:tc>
                  <a:txBody>
                    <a:bodyPr/>
                    <a:lstStyle/>
                    <a:p>
                      <a:pPr algn="l"/>
                      <a:r>
                        <a:rPr lang="en-US" b="0">
                          <a:effectLst/>
                        </a:rPr>
                        <a:t> </a:t>
                      </a:r>
                    </a:p>
                  </a:txBody>
                  <a:tcPr anchor="ctr">
                    <a:lnL>
                      <a:noFill/>
                    </a:lnL>
                    <a:lnR>
                      <a:noFill/>
                    </a:lnR>
                    <a:lnT w="15240" cap="flat" cmpd="sng" algn="ctr">
                      <a:solidFill>
                        <a:srgbClr val="333333"/>
                      </a:solidFill>
                      <a:prstDash val="solid"/>
                      <a:round/>
                      <a:headEnd type="none" w="med" len="med"/>
                      <a:tailEnd type="none" w="med" len="med"/>
                    </a:lnT>
                    <a:lnB w="15240" cap="flat" cmpd="sng" algn="ctr">
                      <a:solidFill>
                        <a:srgbClr val="333333"/>
                      </a:solidFill>
                      <a:prstDash val="solid"/>
                      <a:round/>
                      <a:headEnd type="none" w="med" len="med"/>
                      <a:tailEnd type="none" w="med" len="med"/>
                    </a:lnB>
                    <a:solidFill>
                      <a:srgbClr val="FFFFF8"/>
                    </a:solidFill>
                  </a:tcPr>
                </a:tc>
                <a:tc>
                  <a:txBody>
                    <a:bodyPr/>
                    <a:lstStyle/>
                    <a:p>
                      <a:pPr algn="l"/>
                      <a:r>
                        <a:rPr lang="en-US" b="0" dirty="0">
                          <a:effectLst/>
                        </a:rPr>
                        <a:t>Measure of </a:t>
                      </a:r>
                      <a:r>
                        <a:rPr lang="en-US" b="0" dirty="0" err="1">
                          <a:effectLst/>
                        </a:rPr>
                        <a:t>Orderness</a:t>
                      </a:r>
                      <a:endParaRPr lang="en-US" b="0" dirty="0">
                        <a:effectLst/>
                      </a:endParaRPr>
                    </a:p>
                  </a:txBody>
                  <a:tcPr anchor="ctr">
                    <a:lnL>
                      <a:noFill/>
                    </a:lnL>
                    <a:lnR>
                      <a:noFill/>
                    </a:lnR>
                    <a:lnT w="15240" cap="flat" cmpd="sng" algn="ctr">
                      <a:solidFill>
                        <a:srgbClr val="333333"/>
                      </a:solidFill>
                      <a:prstDash val="solid"/>
                      <a:round/>
                      <a:headEnd type="none" w="med" len="med"/>
                      <a:tailEnd type="none" w="med" len="med"/>
                    </a:lnT>
                    <a:lnB w="15240" cap="flat" cmpd="sng" algn="ctr">
                      <a:solidFill>
                        <a:srgbClr val="333333"/>
                      </a:solidFill>
                      <a:prstDash val="solid"/>
                      <a:round/>
                      <a:headEnd type="none" w="med" len="med"/>
                      <a:tailEnd type="none" w="med" len="med"/>
                    </a:lnB>
                    <a:solidFill>
                      <a:srgbClr val="FFFFF8"/>
                    </a:solidFill>
                  </a:tcPr>
                </a:tc>
                <a:tc>
                  <a:txBody>
                    <a:bodyPr/>
                    <a:lstStyle/>
                    <a:p>
                      <a:pPr algn="l"/>
                      <a:r>
                        <a:rPr lang="en-US" b="0">
                          <a:effectLst/>
                        </a:rPr>
                        <a:t>Measure of Informativeness</a:t>
                      </a:r>
                    </a:p>
                  </a:txBody>
                  <a:tcPr anchor="ctr">
                    <a:lnL>
                      <a:noFill/>
                    </a:lnL>
                    <a:lnR>
                      <a:noFill/>
                    </a:lnR>
                    <a:lnT w="15240" cap="flat" cmpd="sng" algn="ctr">
                      <a:solidFill>
                        <a:srgbClr val="333333"/>
                      </a:solidFill>
                      <a:prstDash val="solid"/>
                      <a:round/>
                      <a:headEnd type="none" w="med" len="med"/>
                      <a:tailEnd type="none" w="med" len="med"/>
                    </a:lnT>
                    <a:lnB w="15240" cap="flat" cmpd="sng" algn="ctr">
                      <a:solidFill>
                        <a:srgbClr val="333333"/>
                      </a:solidFill>
                      <a:prstDash val="solid"/>
                      <a:round/>
                      <a:headEnd type="none" w="med" len="med"/>
                      <a:tailEnd type="none" w="med" len="med"/>
                    </a:lnB>
                    <a:solidFill>
                      <a:srgbClr val="FFFFF8"/>
                    </a:solidFill>
                  </a:tcPr>
                </a:tc>
                <a:extLst>
                  <a:ext uri="{0D108BD9-81ED-4DB2-BD59-A6C34878D82A}">
                    <a16:rowId xmlns:a16="http://schemas.microsoft.com/office/drawing/2014/main" val="4226777044"/>
                  </a:ext>
                </a:extLst>
              </a:tr>
              <a:tr h="0">
                <a:tc>
                  <a:txBody>
                    <a:bodyPr/>
                    <a:lstStyle/>
                    <a:p>
                      <a:pPr algn="l"/>
                      <a:r>
                        <a:rPr lang="en-US">
                          <a:effectLst/>
                        </a:rPr>
                        <a:t>Classification</a:t>
                      </a:r>
                    </a:p>
                  </a:txBody>
                  <a:tcPr anchor="ctr">
                    <a:lnL>
                      <a:noFill/>
                    </a:lnL>
                    <a:lnR>
                      <a:noFill/>
                    </a:lnR>
                    <a:lnT w="15240" cap="flat" cmpd="sng" algn="ctr">
                      <a:solidFill>
                        <a:srgbClr val="333333"/>
                      </a:solidFill>
                      <a:prstDash val="solid"/>
                      <a:round/>
                      <a:headEnd type="none" w="med" len="med"/>
                      <a:tailEnd type="none" w="med" len="med"/>
                    </a:lnT>
                    <a:lnB w="15240" cap="flat" cmpd="sng" algn="ctr">
                      <a:solidFill>
                        <a:srgbClr val="333333"/>
                      </a:solidFill>
                      <a:prstDash val="solid"/>
                      <a:round/>
                      <a:headEnd type="none" w="med" len="med"/>
                      <a:tailEnd type="none" w="med" len="med"/>
                    </a:lnB>
                    <a:solidFill>
                      <a:srgbClr val="FFFFF8"/>
                    </a:solidFill>
                  </a:tcPr>
                </a:tc>
                <a:tc>
                  <a:txBody>
                    <a:bodyPr/>
                    <a:lstStyle/>
                    <a:p>
                      <a:pPr algn="l"/>
                      <a:r>
                        <a:rPr lang="en-US">
                          <a:effectLst/>
                        </a:rPr>
                        <a:t>Entropy</a:t>
                      </a:r>
                    </a:p>
                  </a:txBody>
                  <a:tcPr anchor="ctr">
                    <a:lnL>
                      <a:noFill/>
                    </a:lnL>
                    <a:lnR>
                      <a:noFill/>
                    </a:lnR>
                    <a:lnT w="15240" cap="flat" cmpd="sng" algn="ctr">
                      <a:solidFill>
                        <a:srgbClr val="333333"/>
                      </a:solidFill>
                      <a:prstDash val="solid"/>
                      <a:round/>
                      <a:headEnd type="none" w="med" len="med"/>
                      <a:tailEnd type="none" w="med" len="med"/>
                    </a:lnT>
                    <a:lnB w="15240" cap="flat" cmpd="sng" algn="ctr">
                      <a:solidFill>
                        <a:srgbClr val="333333"/>
                      </a:solidFill>
                      <a:prstDash val="solid"/>
                      <a:round/>
                      <a:headEnd type="none" w="med" len="med"/>
                      <a:tailEnd type="none" w="med" len="med"/>
                    </a:lnB>
                    <a:solidFill>
                      <a:srgbClr val="FFFFF8"/>
                    </a:solidFill>
                  </a:tcPr>
                </a:tc>
                <a:tc>
                  <a:txBody>
                    <a:bodyPr/>
                    <a:lstStyle/>
                    <a:p>
                      <a:pPr algn="l"/>
                      <a:r>
                        <a:rPr lang="en-US">
                          <a:effectLst/>
                        </a:rPr>
                        <a:t>Information Gain</a:t>
                      </a:r>
                    </a:p>
                  </a:txBody>
                  <a:tcPr anchor="ctr">
                    <a:lnL>
                      <a:noFill/>
                    </a:lnL>
                    <a:lnR>
                      <a:noFill/>
                    </a:lnR>
                    <a:lnT w="15240" cap="flat" cmpd="sng" algn="ctr">
                      <a:solidFill>
                        <a:srgbClr val="333333"/>
                      </a:solidFill>
                      <a:prstDash val="solid"/>
                      <a:round/>
                      <a:headEnd type="none" w="med" len="med"/>
                      <a:tailEnd type="none" w="med" len="med"/>
                    </a:lnT>
                    <a:lnB w="15240" cap="flat" cmpd="sng" algn="ctr">
                      <a:solidFill>
                        <a:srgbClr val="333333"/>
                      </a:solidFill>
                      <a:prstDash val="solid"/>
                      <a:round/>
                      <a:headEnd type="none" w="med" len="med"/>
                      <a:tailEnd type="none" w="med" len="med"/>
                    </a:lnB>
                    <a:solidFill>
                      <a:srgbClr val="FFFFF8"/>
                    </a:solidFill>
                  </a:tcPr>
                </a:tc>
                <a:extLst>
                  <a:ext uri="{0D108BD9-81ED-4DB2-BD59-A6C34878D82A}">
                    <a16:rowId xmlns:a16="http://schemas.microsoft.com/office/drawing/2014/main" val="1113477903"/>
                  </a:ext>
                </a:extLst>
              </a:tr>
              <a:tr h="0">
                <a:tc>
                  <a:txBody>
                    <a:bodyPr/>
                    <a:lstStyle/>
                    <a:p>
                      <a:pPr algn="l"/>
                      <a:r>
                        <a:rPr lang="en-US">
                          <a:effectLst/>
                        </a:rPr>
                        <a:t>Regression</a:t>
                      </a:r>
                    </a:p>
                  </a:txBody>
                  <a:tcPr anchor="ctr">
                    <a:lnL>
                      <a:noFill/>
                    </a:lnL>
                    <a:lnR>
                      <a:noFill/>
                    </a:lnR>
                    <a:lnT w="15240" cap="flat" cmpd="sng" algn="ctr">
                      <a:solidFill>
                        <a:srgbClr val="333333"/>
                      </a:solidFill>
                      <a:prstDash val="solid"/>
                      <a:round/>
                      <a:headEnd type="none" w="med" len="med"/>
                      <a:tailEnd type="none" w="med" len="med"/>
                    </a:lnT>
                    <a:lnB w="15240" cap="flat" cmpd="sng" algn="ctr">
                      <a:solidFill>
                        <a:srgbClr val="333333"/>
                      </a:solidFill>
                      <a:prstDash val="solid"/>
                      <a:round/>
                      <a:headEnd type="none" w="med" len="med"/>
                      <a:tailEnd type="none" w="med" len="med"/>
                    </a:lnB>
                    <a:solidFill>
                      <a:srgbClr val="FFFFF8"/>
                    </a:solidFill>
                  </a:tcPr>
                </a:tc>
                <a:tc>
                  <a:txBody>
                    <a:bodyPr/>
                    <a:lstStyle/>
                    <a:p>
                      <a:pPr algn="l"/>
                      <a:r>
                        <a:rPr lang="en-US">
                          <a:effectLst/>
                        </a:rPr>
                        <a:t>Variance</a:t>
                      </a:r>
                    </a:p>
                  </a:txBody>
                  <a:tcPr anchor="ctr">
                    <a:lnL>
                      <a:noFill/>
                    </a:lnL>
                    <a:lnR>
                      <a:noFill/>
                    </a:lnR>
                    <a:lnT w="15240" cap="flat" cmpd="sng" algn="ctr">
                      <a:solidFill>
                        <a:srgbClr val="333333"/>
                      </a:solidFill>
                      <a:prstDash val="solid"/>
                      <a:round/>
                      <a:headEnd type="none" w="med" len="med"/>
                      <a:tailEnd type="none" w="med" len="med"/>
                    </a:lnT>
                    <a:lnB w="15240" cap="flat" cmpd="sng" algn="ctr">
                      <a:solidFill>
                        <a:srgbClr val="333333"/>
                      </a:solidFill>
                      <a:prstDash val="solid"/>
                      <a:round/>
                      <a:headEnd type="none" w="med" len="med"/>
                      <a:tailEnd type="none" w="med" len="med"/>
                    </a:lnB>
                    <a:solidFill>
                      <a:srgbClr val="FFFFF8"/>
                    </a:solidFill>
                  </a:tcPr>
                </a:tc>
                <a:tc>
                  <a:txBody>
                    <a:bodyPr/>
                    <a:lstStyle/>
                    <a:p>
                      <a:pPr algn="l"/>
                      <a:r>
                        <a:rPr lang="en-US" dirty="0">
                          <a:effectLst/>
                        </a:rPr>
                        <a:t>Correlation</a:t>
                      </a:r>
                    </a:p>
                  </a:txBody>
                  <a:tcPr anchor="ctr">
                    <a:lnL>
                      <a:noFill/>
                    </a:lnL>
                    <a:lnR>
                      <a:noFill/>
                    </a:lnR>
                    <a:lnT w="15240" cap="flat" cmpd="sng" algn="ctr">
                      <a:solidFill>
                        <a:srgbClr val="333333"/>
                      </a:solidFill>
                      <a:prstDash val="solid"/>
                      <a:round/>
                      <a:headEnd type="none" w="med" len="med"/>
                      <a:tailEnd type="none" w="med" len="med"/>
                    </a:lnT>
                    <a:lnB w="15240" cap="flat" cmpd="sng" algn="ctr">
                      <a:solidFill>
                        <a:srgbClr val="333333"/>
                      </a:solidFill>
                      <a:prstDash val="solid"/>
                      <a:round/>
                      <a:headEnd type="none" w="med" len="med"/>
                      <a:tailEnd type="none" w="med" len="med"/>
                    </a:lnB>
                    <a:solidFill>
                      <a:srgbClr val="FFFFF8"/>
                    </a:solidFill>
                  </a:tcPr>
                </a:tc>
                <a:extLst>
                  <a:ext uri="{0D108BD9-81ED-4DB2-BD59-A6C34878D82A}">
                    <a16:rowId xmlns:a16="http://schemas.microsoft.com/office/drawing/2014/main" val="2525634824"/>
                  </a:ext>
                </a:extLst>
              </a:tr>
            </a:tbl>
          </a:graphicData>
        </a:graphic>
      </p:graphicFrame>
      <p:sp>
        <p:nvSpPr>
          <p:cNvPr id="5" name="Rectangle 1">
            <a:extLst>
              <a:ext uri="{FF2B5EF4-FFF2-40B4-BE49-F238E27FC236}">
                <a16:creationId xmlns:a16="http://schemas.microsoft.com/office/drawing/2014/main" id="{49EA12A5-BF8E-F1F5-0B66-1B55D61A1DDF}"/>
              </a:ext>
            </a:extLst>
          </p:cNvPr>
          <p:cNvSpPr>
            <a:spLocks noChangeArrowheads="1"/>
          </p:cNvSpPr>
          <p:nvPr/>
        </p:nvSpPr>
        <p:spPr bwMode="auto">
          <a:xfrm>
            <a:off x="716902" y="4460719"/>
            <a:ext cx="1154471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11111"/>
                </a:solidFill>
                <a:effectLst/>
                <a:latin typeface="et-bembo"/>
              </a:rPr>
              <a:t> ​</a:t>
            </a:r>
            <a:r>
              <a:rPr kumimoji="0" lang="en-US" altLang="en-US" sz="1500" b="0" i="0" u="none" strike="noStrike" cap="none" normalizeH="0" baseline="0" dirty="0">
                <a:ln>
                  <a:noFill/>
                </a:ln>
                <a:solidFill>
                  <a:srgbClr val="111111"/>
                </a:solidFill>
                <a:effectLst/>
                <a:latin typeface="MathJax_AMS"/>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074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4">
            <a:extLst>
              <a:ext uri="{FF2B5EF4-FFF2-40B4-BE49-F238E27FC236}">
                <a16:creationId xmlns:a16="http://schemas.microsoft.com/office/drawing/2014/main" id="{C96C8BAF-68F3-4B78-B238-35DF5D865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26">
            <a:extLst>
              <a:ext uri="{FF2B5EF4-FFF2-40B4-BE49-F238E27FC236}">
                <a16:creationId xmlns:a16="http://schemas.microsoft.com/office/drawing/2014/main" id="{4F4CD6D0-5A87-4BA2-A13A-0E40511C3C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4774" y="699565"/>
            <a:ext cx="3553132" cy="5156200"/>
            <a:chOff x="7807230" y="2012810"/>
            <a:chExt cx="3251252" cy="3459865"/>
          </a:xfrm>
        </p:grpSpPr>
        <p:sp>
          <p:nvSpPr>
            <p:cNvPr id="38" name="Rectangle 27">
              <a:extLst>
                <a:ext uri="{FF2B5EF4-FFF2-40B4-BE49-F238E27FC236}">
                  <a16:creationId xmlns:a16="http://schemas.microsoft.com/office/drawing/2014/main" id="{5877EAC0-2063-444D-8EE9-72FED2E03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C155BF8-661A-4F4A-B4EC-923105C69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6" descr="Table&#10;&#10;Description automatically generated">
            <a:extLst>
              <a:ext uri="{FF2B5EF4-FFF2-40B4-BE49-F238E27FC236}">
                <a16:creationId xmlns:a16="http://schemas.microsoft.com/office/drawing/2014/main" id="{050DA063-45E3-308A-A15D-8A4D7BE7E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568" y="2142289"/>
            <a:ext cx="3209544" cy="2270752"/>
          </a:xfrm>
          <a:prstGeom prst="rect">
            <a:avLst/>
          </a:prstGeom>
        </p:spPr>
      </p:pic>
      <p:grpSp>
        <p:nvGrpSpPr>
          <p:cNvPr id="31" name="Group 30">
            <a:extLst>
              <a:ext uri="{FF2B5EF4-FFF2-40B4-BE49-F238E27FC236}">
                <a16:creationId xmlns:a16="http://schemas.microsoft.com/office/drawing/2014/main" id="{E9537076-EF48-4F72-9164-FD8260D55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19434" y="699565"/>
            <a:ext cx="3553132" cy="5156200"/>
            <a:chOff x="7807230" y="2012810"/>
            <a:chExt cx="3251252" cy="3459865"/>
          </a:xfrm>
        </p:grpSpPr>
        <p:sp>
          <p:nvSpPr>
            <p:cNvPr id="32" name="Rectangle 31">
              <a:extLst>
                <a:ext uri="{FF2B5EF4-FFF2-40B4-BE49-F238E27FC236}">
                  <a16:creationId xmlns:a16="http://schemas.microsoft.com/office/drawing/2014/main" id="{689673CB-C48B-4D05-B6E4-B88CD5BAA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2">
              <a:extLst>
                <a:ext uri="{FF2B5EF4-FFF2-40B4-BE49-F238E27FC236}">
                  <a16:creationId xmlns:a16="http://schemas.microsoft.com/office/drawing/2014/main" id="{96C31A20-B341-476E-8C04-A26C87E1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Content Placeholder 4" descr="Table&#10;&#10;Description automatically generated">
            <a:extLst>
              <a:ext uri="{FF2B5EF4-FFF2-40B4-BE49-F238E27FC236}">
                <a16:creationId xmlns:a16="http://schemas.microsoft.com/office/drawing/2014/main" id="{8584A55C-1AD9-E006-43C5-7432BAE83B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7333" y="2222527"/>
            <a:ext cx="3209544" cy="2110275"/>
          </a:xfrm>
          <a:prstGeom prst="rect">
            <a:avLst/>
          </a:prstGeom>
        </p:spPr>
      </p:pic>
      <p:grpSp>
        <p:nvGrpSpPr>
          <p:cNvPr id="35" name="Group 34">
            <a:extLst>
              <a:ext uri="{FF2B5EF4-FFF2-40B4-BE49-F238E27FC236}">
                <a16:creationId xmlns:a16="http://schemas.microsoft.com/office/drawing/2014/main" id="{6EFC3492-86BD-4D75-B5B4-C2DBFE0BD1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04093" y="699565"/>
            <a:ext cx="3553132" cy="5156200"/>
            <a:chOff x="7807230" y="2012810"/>
            <a:chExt cx="3251252" cy="3459865"/>
          </a:xfrm>
        </p:grpSpPr>
        <p:sp>
          <p:nvSpPr>
            <p:cNvPr id="36" name="Rectangle 35">
              <a:extLst>
                <a:ext uri="{FF2B5EF4-FFF2-40B4-BE49-F238E27FC236}">
                  <a16:creationId xmlns:a16="http://schemas.microsoft.com/office/drawing/2014/main" id="{F72E5074-2516-4705-BFF1-F508394A0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2259E4C-F24C-4180-AEC3-76255D535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1" name="Picture 10" descr="Table&#10;&#10;Description automatically generated">
            <a:extLst>
              <a:ext uri="{FF2B5EF4-FFF2-40B4-BE49-F238E27FC236}">
                <a16:creationId xmlns:a16="http://schemas.microsoft.com/office/drawing/2014/main" id="{1615F81E-1403-7566-ECD6-6DF06B3368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87" y="2374090"/>
            <a:ext cx="3209544" cy="1807149"/>
          </a:xfrm>
          <a:prstGeom prst="rect">
            <a:avLst/>
          </a:prstGeom>
        </p:spPr>
      </p:pic>
    </p:spTree>
    <p:extLst>
      <p:ext uri="{BB962C8B-B14F-4D97-AF65-F5344CB8AC3E}">
        <p14:creationId xmlns:p14="http://schemas.microsoft.com/office/powerpoint/2010/main" val="1352993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06D728-A21E-BE23-0CF6-DA83097D58E3}"/>
              </a:ext>
            </a:extLst>
          </p:cNvPr>
          <p:cNvSpPr>
            <a:spLocks noGrp="1"/>
          </p:cNvSpPr>
          <p:nvPr>
            <p:ph type="title"/>
          </p:nvPr>
        </p:nvSpPr>
        <p:spPr>
          <a:xfrm>
            <a:off x="868680" y="405575"/>
            <a:ext cx="5001768" cy="1371600"/>
          </a:xfrm>
        </p:spPr>
        <p:txBody>
          <a:bodyPr vert="horz" lIns="91440" tIns="45720" rIns="91440" bIns="45720" rtlCol="0" anchor="ctr">
            <a:normAutofit fontScale="90000"/>
          </a:bodyPr>
          <a:lstStyle/>
          <a:p>
            <a:r>
              <a:rPr lang="en-US" sz="3300" dirty="0"/>
              <a:t>The ROC Curve for tree model of min samples = 100 n 40 respectively</a:t>
            </a:r>
          </a:p>
        </p:txBody>
      </p:sp>
      <p:sp>
        <p:nvSpPr>
          <p:cNvPr id="29" name="Rectangle 28">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Chart, line chart&#10;&#10;Description automatically generated">
            <a:extLst>
              <a:ext uri="{FF2B5EF4-FFF2-40B4-BE49-F238E27FC236}">
                <a16:creationId xmlns:a16="http://schemas.microsoft.com/office/drawing/2014/main" id="{3AF3098B-116E-DB4A-59D2-346D3C3D3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058" y="2435756"/>
            <a:ext cx="5431536" cy="3516918"/>
          </a:xfrm>
          <a:prstGeom prst="rect">
            <a:avLst/>
          </a:prstGeom>
        </p:spPr>
      </p:pic>
      <p:pic>
        <p:nvPicPr>
          <p:cNvPr id="5" name="Content Placeholder 4" descr="Chart, line chart&#10;&#10;Description automatically generated">
            <a:extLst>
              <a:ext uri="{FF2B5EF4-FFF2-40B4-BE49-F238E27FC236}">
                <a16:creationId xmlns:a16="http://schemas.microsoft.com/office/drawing/2014/main" id="{FCF7511A-00DA-7E9A-E798-010AA16823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1408" y="2586898"/>
            <a:ext cx="5431536" cy="3204606"/>
          </a:xfrm>
          <a:prstGeom prst="rect">
            <a:avLst/>
          </a:prstGeom>
        </p:spPr>
      </p:pic>
    </p:spTree>
    <p:extLst>
      <p:ext uri="{BB962C8B-B14F-4D97-AF65-F5344CB8AC3E}">
        <p14:creationId xmlns:p14="http://schemas.microsoft.com/office/powerpoint/2010/main" val="981106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F4B59-CD53-C307-951B-09C6473F55D3}"/>
              </a:ext>
            </a:extLst>
          </p:cNvPr>
          <p:cNvSpPr>
            <a:spLocks noGrp="1"/>
          </p:cNvSpPr>
          <p:nvPr>
            <p:ph type="title"/>
          </p:nvPr>
        </p:nvSpPr>
        <p:spPr>
          <a:xfrm>
            <a:off x="640080" y="325369"/>
            <a:ext cx="4368602" cy="1956841"/>
          </a:xfrm>
        </p:spPr>
        <p:txBody>
          <a:bodyPr anchor="b">
            <a:normAutofit/>
          </a:bodyPr>
          <a:lstStyle/>
          <a:p>
            <a:r>
              <a:rPr lang="en-US" sz="5400">
                <a:latin typeface="Times New Roman" panose="02020603050405020304" pitchFamily="18" charset="0"/>
                <a:cs typeface="Times New Roman" panose="02020603050405020304" pitchFamily="18" charset="0"/>
              </a:rPr>
              <a:t>Conclusion:</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4ADB92-B2E4-1E6B-DA11-4381AFF5D17C}"/>
              </a:ext>
            </a:extLst>
          </p:cNvPr>
          <p:cNvSpPr>
            <a:spLocks noGrp="1"/>
          </p:cNvSpPr>
          <p:nvPr>
            <p:ph idx="1"/>
          </p:nvPr>
        </p:nvSpPr>
        <p:spPr>
          <a:xfrm>
            <a:off x="640080" y="2872899"/>
            <a:ext cx="4243589" cy="3320668"/>
          </a:xfrm>
        </p:spPr>
        <p:txBody>
          <a:bodyPr>
            <a:normAutofit/>
          </a:bodyPr>
          <a:lstStyle/>
          <a:p>
            <a:r>
              <a:rPr lang="en-US" sz="1500">
                <a:latin typeface="Times New Roman" panose="02020603050405020304" pitchFamily="18" charset="0"/>
                <a:cs typeface="Times New Roman" panose="02020603050405020304" pitchFamily="18" charset="0"/>
              </a:rPr>
              <a:t>Using linear regression, tree plots and DecisionTreeClassifier, we have achieved the accuracy and classification report for two types of classification with 100 nodes per terminal and 40 nodes per terminal. </a:t>
            </a:r>
          </a:p>
          <a:p>
            <a:r>
              <a:rPr lang="en-US" sz="1500">
                <a:latin typeface="Times New Roman" panose="02020603050405020304" pitchFamily="18" charset="0"/>
                <a:cs typeface="Times New Roman" panose="02020603050405020304" pitchFamily="18" charset="0"/>
              </a:rPr>
              <a:t>Also, classification report, accuracy and confusion matrix is achieved through gini and entropy impurity measures.</a:t>
            </a:r>
          </a:p>
          <a:p>
            <a:r>
              <a:rPr lang="en-US" sz="1500">
                <a:latin typeface="Times New Roman" panose="02020603050405020304" pitchFamily="18" charset="0"/>
                <a:cs typeface="Times New Roman" panose="02020603050405020304" pitchFamily="18" charset="0"/>
              </a:rPr>
              <a:t>In conclusion, the highest accuracy we got was 82%.</a:t>
            </a:r>
          </a:p>
          <a:p>
            <a:r>
              <a:rPr lang="en-US" sz="1500">
                <a:latin typeface="Times New Roman" panose="02020603050405020304" pitchFamily="18" charset="0"/>
                <a:cs typeface="Times New Roman" panose="02020603050405020304" pitchFamily="18" charset="0"/>
              </a:rPr>
              <a:t>Also successfully achieved g</a:t>
            </a:r>
            <a:r>
              <a:rPr lang="en-US" sz="1500" i="0">
                <a:effectLst/>
                <a:latin typeface="Times New Roman" panose="02020603050405020304" pitchFamily="18" charset="0"/>
                <a:cs typeface="Times New Roman" panose="02020603050405020304" pitchFamily="18" charset="0"/>
              </a:rPr>
              <a:t>raphs of fpr(False Positive Rate) and tpr(True Positive Rate) thresholds of the classification.</a:t>
            </a:r>
          </a:p>
          <a:p>
            <a:endParaRPr lang="en-US" sz="1500">
              <a:latin typeface="Times New Roman" panose="02020603050405020304" pitchFamily="18" charset="0"/>
              <a:cs typeface="Times New Roman" panose="02020603050405020304" pitchFamily="18" charset="0"/>
            </a:endParaRPr>
          </a:p>
        </p:txBody>
      </p:sp>
      <p:pic>
        <p:nvPicPr>
          <p:cNvPr id="5" name="Picture 4" descr="Different coloured dots on white wall">
            <a:extLst>
              <a:ext uri="{FF2B5EF4-FFF2-40B4-BE49-F238E27FC236}">
                <a16:creationId xmlns:a16="http://schemas.microsoft.com/office/drawing/2014/main" id="{B37CC9E1-3229-69A7-BA69-23736D7CDC30}"/>
              </a:ext>
            </a:extLst>
          </p:cNvPr>
          <p:cNvPicPr>
            <a:picLocks noChangeAspect="1"/>
          </p:cNvPicPr>
          <p:nvPr/>
        </p:nvPicPr>
        <p:blipFill rotWithShape="1">
          <a:blip r:embed="rId2"/>
          <a:srcRect l="13024" r="1525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29947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6C7F64-E460-392B-6A4A-D908C470407A}"/>
              </a:ext>
            </a:extLst>
          </p:cNvPr>
          <p:cNvSpPr>
            <a:spLocks noGrp="1"/>
          </p:cNvSpPr>
          <p:nvPr>
            <p:ph type="title"/>
          </p:nvPr>
        </p:nvSpPr>
        <p:spPr>
          <a:xfrm>
            <a:off x="841248" y="502920"/>
            <a:ext cx="10509504" cy="1975104"/>
          </a:xfrm>
        </p:spPr>
        <p:txBody>
          <a:bodyPr anchor="b">
            <a:normAutofit/>
          </a:bodyPr>
          <a:lstStyle/>
          <a:p>
            <a:r>
              <a:rPr lang="en-US" sz="5400">
                <a:latin typeface="Times New Roman" panose="02020603050405020304" pitchFamily="18" charset="0"/>
                <a:cs typeface="Times New Roman" panose="02020603050405020304" pitchFamily="18" charset="0"/>
              </a:rPr>
              <a:t>MOTIVATION OF THE PROJECT</a:t>
            </a:r>
          </a:p>
        </p:txBody>
      </p:sp>
      <p:sp>
        <p:nvSpPr>
          <p:cNvPr id="19" name="Rectangle 18">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Content Placeholder 2">
            <a:extLst>
              <a:ext uri="{FF2B5EF4-FFF2-40B4-BE49-F238E27FC236}">
                <a16:creationId xmlns:a16="http://schemas.microsoft.com/office/drawing/2014/main" id="{9DD2DFA5-81C4-B23A-9953-13321344861D}"/>
              </a:ext>
            </a:extLst>
          </p:cNvPr>
          <p:cNvSpPr>
            <a:spLocks noGrp="1"/>
          </p:cNvSpPr>
          <p:nvPr>
            <p:ph idx="1"/>
          </p:nvPr>
        </p:nvSpPr>
        <p:spPr>
          <a:xfrm>
            <a:off x="841248" y="3328416"/>
            <a:ext cx="10509504" cy="2715768"/>
          </a:xfrm>
        </p:spPr>
        <p:txBody>
          <a:bodyPr>
            <a:normAutofit/>
          </a:bodyPr>
          <a:lstStyle/>
          <a:p>
            <a:r>
              <a:rPr lang="en-US" sz="2000" b="0" i="0">
                <a:effectLst/>
                <a:latin typeface="Times New Roman" panose="02020603050405020304" pitchFamily="18" charset="0"/>
                <a:cs typeface="Times New Roman" panose="02020603050405020304" pitchFamily="18" charset="0"/>
              </a:rPr>
              <a:t>The goal is to predict the probability of credit default based on credit card owner’s characteristics and payment history.</a:t>
            </a:r>
          </a:p>
          <a:p>
            <a:r>
              <a:rPr lang="en-US" sz="2000" b="0" i="0">
                <a:effectLst/>
                <a:latin typeface="Times New Roman" panose="02020603050405020304" pitchFamily="18" charset="0"/>
                <a:cs typeface="Times New Roman" panose="02020603050405020304" pitchFamily="18" charset="0"/>
              </a:rPr>
              <a:t>With the real probability of default as the response variable (Y), and the predictive probability of default as the independent variable (X), the simple linear regression result (Y = A + BX) shows that the forecasting model produced by artificial neural network has the highest coefficient of determination; its regression intercept (A) is close to zero, and regression coefficient (B) to one.</a:t>
            </a:r>
          </a:p>
          <a:p>
            <a:r>
              <a:rPr lang="en-US" sz="2000">
                <a:latin typeface="Times New Roman" panose="02020603050405020304" pitchFamily="18" charset="0"/>
                <a:cs typeface="Times New Roman" panose="02020603050405020304" pitchFamily="18" charset="0"/>
              </a:rPr>
              <a:t>This project is done using linear regression model and tree model hierarchy</a:t>
            </a:r>
          </a:p>
          <a:p>
            <a:r>
              <a:rPr lang="en-US" sz="2000" b="1">
                <a:latin typeface="Times New Roman" panose="02020603050405020304" pitchFamily="18" charset="0"/>
                <a:cs typeface="Times New Roman" panose="02020603050405020304" pitchFamily="18" charset="0"/>
              </a:rPr>
              <a:t>Y = x</a:t>
            </a:r>
            <a:r>
              <a:rPr lang="el-GR" sz="2000" b="1">
                <a:latin typeface="Times New Roman" panose="02020603050405020304" pitchFamily="18" charset="0"/>
                <a:cs typeface="Times New Roman" panose="02020603050405020304" pitchFamily="18" charset="0"/>
              </a:rPr>
              <a:t>β</a:t>
            </a:r>
            <a:r>
              <a:rPr lang="en-US" sz="2000" b="1">
                <a:latin typeface="Times New Roman" panose="02020603050405020304" pitchFamily="18" charset="0"/>
                <a:cs typeface="Times New Roman" panose="02020603050405020304" pitchFamily="18" charset="0"/>
              </a:rPr>
              <a:t> + </a:t>
            </a:r>
            <a:r>
              <a:rPr lang="el-GR" sz="2000" b="1">
                <a:latin typeface="Times New Roman" panose="02020603050405020304" pitchFamily="18" charset="0"/>
                <a:cs typeface="Times New Roman" panose="02020603050405020304" pitchFamily="18" charset="0"/>
              </a:rPr>
              <a:t>ξ</a:t>
            </a:r>
            <a:endParaRPr lang="en-US" sz="2000">
              <a:latin typeface="Times New Roman" panose="02020603050405020304" pitchFamily="18" charset="0"/>
              <a:cs typeface="Times New Roman" panose="02020603050405020304" pitchFamily="18" charset="0"/>
            </a:endParaRPr>
          </a:p>
          <a:p>
            <a:endParaRPr lang="en-US" sz="2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4507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3154B8-8233-AB95-33B4-A79674BBE7FB}"/>
              </a:ext>
            </a:extLst>
          </p:cNvPr>
          <p:cNvSpPr>
            <a:spLocks noGrp="1"/>
          </p:cNvSpPr>
          <p:nvPr>
            <p:ph idx="1"/>
          </p:nvPr>
        </p:nvSpPr>
        <p:spPr>
          <a:xfrm>
            <a:off x="838200" y="1929384"/>
            <a:ext cx="10515600" cy="4251960"/>
          </a:xfrm>
        </p:spPr>
        <p:txBody>
          <a:bodyPr>
            <a:normAutofit/>
          </a:bodyPr>
          <a:lstStyle/>
          <a:p>
            <a:endParaRPr lang="en-US" sz="1000" b="1" i="0">
              <a:effectLst/>
              <a:latin typeface="Times New Roman" panose="02020603050405020304" pitchFamily="18" charset="0"/>
              <a:cs typeface="Times New Roman" panose="02020603050405020304" pitchFamily="18" charset="0"/>
            </a:endParaRPr>
          </a:p>
          <a:p>
            <a:r>
              <a:rPr lang="en-US" sz="1000" b="1" i="0">
                <a:effectLst/>
                <a:latin typeface="Times New Roman" panose="02020603050405020304" pitchFamily="18" charset="0"/>
                <a:cs typeface="Times New Roman" panose="02020603050405020304" pitchFamily="18" charset="0"/>
              </a:rPr>
              <a:t>The file </a:t>
            </a:r>
            <a:r>
              <a:rPr lang="en-US" sz="1000" b="1" i="0" u="sng">
                <a:effectLst/>
                <a:latin typeface="Times New Roman" panose="02020603050405020304" pitchFamily="18" charset="0"/>
                <a:cs typeface="Times New Roman" panose="02020603050405020304" pitchFamily="18" charset="0"/>
                <a:hlinkClick r:id="rId2"/>
              </a:rPr>
              <a:t>default of credit card clients.xls</a:t>
            </a:r>
            <a:r>
              <a:rPr lang="en-US" sz="1000" b="1" i="0">
                <a:effectLst/>
                <a:latin typeface="Times New Roman" panose="02020603050405020304" pitchFamily="18" charset="0"/>
                <a:cs typeface="Times New Roman" panose="02020603050405020304" pitchFamily="18" charset="0"/>
              </a:rPr>
              <a:t> contains customers default payments in Taiwan . Each row in the data represents a customer. The goal is to use these data to build a model that will classify the default payment ('Y' in the dataset). </a:t>
            </a:r>
          </a:p>
          <a:p>
            <a:pPr marL="0" indent="0">
              <a:buNone/>
            </a:pPr>
            <a:endParaRPr lang="en-US" sz="1000" b="1" i="0">
              <a:effectLst/>
              <a:latin typeface="Times New Roman" panose="02020603050405020304" pitchFamily="18" charset="0"/>
              <a:cs typeface="Times New Roman" panose="02020603050405020304" pitchFamily="18" charset="0"/>
            </a:endParaRPr>
          </a:p>
          <a:p>
            <a:r>
              <a:rPr lang="en-US" sz="1000" b="0" i="0">
                <a:effectLst/>
                <a:latin typeface="Times New Roman" panose="02020603050405020304" pitchFamily="18" charset="0"/>
                <a:cs typeface="Times New Roman" panose="02020603050405020304" pitchFamily="18" charset="0"/>
              </a:rPr>
              <a:t>According the UCI Machine Learning Repository website the feature in formation are the following: </a:t>
            </a:r>
            <a:br>
              <a:rPr lang="en-US" sz="1000" b="0" i="0">
                <a:effectLst/>
                <a:latin typeface="Times New Roman" panose="02020603050405020304" pitchFamily="18" charset="0"/>
                <a:cs typeface="Times New Roman" panose="02020603050405020304" pitchFamily="18" charset="0"/>
              </a:rPr>
            </a:br>
            <a:endParaRPr lang="en-US" sz="1000" b="0" i="0">
              <a:effectLst/>
              <a:latin typeface="Times New Roman" panose="02020603050405020304" pitchFamily="18" charset="0"/>
              <a:cs typeface="Times New Roman" panose="02020603050405020304" pitchFamily="18" charset="0"/>
            </a:endParaRPr>
          </a:p>
          <a:p>
            <a:r>
              <a:rPr lang="en-US" sz="1000" b="0" i="0">
                <a:effectLst/>
                <a:latin typeface="Times New Roman" panose="02020603050405020304" pitchFamily="18" charset="0"/>
                <a:cs typeface="Times New Roman" panose="02020603050405020304" pitchFamily="18" charset="0"/>
              </a:rPr>
              <a:t>" This research employed a binary variable, default payment (Yes = 1, No = 0), as the response variable. This study reviewed the literature and used the following 23 variables as explanatory variables:</a:t>
            </a:r>
          </a:p>
          <a:p>
            <a:r>
              <a:rPr lang="en-US" sz="1000" b="0" i="0">
                <a:effectLst/>
                <a:latin typeface="Times New Roman" panose="02020603050405020304" pitchFamily="18" charset="0"/>
                <a:cs typeface="Times New Roman" panose="02020603050405020304" pitchFamily="18" charset="0"/>
              </a:rPr>
              <a:t>X1: Amount of the given credit (NT dollar): it includes both the individual consumer credit and his/her family (supplementary) credit.</a:t>
            </a:r>
          </a:p>
          <a:p>
            <a:r>
              <a:rPr lang="en-US" sz="1000" b="0" i="0">
                <a:effectLst/>
                <a:latin typeface="Times New Roman" panose="02020603050405020304" pitchFamily="18" charset="0"/>
                <a:cs typeface="Times New Roman" panose="02020603050405020304" pitchFamily="18" charset="0"/>
              </a:rPr>
              <a:t>X2: Gender (1 = male; 2 = female).</a:t>
            </a:r>
          </a:p>
          <a:p>
            <a:r>
              <a:rPr lang="en-US" sz="1000" b="0" i="0">
                <a:effectLst/>
                <a:latin typeface="Times New Roman" panose="02020603050405020304" pitchFamily="18" charset="0"/>
                <a:cs typeface="Times New Roman" panose="02020603050405020304" pitchFamily="18" charset="0"/>
              </a:rPr>
              <a:t>X3: Education (1 = graduate school; 2 = university; 3 = high school; 4 = others).</a:t>
            </a:r>
          </a:p>
          <a:p>
            <a:r>
              <a:rPr lang="en-US" sz="1000" b="0" i="0">
                <a:effectLst/>
                <a:latin typeface="Times New Roman" panose="02020603050405020304" pitchFamily="18" charset="0"/>
                <a:cs typeface="Times New Roman" panose="02020603050405020304" pitchFamily="18" charset="0"/>
              </a:rPr>
              <a:t>X4: Marital status (1 = married; 2 = single; 3 = others).</a:t>
            </a:r>
          </a:p>
          <a:p>
            <a:r>
              <a:rPr lang="en-US" sz="1000" b="0" i="0">
                <a:effectLst/>
                <a:latin typeface="Times New Roman" panose="02020603050405020304" pitchFamily="18" charset="0"/>
                <a:cs typeface="Times New Roman" panose="02020603050405020304" pitchFamily="18" charset="0"/>
              </a:rPr>
              <a:t>X5: Age (year).</a:t>
            </a:r>
          </a:p>
          <a:p>
            <a:r>
              <a:rPr lang="en-US" sz="1000" b="0" i="0">
                <a:effectLst/>
                <a:latin typeface="Times New Roman" panose="02020603050405020304" pitchFamily="18" charset="0"/>
                <a:cs typeface="Times New Roman" panose="02020603050405020304" pitchFamily="18" charset="0"/>
              </a:rPr>
              <a:t>X6 - X11: History of past payment. We tracked the past monthly payment records (from April to September 2005) as follows: X6 = the repayment status in September 2005; X7 = the repayment status in August 2005; . . .;X11 = the repayment status in April 2005. The measurement scale for the repayment status is: -1 = pay duly; 1 = payment delay for one month; 2 = payment delay for two months; . . .; 8 = payment delay for eight months; 9 = payment delay for nine months and above.</a:t>
            </a:r>
          </a:p>
          <a:p>
            <a:r>
              <a:rPr lang="en-US" sz="1000" b="0" i="0">
                <a:effectLst/>
                <a:latin typeface="Times New Roman" panose="02020603050405020304" pitchFamily="18" charset="0"/>
                <a:cs typeface="Times New Roman" panose="02020603050405020304" pitchFamily="18" charset="0"/>
              </a:rPr>
              <a:t>X12-X17: Amount of bill statement (NT dollar). X12 = amount of bill statement in September 2005; X13 = amount of bill statement in August 2005; . . .; X17 = amount of bill statement in April 2005.</a:t>
            </a:r>
          </a:p>
          <a:p>
            <a:r>
              <a:rPr lang="en-US" sz="1000" b="0" i="0">
                <a:effectLst/>
                <a:latin typeface="Times New Roman" panose="02020603050405020304" pitchFamily="18" charset="0"/>
                <a:cs typeface="Times New Roman" panose="02020603050405020304" pitchFamily="18" charset="0"/>
              </a:rPr>
              <a:t>X18-X23: Amount of previous payment (NT dollar). X18 = amount paid in September 2005; X19 = amount paid in August 2005; . . .;X23 = amount paid in April 2005."</a:t>
            </a:r>
          </a:p>
          <a:p>
            <a:endParaRPr lang="en-US" sz="1000"/>
          </a:p>
        </p:txBody>
      </p:sp>
    </p:spTree>
    <p:extLst>
      <p:ext uri="{BB962C8B-B14F-4D97-AF65-F5344CB8AC3E}">
        <p14:creationId xmlns:p14="http://schemas.microsoft.com/office/powerpoint/2010/main" val="2302859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966C24-10D0-E504-C84E-4922571ED04B}"/>
              </a:ext>
            </a:extLst>
          </p:cNvPr>
          <p:cNvSpPr>
            <a:spLocks noGrp="1"/>
          </p:cNvSpPr>
          <p:nvPr>
            <p:ph type="title"/>
          </p:nvPr>
        </p:nvSpPr>
        <p:spPr>
          <a:xfrm>
            <a:off x="841248" y="548640"/>
            <a:ext cx="3600860" cy="5431536"/>
          </a:xfrm>
        </p:spPr>
        <p:txBody>
          <a:bodyPr>
            <a:normAutofit/>
          </a:bodyPr>
          <a:lstStyle/>
          <a:p>
            <a:r>
              <a:rPr lang="en-US" sz="5400">
                <a:latin typeface="Times New Roman" panose="02020603050405020304" pitchFamily="18" charset="0"/>
                <a:cs typeface="Times New Roman" panose="02020603050405020304" pitchFamily="18" charset="0"/>
              </a:rPr>
              <a:t>Question 1: Exploratory Data Analysis</a:t>
            </a:r>
            <a:r>
              <a:rPr lang="en-US" sz="5400" b="0" i="0">
                <a:effectLst/>
                <a:latin typeface="Times New Roman" panose="02020603050405020304" pitchFamily="18" charset="0"/>
                <a:cs typeface="Times New Roman" panose="02020603050405020304" pitchFamily="18" charset="0"/>
              </a:rPr>
              <a:t> </a:t>
            </a:r>
            <a:endParaRPr lang="en-US" sz="5400">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97673E-11C9-DBE2-6853-60FBF9D23F37}"/>
              </a:ext>
            </a:extLst>
          </p:cNvPr>
          <p:cNvSpPr>
            <a:spLocks noGrp="1"/>
          </p:cNvSpPr>
          <p:nvPr>
            <p:ph idx="1"/>
          </p:nvPr>
        </p:nvSpPr>
        <p:spPr>
          <a:xfrm>
            <a:off x="5126418" y="552091"/>
            <a:ext cx="6224335" cy="5431536"/>
          </a:xfrm>
        </p:spPr>
        <p:txBody>
          <a:bodyPr anchor="ctr">
            <a:normAutofit/>
          </a:bodyPr>
          <a:lstStyle/>
          <a:p>
            <a:r>
              <a:rPr lang="en-US" sz="2200">
                <a:latin typeface="+mj-lt"/>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Load the libraries</a:t>
            </a:r>
            <a:endParaRPr lang="en-US" sz="2200">
              <a:latin typeface="+mj-lt"/>
              <a:cs typeface="Times New Roman" panose="02020603050405020304" pitchFamily="18" charset="0"/>
            </a:endParaRPr>
          </a:p>
          <a:p>
            <a:r>
              <a:rPr lang="en-US" sz="2200">
                <a:latin typeface="+mj-lt"/>
                <a:cs typeface="Times New Roman" panose="02020603050405020304" pitchFamily="18" charset="0"/>
              </a:rPr>
              <a:t>df = pd.DataFrame(pd.read_excel("defaultofcredcard.xls", header = 1))</a:t>
            </a:r>
          </a:p>
          <a:p>
            <a:r>
              <a:rPr lang="en-US" sz="2200">
                <a:latin typeface="Times New Roman" panose="02020603050405020304" pitchFamily="18" charset="0"/>
                <a:cs typeface="Times New Roman" panose="02020603050405020304" pitchFamily="18" charset="0"/>
              </a:rPr>
              <a:t>With this step, we are loading and reading the data. Then, go ahead and know the information of the whole table(3000, 25), so that we could plot the relations between the important parameters such as, counting the default payment next month.</a:t>
            </a:r>
          </a:p>
          <a:p>
            <a:r>
              <a:rPr lang="en-US" sz="2200">
                <a:latin typeface="Times New Roman" panose="02020603050405020304" pitchFamily="18" charset="0"/>
                <a:cs typeface="Times New Roman" panose="02020603050405020304" pitchFamily="18" charset="0"/>
              </a:rPr>
              <a:t>And looking for the correlation between 'PAY_AMT1', 'PAY_AMT2', 'PAY_AMT3', 'PAY_AMT4', 'PAY_AMT5', 'PAY_AMT6’.</a:t>
            </a:r>
          </a:p>
          <a:p>
            <a:r>
              <a:rPr lang="en-US" sz="2200">
                <a:latin typeface="Times New Roman" panose="02020603050405020304" pitchFamily="18" charset="0"/>
                <a:cs typeface="Times New Roman" panose="02020603050405020304" pitchFamily="18" charset="0"/>
              </a:rPr>
              <a:t>Also, </a:t>
            </a:r>
            <a:r>
              <a:rPr lang="en-US" sz="2200" b="0" i="0">
                <a:effectLst/>
                <a:latin typeface="Times New Roman" panose="02020603050405020304" pitchFamily="18" charset="0"/>
                <a:cs typeface="Times New Roman" panose="02020603050405020304" pitchFamily="18" charset="0"/>
              </a:rPr>
              <a:t>Splitting the data into training (80%) and test (20%) datasets. </a:t>
            </a: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6557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90C53D6E-5577-9135-2166-6A9E4878F6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2052235"/>
            <a:ext cx="10905066" cy="2753528"/>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9109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2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2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76E119-4775-4EC9-A8E3-6794CD0A4C8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Checking for correlation using Heat map</a:t>
            </a:r>
          </a:p>
        </p:txBody>
      </p:sp>
      <p:sp>
        <p:nvSpPr>
          <p:cNvPr id="36" name="Rectangle 2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3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Graphical user interface, application, Teams&#10;&#10;Description automatically generated">
            <a:extLst>
              <a:ext uri="{FF2B5EF4-FFF2-40B4-BE49-F238E27FC236}">
                <a16:creationId xmlns:a16="http://schemas.microsoft.com/office/drawing/2014/main" id="{B5C92B3A-F02D-1561-9B6A-25B3610F1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356" y="901994"/>
            <a:ext cx="6408836" cy="4902759"/>
          </a:xfrm>
          <a:prstGeom prst="rect">
            <a:avLst/>
          </a:prstGeom>
        </p:spPr>
      </p:pic>
    </p:spTree>
    <p:extLst>
      <p:ext uri="{BB962C8B-B14F-4D97-AF65-F5344CB8AC3E}">
        <p14:creationId xmlns:p14="http://schemas.microsoft.com/office/powerpoint/2010/main" val="3714165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F2A46FC-A8BE-4771-BE51-D9123E918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61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7A73E3E9-5F83-2697-498A-2F28CFA2E6C9}"/>
              </a:ext>
            </a:extLst>
          </p:cNvPr>
          <p:cNvPicPr>
            <a:picLocks noChangeAspect="1"/>
          </p:cNvPicPr>
          <p:nvPr/>
        </p:nvPicPr>
        <p:blipFill rotWithShape="1">
          <a:blip r:embed="rId2">
            <a:extLst>
              <a:ext uri="{28A0092B-C50C-407E-A947-70E740481C1C}">
                <a14:useLocalDpi xmlns:a14="http://schemas.microsoft.com/office/drawing/2010/main" val="0"/>
              </a:ext>
            </a:extLst>
          </a:blip>
          <a:srcRect t="7660" b="5342"/>
          <a:stretch/>
        </p:blipFill>
        <p:spPr>
          <a:xfrm>
            <a:off x="615790" y="508000"/>
            <a:ext cx="10960420" cy="5792694"/>
          </a:xfrm>
          <a:custGeom>
            <a:avLst/>
            <a:gdLst/>
            <a:ahLst/>
            <a:cxnLst/>
            <a:rect l="l" t="t" r="r" b="b"/>
            <a:pathLst>
              <a:path w="10485104" h="5523506">
                <a:moveTo>
                  <a:pt x="5949681" y="536"/>
                </a:moveTo>
                <a:cubicBezTo>
                  <a:pt x="6074035" y="-2131"/>
                  <a:pt x="6198411" y="5173"/>
                  <a:pt x="6321822" y="22405"/>
                </a:cubicBezTo>
                <a:cubicBezTo>
                  <a:pt x="6498937" y="51493"/>
                  <a:pt x="6677824" y="73364"/>
                  <a:pt x="6857694" y="55210"/>
                </a:cubicBezTo>
                <a:cubicBezTo>
                  <a:pt x="6981675" y="42526"/>
                  <a:pt x="7105459" y="35089"/>
                  <a:pt x="7230031" y="35528"/>
                </a:cubicBezTo>
                <a:cubicBezTo>
                  <a:pt x="7516370" y="35528"/>
                  <a:pt x="7802902" y="38152"/>
                  <a:pt x="8089242" y="32684"/>
                </a:cubicBezTo>
                <a:cubicBezTo>
                  <a:pt x="8344090" y="27873"/>
                  <a:pt x="8597956" y="17377"/>
                  <a:pt x="8853003" y="43837"/>
                </a:cubicBezTo>
                <a:cubicBezTo>
                  <a:pt x="9229472" y="82767"/>
                  <a:pt x="9607909" y="70300"/>
                  <a:pt x="9985559" y="65708"/>
                </a:cubicBezTo>
                <a:cubicBezTo>
                  <a:pt x="10083101" y="64320"/>
                  <a:pt x="10180599" y="61132"/>
                  <a:pt x="10278047" y="56140"/>
                </a:cubicBezTo>
                <a:lnTo>
                  <a:pt x="10449151" y="44199"/>
                </a:lnTo>
                <a:lnTo>
                  <a:pt x="10468533" y="198724"/>
                </a:lnTo>
                <a:cubicBezTo>
                  <a:pt x="10475933" y="234109"/>
                  <a:pt x="10480462" y="270161"/>
                  <a:pt x="10482057" y="306442"/>
                </a:cubicBezTo>
                <a:cubicBezTo>
                  <a:pt x="10492136" y="438884"/>
                  <a:pt x="10475168" y="569479"/>
                  <a:pt x="10461007" y="700359"/>
                </a:cubicBezTo>
                <a:cubicBezTo>
                  <a:pt x="10451566" y="783776"/>
                  <a:pt x="10437150" y="868045"/>
                  <a:pt x="10461007" y="950608"/>
                </a:cubicBezTo>
                <a:cubicBezTo>
                  <a:pt x="10477350" y="1008147"/>
                  <a:pt x="10480985" y="1069224"/>
                  <a:pt x="10471595" y="1128666"/>
                </a:cubicBezTo>
                <a:cubicBezTo>
                  <a:pt x="10455763" y="1234166"/>
                  <a:pt x="10452459" y="1341527"/>
                  <a:pt x="10461772" y="1447979"/>
                </a:cubicBezTo>
                <a:cubicBezTo>
                  <a:pt x="10467921" y="1518165"/>
                  <a:pt x="10466977" y="1588906"/>
                  <a:pt x="10458965" y="1658865"/>
                </a:cubicBezTo>
                <a:cubicBezTo>
                  <a:pt x="10448377" y="1752939"/>
                  <a:pt x="10431919" y="1848719"/>
                  <a:pt x="10451949" y="1943076"/>
                </a:cubicBezTo>
                <a:cubicBezTo>
                  <a:pt x="10483843" y="2092999"/>
                  <a:pt x="10477464" y="2242779"/>
                  <a:pt x="10464706" y="2393837"/>
                </a:cubicBezTo>
                <a:cubicBezTo>
                  <a:pt x="10455138" y="2506243"/>
                  <a:pt x="10444549" y="2619928"/>
                  <a:pt x="10463686" y="2733613"/>
                </a:cubicBezTo>
                <a:cubicBezTo>
                  <a:pt x="10471914" y="2786362"/>
                  <a:pt x="10471914" y="2840306"/>
                  <a:pt x="10463686" y="2893056"/>
                </a:cubicBezTo>
                <a:cubicBezTo>
                  <a:pt x="10453735" y="2964109"/>
                  <a:pt x="10444294" y="3034452"/>
                  <a:pt x="10457052" y="3106215"/>
                </a:cubicBezTo>
                <a:cubicBezTo>
                  <a:pt x="10462665" y="3137479"/>
                  <a:pt x="10466875" y="3169026"/>
                  <a:pt x="10469810" y="3200574"/>
                </a:cubicBezTo>
                <a:cubicBezTo>
                  <a:pt x="10475653" y="3281119"/>
                  <a:pt x="10473561" y="3362120"/>
                  <a:pt x="10463559" y="3442154"/>
                </a:cubicBezTo>
                <a:cubicBezTo>
                  <a:pt x="10453990" y="3535091"/>
                  <a:pt x="10469554" y="3628597"/>
                  <a:pt x="10456797" y="3721250"/>
                </a:cubicBezTo>
                <a:cubicBezTo>
                  <a:pt x="10447738" y="3795870"/>
                  <a:pt x="10447394" y="3871485"/>
                  <a:pt x="10455776" y="3946204"/>
                </a:cubicBezTo>
                <a:cubicBezTo>
                  <a:pt x="10470855" y="4087457"/>
                  <a:pt x="10469912" y="4230260"/>
                  <a:pt x="10452970" y="4371244"/>
                </a:cubicBezTo>
                <a:cubicBezTo>
                  <a:pt x="10442508" y="4453523"/>
                  <a:pt x="10436512" y="4538218"/>
                  <a:pt x="10455266" y="4618934"/>
                </a:cubicBezTo>
                <a:cubicBezTo>
                  <a:pt x="10499408" y="4808646"/>
                  <a:pt x="10473637" y="4998642"/>
                  <a:pt x="10455266" y="5187359"/>
                </a:cubicBezTo>
                <a:cubicBezTo>
                  <a:pt x="10444103" y="5288708"/>
                  <a:pt x="10443847" y="5391181"/>
                  <a:pt x="10454500" y="5492602"/>
                </a:cubicBezTo>
                <a:lnTo>
                  <a:pt x="10454510" y="5492731"/>
                </a:lnTo>
                <a:lnTo>
                  <a:pt x="10414967" y="5491139"/>
                </a:lnTo>
                <a:cubicBezTo>
                  <a:pt x="10117611" y="5495732"/>
                  <a:pt x="9820450" y="5526349"/>
                  <a:pt x="9523092" y="5507105"/>
                </a:cubicBezTo>
                <a:cubicBezTo>
                  <a:pt x="9272964" y="5490920"/>
                  <a:pt x="9023034" y="5477142"/>
                  <a:pt x="8772711" y="5490483"/>
                </a:cubicBezTo>
                <a:cubicBezTo>
                  <a:pt x="8636774" y="5499549"/>
                  <a:pt x="8500636" y="5503107"/>
                  <a:pt x="8364561" y="5501172"/>
                </a:cubicBezTo>
                <a:lnTo>
                  <a:pt x="8196562" y="5491993"/>
                </a:lnTo>
                <a:lnTo>
                  <a:pt x="8077075" y="5475562"/>
                </a:lnTo>
                <a:lnTo>
                  <a:pt x="7915670" y="5468917"/>
                </a:lnTo>
                <a:lnTo>
                  <a:pt x="7914092" y="5467957"/>
                </a:lnTo>
                <a:lnTo>
                  <a:pt x="7894412" y="5467957"/>
                </a:lnTo>
                <a:lnTo>
                  <a:pt x="7892834" y="5468758"/>
                </a:lnTo>
                <a:lnTo>
                  <a:pt x="7727602" y="5475562"/>
                </a:lnTo>
                <a:lnTo>
                  <a:pt x="7690606" y="5480649"/>
                </a:lnTo>
                <a:lnTo>
                  <a:pt x="7624212" y="5484579"/>
                </a:lnTo>
                <a:cubicBezTo>
                  <a:pt x="7434738" y="5508001"/>
                  <a:pt x="7243868" y="5514147"/>
                  <a:pt x="7053506" y="5502949"/>
                </a:cubicBezTo>
                <a:cubicBezTo>
                  <a:pt x="6777009" y="5485453"/>
                  <a:pt x="6500117" y="5474737"/>
                  <a:pt x="6223029" y="5498574"/>
                </a:cubicBezTo>
                <a:cubicBezTo>
                  <a:pt x="6065592" y="5511916"/>
                  <a:pt x="5908157" y="5526131"/>
                  <a:pt x="5750720" y="5507761"/>
                </a:cubicBezTo>
                <a:cubicBezTo>
                  <a:pt x="5616170" y="5490965"/>
                  <a:pt x="5480520" y="5488253"/>
                  <a:pt x="5345518" y="5499668"/>
                </a:cubicBezTo>
                <a:cubicBezTo>
                  <a:pt x="5197844" y="5511040"/>
                  <a:pt x="5049616" y="5511040"/>
                  <a:pt x="4901942" y="5499668"/>
                </a:cubicBezTo>
                <a:cubicBezTo>
                  <a:pt x="4760445" y="5490920"/>
                  <a:pt x="4618556" y="5476268"/>
                  <a:pt x="4477454" y="5492013"/>
                </a:cubicBezTo>
                <a:cubicBezTo>
                  <a:pt x="4279085" y="5513884"/>
                  <a:pt x="4081305" y="5506667"/>
                  <a:pt x="3883329" y="5493326"/>
                </a:cubicBezTo>
                <a:cubicBezTo>
                  <a:pt x="3719792" y="5482391"/>
                  <a:pt x="3555664" y="5466425"/>
                  <a:pt x="3392914" y="5492233"/>
                </a:cubicBezTo>
                <a:cubicBezTo>
                  <a:pt x="3175771" y="5523222"/>
                  <a:pt x="2956480" y="5531206"/>
                  <a:pt x="2737979" y="5516072"/>
                </a:cubicBezTo>
                <a:cubicBezTo>
                  <a:pt x="2289680" y="5492670"/>
                  <a:pt x="1840986" y="5498574"/>
                  <a:pt x="1392489" y="5480641"/>
                </a:cubicBezTo>
                <a:cubicBezTo>
                  <a:pt x="1244499" y="5474519"/>
                  <a:pt x="1097296" y="5507322"/>
                  <a:pt x="949699" y="5509072"/>
                </a:cubicBezTo>
                <a:cubicBezTo>
                  <a:pt x="684469" y="5512352"/>
                  <a:pt x="418241" y="5493120"/>
                  <a:pt x="151598" y="5492249"/>
                </a:cubicBezTo>
                <a:lnTo>
                  <a:pt x="1415" y="5496057"/>
                </a:lnTo>
                <a:lnTo>
                  <a:pt x="3772" y="5431261"/>
                </a:lnTo>
                <a:cubicBezTo>
                  <a:pt x="7163" y="5398149"/>
                  <a:pt x="12808" y="5364994"/>
                  <a:pt x="20909" y="5331792"/>
                </a:cubicBezTo>
                <a:cubicBezTo>
                  <a:pt x="51502" y="5208362"/>
                  <a:pt x="50009" y="5079152"/>
                  <a:pt x="16572" y="4956462"/>
                </a:cubicBezTo>
                <a:cubicBezTo>
                  <a:pt x="9172" y="4924695"/>
                  <a:pt x="4643" y="4892329"/>
                  <a:pt x="3048" y="4859758"/>
                </a:cubicBezTo>
                <a:cubicBezTo>
                  <a:pt x="-7031" y="4740857"/>
                  <a:pt x="9937" y="4623614"/>
                  <a:pt x="24098" y="4506116"/>
                </a:cubicBezTo>
                <a:cubicBezTo>
                  <a:pt x="33539" y="4431228"/>
                  <a:pt x="47955" y="4355575"/>
                  <a:pt x="24098" y="4281453"/>
                </a:cubicBezTo>
                <a:cubicBezTo>
                  <a:pt x="7755" y="4229797"/>
                  <a:pt x="4120" y="4174965"/>
                  <a:pt x="13510" y="4121600"/>
                </a:cubicBezTo>
                <a:cubicBezTo>
                  <a:pt x="29342" y="4026887"/>
                  <a:pt x="32646" y="3930503"/>
                  <a:pt x="23333" y="3834935"/>
                </a:cubicBezTo>
                <a:cubicBezTo>
                  <a:pt x="17184" y="3771925"/>
                  <a:pt x="18128" y="3708417"/>
                  <a:pt x="26140" y="3645611"/>
                </a:cubicBezTo>
                <a:cubicBezTo>
                  <a:pt x="36728" y="3561155"/>
                  <a:pt x="53186" y="3475168"/>
                  <a:pt x="33156" y="3390458"/>
                </a:cubicBezTo>
                <a:cubicBezTo>
                  <a:pt x="1262" y="3255864"/>
                  <a:pt x="7641" y="3121398"/>
                  <a:pt x="20399" y="2985784"/>
                </a:cubicBezTo>
                <a:cubicBezTo>
                  <a:pt x="29967" y="2884871"/>
                  <a:pt x="40556" y="2782810"/>
                  <a:pt x="21419" y="2680748"/>
                </a:cubicBezTo>
                <a:cubicBezTo>
                  <a:pt x="13191" y="2633392"/>
                  <a:pt x="13191" y="2584964"/>
                  <a:pt x="21419" y="2537607"/>
                </a:cubicBezTo>
                <a:cubicBezTo>
                  <a:pt x="31370" y="2473819"/>
                  <a:pt x="40811" y="2410668"/>
                  <a:pt x="28053" y="2346242"/>
                </a:cubicBezTo>
                <a:cubicBezTo>
                  <a:pt x="22440" y="2318175"/>
                  <a:pt x="18230" y="2289853"/>
                  <a:pt x="15295" y="2261531"/>
                </a:cubicBezTo>
                <a:cubicBezTo>
                  <a:pt x="9452" y="2189221"/>
                  <a:pt x="11544" y="2116502"/>
                  <a:pt x="21546" y="2044651"/>
                </a:cubicBezTo>
                <a:cubicBezTo>
                  <a:pt x="31115" y="1961216"/>
                  <a:pt x="15551" y="1877270"/>
                  <a:pt x="28308" y="1794090"/>
                </a:cubicBezTo>
                <a:cubicBezTo>
                  <a:pt x="37367" y="1727100"/>
                  <a:pt x="37711" y="1659216"/>
                  <a:pt x="29329" y="1592136"/>
                </a:cubicBezTo>
                <a:cubicBezTo>
                  <a:pt x="14250" y="1465325"/>
                  <a:pt x="15193" y="1337123"/>
                  <a:pt x="32135" y="1210554"/>
                </a:cubicBezTo>
                <a:cubicBezTo>
                  <a:pt x="42597" y="1136687"/>
                  <a:pt x="48593" y="1060652"/>
                  <a:pt x="29839" y="988188"/>
                </a:cubicBezTo>
                <a:cubicBezTo>
                  <a:pt x="-14303" y="817873"/>
                  <a:pt x="11468" y="647303"/>
                  <a:pt x="29839" y="477881"/>
                </a:cubicBezTo>
                <a:cubicBezTo>
                  <a:pt x="41002" y="386894"/>
                  <a:pt x="41258" y="294898"/>
                  <a:pt x="30605" y="203847"/>
                </a:cubicBezTo>
                <a:lnTo>
                  <a:pt x="17136" y="42362"/>
                </a:lnTo>
                <a:lnTo>
                  <a:pt x="155390" y="51827"/>
                </a:lnTo>
                <a:cubicBezTo>
                  <a:pt x="380715" y="63616"/>
                  <a:pt x="606095" y="63411"/>
                  <a:pt x="831032" y="41432"/>
                </a:cubicBezTo>
                <a:cubicBezTo>
                  <a:pt x="1107234" y="18075"/>
                  <a:pt x="1384519" y="14708"/>
                  <a:pt x="1661115" y="31372"/>
                </a:cubicBezTo>
                <a:cubicBezTo>
                  <a:pt x="1911045" y="42962"/>
                  <a:pt x="2160581" y="71395"/>
                  <a:pt x="2411103" y="47120"/>
                </a:cubicBezTo>
                <a:cubicBezTo>
                  <a:pt x="2497298" y="38807"/>
                  <a:pt x="2581920" y="18689"/>
                  <a:pt x="2668707" y="14096"/>
                </a:cubicBezTo>
                <a:cubicBezTo>
                  <a:pt x="3075287" y="-7775"/>
                  <a:pt x="3480488" y="25030"/>
                  <a:pt x="3885690" y="51930"/>
                </a:cubicBezTo>
                <a:cubicBezTo>
                  <a:pt x="4033287" y="61770"/>
                  <a:pt x="4180883" y="73799"/>
                  <a:pt x="4328480" y="46900"/>
                </a:cubicBezTo>
                <a:cubicBezTo>
                  <a:pt x="4453032" y="25577"/>
                  <a:pt x="4579453" y="21181"/>
                  <a:pt x="4704949" y="33778"/>
                </a:cubicBezTo>
                <a:cubicBezTo>
                  <a:pt x="4816098" y="46376"/>
                  <a:pt x="4927939" y="49371"/>
                  <a:pt x="5039501" y="42745"/>
                </a:cubicBezTo>
                <a:cubicBezTo>
                  <a:pt x="5342568" y="15407"/>
                  <a:pt x="5645828" y="318"/>
                  <a:pt x="5949681" y="536"/>
                </a:cubicBezTo>
                <a:close/>
              </a:path>
            </a:pathLst>
          </a:custGeom>
        </p:spPr>
      </p:pic>
    </p:spTree>
    <p:extLst>
      <p:ext uri="{BB962C8B-B14F-4D97-AF65-F5344CB8AC3E}">
        <p14:creationId xmlns:p14="http://schemas.microsoft.com/office/powerpoint/2010/main" val="634212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9FADF3-6130-24BC-D642-D9381F187B7E}"/>
              </a:ext>
            </a:extLst>
          </p:cNvPr>
          <p:cNvSpPr>
            <a:spLocks noGrp="1"/>
          </p:cNvSpPr>
          <p:nvPr>
            <p:ph type="title"/>
          </p:nvPr>
        </p:nvSpPr>
        <p:spPr>
          <a:xfrm>
            <a:off x="1115568" y="548640"/>
            <a:ext cx="10168128" cy="1179576"/>
          </a:xfrm>
        </p:spPr>
        <p:txBody>
          <a:bodyPr>
            <a:normAutofit/>
          </a:bodyPr>
          <a:lstStyle/>
          <a:p>
            <a:r>
              <a:rPr lang="en-US" sz="4000" dirty="0">
                <a:latin typeface="Times New Roman" panose="02020603050405020304" pitchFamily="18" charset="0"/>
                <a:cs typeface="Times New Roman" panose="02020603050405020304" pitchFamily="18" charset="0"/>
              </a:rPr>
              <a:t>Question 2:</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D81497A-3D9C-0570-508D-68F7851917AD}"/>
              </a:ext>
            </a:extLst>
          </p:cNvPr>
          <p:cNvSpPr>
            <a:spLocks noGrp="1"/>
          </p:cNvSpPr>
          <p:nvPr>
            <p:ph idx="1"/>
          </p:nvPr>
        </p:nvSpPr>
        <p:spPr>
          <a:xfrm>
            <a:off x="1115568" y="2481943"/>
            <a:ext cx="10168128" cy="3695020"/>
          </a:xfrm>
        </p:spPr>
        <p:txBody>
          <a:bodyPr>
            <a:normAutofit/>
          </a:bodyPr>
          <a:lstStyle/>
          <a:p>
            <a:r>
              <a:rPr lang="en-US" sz="2000">
                <a:latin typeface="Times New Roman" panose="02020603050405020304" pitchFamily="18" charset="0"/>
                <a:cs typeface="Times New Roman" panose="02020603050405020304" pitchFamily="18" charset="0"/>
              </a:rPr>
              <a:t>Fitting</a:t>
            </a:r>
            <a:r>
              <a:rPr lang="en-US" sz="2000" i="0">
                <a:effectLst/>
                <a:latin typeface="Times New Roman" panose="02020603050405020304" pitchFamily="18" charset="0"/>
                <a:cs typeface="Times New Roman" panose="02020603050405020304" pitchFamily="18" charset="0"/>
              </a:rPr>
              <a:t> a classification tree and setting the minimum number of records in a terminal node to 40 and the maximum tree depth to 8 in order to combat overfitting.</a:t>
            </a:r>
          </a:p>
          <a:p>
            <a:r>
              <a:rPr lang="en-US" sz="2000">
                <a:latin typeface="Times New Roman" panose="02020603050405020304" pitchFamily="18" charset="0"/>
                <a:cs typeface="Times New Roman" panose="02020603050405020304" pitchFamily="18" charset="0"/>
              </a:rPr>
              <a:t>Overfitting: </a:t>
            </a:r>
            <a:r>
              <a:rPr lang="en-US" sz="2000" b="0" i="0">
                <a:effectLst/>
                <a:latin typeface="Times New Roman" panose="02020603050405020304" pitchFamily="18" charset="0"/>
                <a:cs typeface="Times New Roman" panose="02020603050405020304" pitchFamily="18" charset="0"/>
              </a:rPr>
              <a:t>Overfitting occurs when a statistical model fits exactly against its training data. When this happens, the algorithm unfortunately cannot perform accurately against unseen data, defeating its purpose.</a:t>
            </a:r>
          </a:p>
          <a:p>
            <a:r>
              <a:rPr lang="en-US" sz="2000" i="0">
                <a:effectLst/>
                <a:latin typeface="Times New Roman" panose="02020603050405020304" pitchFamily="18" charset="0"/>
                <a:cs typeface="Times New Roman" panose="02020603050405020304" pitchFamily="18" charset="0"/>
              </a:rPr>
              <a:t>We first use standardizing and then use linear regression to examine the relationship and determine the model coefficients. Further, use the coefficients from regression for prediction </a:t>
            </a:r>
          </a:p>
          <a:p>
            <a:r>
              <a:rPr lang="en-US" sz="2000">
                <a:latin typeface="Times New Roman" panose="02020603050405020304" pitchFamily="18" charset="0"/>
                <a:cs typeface="Times New Roman" panose="02020603050405020304" pitchFamily="18" charset="0"/>
              </a:rPr>
              <a:t>Using DecisionTreeClassifier</a:t>
            </a:r>
            <a:r>
              <a:rPr lang="en-US" sz="2000" b="0" i="0">
                <a:effectLst/>
                <a:latin typeface="Times New Roman" panose="02020603050405020304" pitchFamily="18" charset="0"/>
                <a:cs typeface="Times New Roman" panose="02020603050405020304" pitchFamily="18" charset="0"/>
              </a:rPr>
              <a:t> means it </a:t>
            </a:r>
            <a:r>
              <a:rPr lang="en-US" sz="2000">
                <a:latin typeface="Times New Roman" panose="02020603050405020304" pitchFamily="18" charset="0"/>
                <a:cs typeface="Times New Roman" panose="02020603050405020304" pitchFamily="18" charset="0"/>
              </a:rPr>
              <a:t>uses </a:t>
            </a:r>
            <a:r>
              <a:rPr lang="en-US" sz="2000" b="0" i="0">
                <a:effectLst/>
                <a:latin typeface="Times New Roman" panose="02020603050405020304" pitchFamily="18" charset="0"/>
                <a:cs typeface="Times New Roman" panose="02020603050405020304" pitchFamily="18" charset="0"/>
              </a:rPr>
              <a:t>prelabelled data in order to train an algorithm that can be used to make a prediction. Decision trees can also be used for regression problems</a:t>
            </a:r>
            <a:r>
              <a:rPr lang="en-US" sz="2000">
                <a:latin typeface="Arial" panose="020B0604020202020204" pitchFamily="34" charset="0"/>
                <a:cs typeface="Times New Roman" panose="02020603050405020304" pitchFamily="18" charset="0"/>
              </a:rPr>
              <a:t>.</a:t>
            </a:r>
            <a:endParaRPr lang="en-US" sz="2000" i="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0722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Graphical user interface, text, application, email&#10;&#10;Description automatically generated">
            <a:extLst>
              <a:ext uri="{FF2B5EF4-FFF2-40B4-BE49-F238E27FC236}">
                <a16:creationId xmlns:a16="http://schemas.microsoft.com/office/drawing/2014/main" id="{C6AFC0E1-5FC8-F11E-62A3-D81100761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1833886"/>
            <a:ext cx="6716272" cy="3190229"/>
          </a:xfrm>
          <a:prstGeom prst="rect">
            <a:avLst/>
          </a:prstGeom>
        </p:spPr>
      </p:pic>
      <p:pic>
        <p:nvPicPr>
          <p:cNvPr id="5" name="Content Placeholder 4" descr="Chart&#10;&#10;Description automatically generated">
            <a:extLst>
              <a:ext uri="{FF2B5EF4-FFF2-40B4-BE49-F238E27FC236}">
                <a16:creationId xmlns:a16="http://schemas.microsoft.com/office/drawing/2014/main" id="{64CF8C9C-33FE-29FF-D6BA-2833129A6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4655" y="1879881"/>
            <a:ext cx="4172712" cy="3098238"/>
          </a:xfrm>
          <a:prstGeom prst="rect">
            <a:avLst/>
          </a:prstGeom>
        </p:spPr>
      </p:pic>
    </p:spTree>
    <p:extLst>
      <p:ext uri="{BB962C8B-B14F-4D97-AF65-F5344CB8AC3E}">
        <p14:creationId xmlns:p14="http://schemas.microsoft.com/office/powerpoint/2010/main" val="1605156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1054</Words>
  <Application>Microsoft Office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et-bembo</vt:lpstr>
      <vt:lpstr>MathJax_AMS</vt:lpstr>
      <vt:lpstr>Times New Roman</vt:lpstr>
      <vt:lpstr>Office Theme</vt:lpstr>
      <vt:lpstr>INTRO TO DATA AND PROGRAMMING  -DEFAULT OF CREDIT CARD</vt:lpstr>
      <vt:lpstr>MOTIVATION OF THE PROJECT</vt:lpstr>
      <vt:lpstr>PowerPoint Presentation</vt:lpstr>
      <vt:lpstr>Question 1: Exploratory Data Analysis </vt:lpstr>
      <vt:lpstr>PowerPoint Presentation</vt:lpstr>
      <vt:lpstr>Checking for correlation using Heat map</vt:lpstr>
      <vt:lpstr>PowerPoint Presentation</vt:lpstr>
      <vt:lpstr>Question 2:</vt:lpstr>
      <vt:lpstr>PowerPoint Presentation</vt:lpstr>
      <vt:lpstr>PowerPoint Presentation</vt:lpstr>
      <vt:lpstr>Question 3:</vt:lpstr>
      <vt:lpstr>PowerPoint Presentation</vt:lpstr>
      <vt:lpstr>Question 4:</vt:lpstr>
      <vt:lpstr>PowerPoint Presentation</vt:lpstr>
      <vt:lpstr>The ROC Curve for tree model of min samples = 100 n 40 respectively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MADDINENI MANASA</dc:creator>
  <cp:lastModifiedBy>MADDINENI MANASA</cp:lastModifiedBy>
  <cp:revision>4</cp:revision>
  <dcterms:created xsi:type="dcterms:W3CDTF">2022-12-02T17:41:11Z</dcterms:created>
  <dcterms:modified xsi:type="dcterms:W3CDTF">2023-06-12T18:28:29Z</dcterms:modified>
</cp:coreProperties>
</file>