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28" r:id="rId3"/>
    <p:sldId id="629" r:id="rId4"/>
    <p:sldId id="553" r:id="rId5"/>
    <p:sldId id="627" r:id="rId6"/>
    <p:sldId id="624" r:id="rId7"/>
    <p:sldId id="554" r:id="rId8"/>
    <p:sldId id="555" r:id="rId9"/>
    <p:sldId id="630" r:id="rId10"/>
    <p:sldId id="631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55CAA74-BEDA-443E-B1D8-00C704AEA1A3}">
          <p14:sldIdLst>
            <p14:sldId id="628"/>
            <p14:sldId id="629"/>
          </p14:sldIdLst>
        </p14:section>
        <p14:section name="Други операции със Символни низове" id="{85184763-6E64-46B7-AE61-AD7FA66F0DCF}">
          <p14:sldIdLst>
            <p14:sldId id="553"/>
            <p14:sldId id="627"/>
            <p14:sldId id="624"/>
            <p14:sldId id="554"/>
            <p14:sldId id="555"/>
          </p14:sldIdLst>
        </p14:section>
        <p14:section name="Заключение" id="{7915198B-50EA-4DD8-B2C6-BC8AD73C58CC}">
          <p14:sldIdLst>
            <p14:sldId id="630"/>
            <p14:sldId id="63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AB566D5-91A8-4954-9019-B73A39551A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505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345794-1949-407A-9239-C32A78FE2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295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1FA6578-7A46-4EA5-AC08-F0F4C3CF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70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629FBC3-7FB9-4FDC-9D49-AF3A8B08A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484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CFF2D3-E1A8-4AD6-A396-FEC47B6C96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888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46051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Други операции със символни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5212" y="1642968"/>
            <a:ext cx="10424898" cy="1176432"/>
          </a:xfrm>
        </p:spPr>
        <p:txBody>
          <a:bodyPr>
            <a:normAutofit fontScale="90000" lnSpcReduction="10000"/>
          </a:bodyPr>
          <a:lstStyle/>
          <a:p>
            <a:r>
              <a:rPr lang="bg-BG" dirty="0"/>
              <a:t>Заместване и изтриване на поднизове.</a:t>
            </a:r>
            <a:r>
              <a:rPr lang="en-US" dirty="0"/>
              <a:t> </a:t>
            </a:r>
            <a:r>
              <a:rPr lang="bg-BG" dirty="0"/>
              <a:t>Смяна на малки с големи букви и обратно.</a:t>
            </a:r>
            <a:r>
              <a:rPr lang="en-US" dirty="0"/>
              <a:t> </a:t>
            </a:r>
            <a:r>
              <a:rPr lang="bg-BG" dirty="0"/>
              <a:t>Отрязване 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15" y="3571030"/>
            <a:ext cx="4222023" cy="22621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72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7A9EC1-86CD-4636-B631-2F92FB1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3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Смяна и изтриване на поднизове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Задача: Текстов филтър (забранени думи)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Задача: Текстов филтър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Промяна на капитализацията на буквите (малки/големи букви)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Оформяне на празно пространство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09634FF-12B0-4FEE-B531-AFDFC1F2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0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replacement)</a:t>
            </a:r>
            <a:r>
              <a:rPr lang="en-US" sz="2800" dirty="0"/>
              <a:t>– </a:t>
            </a:r>
            <a:r>
              <a:rPr lang="bg-BG" sz="2800" dirty="0"/>
              <a:t>замества всички съвпадения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Резултатът е нов низ (низовете са неизменни)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bg-BG" sz="2800" dirty="0"/>
          </a:p>
          <a:p>
            <a:pPr marL="377825" lvl="1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str.Re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– </a:t>
            </a:r>
            <a:r>
              <a:rPr lang="bg-BG" sz="2800" dirty="0"/>
              <a:t>изтрива част от низ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Произвежда нов низ като резултат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Смяна и изтриване на поднизове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4212" y="2286000"/>
            <a:ext cx="10439400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13363" y="4879693"/>
            <a:ext cx="10434061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4567";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3);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pic>
        <p:nvPicPr>
          <p:cNvPr id="8194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AC7E8A66-650F-4195-A4C0-19706CA8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19907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вързано изображение">
            <a:extLst>
              <a:ext uri="{FF2B5EF4-FFF2-40B4-BE49-F238E27FC236}">
                <a16:creationId xmlns:a16="http://schemas.microsoft.com/office/drawing/2014/main" id="{6A0F9776-5DDF-46D5-B145-745F03D3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48926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54AEE6D-3436-4BF2-A5AE-01C2E904F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48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 са </a:t>
            </a:r>
            <a:r>
              <a:rPr lang="ru-RU" dirty="0">
                <a:solidFill>
                  <a:srgbClr val="F3CD60"/>
                </a:solidFill>
              </a:rPr>
              <a:t>текст</a:t>
            </a:r>
            <a:r>
              <a:rPr lang="ru-RU" dirty="0"/>
              <a:t> и </a:t>
            </a:r>
            <a:r>
              <a:rPr lang="ru-RU" dirty="0">
                <a:solidFill>
                  <a:srgbClr val="F3CD60"/>
                </a:solidFill>
              </a:rPr>
              <a:t>низ</a:t>
            </a:r>
            <a:r>
              <a:rPr lang="ru-RU" dirty="0"/>
              <a:t> от забранени думи</a:t>
            </a:r>
            <a:r>
              <a:rPr lang="en-US" dirty="0"/>
              <a:t>.</a:t>
            </a:r>
            <a:r>
              <a:rPr lang="ru-RU" dirty="0"/>
              <a:t> Замени всички забранени думи в текста със звездички</a:t>
            </a:r>
            <a:r>
              <a:rPr lang="en-GB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), </a:t>
            </a:r>
            <a:r>
              <a:rPr lang="ru-RU" dirty="0"/>
              <a:t>чи</a:t>
            </a:r>
            <a:r>
              <a:rPr lang="bg-BG" dirty="0"/>
              <a:t>и</a:t>
            </a:r>
            <a:r>
              <a:rPr lang="ru-RU" dirty="0"/>
              <a:t>то брой е равен на дължината на думата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Задача: Текстов филтър (забранени думи)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3175096"/>
            <a:ext cx="990204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Linux, Windows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5864548" y="4688879"/>
            <a:ext cx="380999" cy="29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20861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https://judge.softuni.bg/Contests/Practice/Index/320#2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93552" y="5123872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8A751B4-1998-4AE9-86DB-96779F6D6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Текстов филтър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512" y="990600"/>
            <a:ext cx="11353800" cy="5565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42212" y="2183944"/>
            <a:ext cx="3677653" cy="1632420"/>
          </a:xfrm>
          <a:prstGeom prst="wedgeRoundRectCallout">
            <a:avLst>
              <a:gd name="adj1" fmla="val -71599"/>
              <a:gd name="adj2" fmla="val 33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проверява дали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r>
              <a:rPr lang="ru-RU" sz="2800" dirty="0">
                <a:solidFill>
                  <a:srgbClr val="FFFFFF"/>
                </a:solidFill>
              </a:rPr>
              <a:t> съдържа друг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endParaRPr lang="bg-BG" sz="28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278584"/>
            <a:ext cx="5105400" cy="1016456"/>
          </a:xfrm>
          <a:prstGeom prst="wedgeRoundRectCallout">
            <a:avLst>
              <a:gd name="adj1" fmla="val -72684"/>
              <a:gd name="adj2" fmla="val -68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Заменя дума с поредица от звездички с еднаква дължина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5E60EAF-A818-44CB-BBA0-A477431E2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Промяна на капитализацията на буквите</a:t>
            </a:r>
            <a:endParaRPr lang="bg-BG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9550" y="1932067"/>
            <a:ext cx="10510261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689550" y="4326771"/>
            <a:ext cx="10515599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D9BC1-D604-486D-B807-B1D02441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1065283"/>
            <a:ext cx="1712570" cy="1141714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DC07FAE-0570-4589-B09F-A7754D24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3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str.Trim()</a:t>
            </a:r>
            <a:r>
              <a:rPr lang="en-US" sz="3000" noProof="1">
                <a:latin typeface="+mj-lt"/>
                <a:cs typeface="Consolas" pitchFamily="49" charset="0"/>
              </a:rPr>
              <a:t> – </a:t>
            </a:r>
            <a:r>
              <a:rPr lang="bg-BG" sz="3000" noProof="1">
                <a:latin typeface="+mj-lt"/>
                <a:cs typeface="Consolas" pitchFamily="49" charset="0"/>
              </a:rPr>
              <a:t>отрязва празно протранство </a:t>
            </a:r>
            <a:r>
              <a:rPr lang="ru-RU" sz="3000" noProof="1">
                <a:latin typeface="+mj-lt"/>
                <a:cs typeface="Consolas" pitchFamily="49" charset="0"/>
              </a:rPr>
              <a:t>в началото и края на низ</a:t>
            </a:r>
            <a:endParaRPr lang="en-US" sz="3000" noProof="1">
              <a:latin typeface="+mj-lt"/>
              <a:cs typeface="Consolas" pitchFamily="49" charset="0"/>
            </a:endParaRPr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Trim(params char[] 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3000" dirty="0">
              <a:latin typeface="Courier New" pitchFamily="49" charset="0"/>
            </a:endParaRPr>
          </a:p>
          <a:p>
            <a:endParaRPr lang="en-US" sz="3000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Оформяне на празно пространство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7160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of white space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972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',' ,'!', '\n','\t');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00181"/>
            <a:ext cx="105918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clean = "C#   "</a:t>
            </a:r>
          </a:p>
        </p:txBody>
      </p:sp>
      <p:pic>
        <p:nvPicPr>
          <p:cNvPr id="5122" name="Picture 2" descr="Резултат с изображение за trim icon video">
            <a:extLst>
              <a:ext uri="{FF2B5EF4-FFF2-40B4-BE49-F238E27FC236}">
                <a16:creationId xmlns:a16="http://schemas.microsoft.com/office/drawing/2014/main" id="{7E19A4C2-5127-42F4-A44A-A92806CD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1089748"/>
            <a:ext cx="1333045" cy="13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E355CAA-AA61-4CB4-BB29-BBF2816A4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18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46400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dirty="0"/>
              <a:t>Можем да: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сменяме и изтриваме поднизове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да правим филтри, да обработваме текст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променяме капитализацията на буквите </a:t>
            </a:r>
          </a:p>
          <a:p>
            <a:pPr>
              <a:lnSpc>
                <a:spcPct val="150000"/>
              </a:lnSpc>
            </a:pPr>
            <a:r>
              <a:rPr lang="bg-BG" sz="3200" dirty="0"/>
              <a:t>оформяме празно пространство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6328874-7F94-4187-AABF-0F3536106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9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операции със символни низове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939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767</Words>
  <Application>Microsoft Office PowerPoint</Application>
  <PresentationFormat>Custom</PresentationFormat>
  <Paragraphs>107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Други операции със символни низове</vt:lpstr>
      <vt:lpstr>Съдържание</vt:lpstr>
      <vt:lpstr>Смяна и изтриване на поднизове</vt:lpstr>
      <vt:lpstr>Задача: Текстов филтър (забранени думи)</vt:lpstr>
      <vt:lpstr>Задача: Текстов филтър</vt:lpstr>
      <vt:lpstr>Промяна на капитализацията на буквите</vt:lpstr>
      <vt:lpstr>Оформяне на празно пространство</vt:lpstr>
      <vt:lpstr>Обобщение</vt:lpstr>
      <vt:lpstr>Други операции със 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2019-12-16T19:21:39Z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