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394" r:id="rId3"/>
    <p:sldId id="571" r:id="rId4"/>
    <p:sldId id="578" r:id="rId5"/>
    <p:sldId id="584" r:id="rId6"/>
    <p:sldId id="587" r:id="rId7"/>
    <p:sldId id="613" r:id="rId8"/>
    <p:sldId id="614" r:id="rId9"/>
    <p:sldId id="615" r:id="rId10"/>
    <p:sldId id="486" r:id="rId11"/>
    <p:sldId id="525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FBCF356-E280-441C-9EAC-06964FB47586}">
          <p14:sldIdLst>
            <p14:sldId id="394"/>
            <p14:sldId id="571"/>
          </p14:sldIdLst>
        </p14:section>
        <p14:section name="Полета и свойства" id="{6A57326E-4229-4FFE-81E2-C937D015B044}">
          <p14:sldIdLst>
            <p14:sldId id="578"/>
            <p14:sldId id="584"/>
            <p14:sldId id="587"/>
            <p14:sldId id="613"/>
            <p14:sldId id="614"/>
            <p14:sldId id="615"/>
          </p14:sldIdLst>
        </p14:section>
        <p14:section name="Заключения" id="{7FC11BF2-B82E-4A59-BE99-1F9BFE8F49EE}">
          <p14:sldIdLst>
            <p14:sldId id="486"/>
            <p14:sldId id="525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154F84D-2D47-4268-BCDA-D642883009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5480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CC53957-A1AF-4539-9A72-BD8AF8538D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25810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32F7EAA-20CD-4F37-BE85-AA3CE7630A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3218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4B1B015-A0E3-42C1-8E7B-A9377641E1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1902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9856B70-F05F-4873-A08E-C8E25281AB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8266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92ED1E6-7275-4817-938D-493B46550A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306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E65B3B-E6E2-4525-8F2E-49AC8F612DB9}" type="slidenum">
              <a:rPr lang="en-US"/>
              <a:t>9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6AB9F05-503E-4130-88C3-07161F55DA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57032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1A48465-9671-4310-AE4D-70E0BC303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95481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7E0CDAC-5224-4E89-B58C-7B32FFBCF4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2177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902280" y="3429000"/>
            <a:ext cx="4551615" cy="2846728"/>
            <a:chOff x="3160644" y="914400"/>
            <a:chExt cx="5638935" cy="348687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4418012" y="1857739"/>
              <a:ext cx="0" cy="1600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6058273" y="3560580"/>
              <a:ext cx="1219200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543848" y="3560580"/>
              <a:ext cx="1245764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4"/>
          <p:cNvSpPr txBox="1"/>
          <p:nvPr/>
        </p:nvSpPr>
        <p:spPr>
          <a:xfrm>
            <a:off x="633802" y="762000"/>
            <a:ext cx="10932510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5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Полета и свойства</a:t>
            </a:r>
            <a:r>
              <a:rPr lang="en-US" dirty="0"/>
              <a:t> </a:t>
            </a:r>
            <a:r>
              <a:rPr lang="bg-BG" dirty="0"/>
              <a:t>в класовете</a:t>
            </a:r>
            <a:endParaRPr lang="en-US" dirty="0"/>
          </a:p>
        </p:txBody>
      </p:sp>
      <p:sp>
        <p:nvSpPr>
          <p:cNvPr id="22" name="Subtitle 5"/>
          <p:cNvSpPr txBox="1"/>
          <p:nvPr/>
        </p:nvSpPr>
        <p:spPr>
          <a:xfrm>
            <a:off x="836612" y="1915602"/>
            <a:ext cx="10729699" cy="733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565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6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200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1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765" indent="0" algn="ctr" defTabSz="1218565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5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165" indent="0" algn="ctr" defTabSz="1218565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Съхраняване на данните на класа</a:t>
            </a:r>
            <a:endParaRPr lang="en-GB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43D04C-FC3F-4C2C-A067-B73325206DF5}"/>
              </a:ext>
            </a:extLst>
          </p:cNvPr>
          <p:cNvGrpSpPr/>
          <p:nvPr/>
        </p:nvGrpSpPr>
        <p:grpSpPr>
          <a:xfrm>
            <a:off x="745783" y="3624633"/>
            <a:ext cx="5399660" cy="2524722"/>
            <a:chOff x="745783" y="3624633"/>
            <a:chExt cx="5399660" cy="2524722"/>
          </a:xfrm>
        </p:grpSpPr>
        <p:pic>
          <p:nvPicPr>
            <p:cNvPr id="30" name="Picture 29" descr="http://softuni.bg">
              <a:extLst>
                <a:ext uri="{FF2B5EF4-FFF2-40B4-BE49-F238E27FC236}">
                  <a16:creationId xmlns:a16="http://schemas.microsoft.com/office/drawing/2014/main" id="{A4C92583-7A5A-4FC7-A7E8-AAE7510D7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6F3056-ED59-484B-9E95-58AD15D44083}"/>
                </a:ext>
              </a:extLst>
            </p:cNvPr>
            <p:cNvSpPr txBox="1"/>
            <p:nvPr/>
          </p:nvSpPr>
          <p:spPr>
            <a:xfrm rot="576164">
              <a:off x="5433389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32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E299B7EB-A445-4BF1-8F72-56EB41CBC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3" name="Text Placeholder 7">
              <a:extLst>
                <a:ext uri="{FF2B5EF4-FFF2-40B4-BE49-F238E27FC236}">
                  <a16:creationId xmlns:a16="http://schemas.microsoft.com/office/drawing/2014/main" id="{F6F991ED-617A-4E6A-AED6-C395214FEEC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34" name="Text Placeholder 10">
              <a:extLst>
                <a:ext uri="{FF2B5EF4-FFF2-40B4-BE49-F238E27FC236}">
                  <a16:creationId xmlns:a16="http://schemas.microsoft.com/office/drawing/2014/main" id="{3B734A08-097F-4C10-A58B-DF093847AA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35" name="Text Placeholder 11">
              <a:extLst>
                <a:ext uri="{FF2B5EF4-FFF2-40B4-BE49-F238E27FC236}">
                  <a16:creationId xmlns:a16="http://schemas.microsoft.com/office/drawing/2014/main" id="{2042FAA1-FB76-456C-8F32-3CDB555396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3052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Полета и свойства в класовете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6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FAA3DF4-9724-4F9A-95DB-640565383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41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Полета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Модификатори</a:t>
            </a:r>
            <a:endParaRPr lang="en-US" dirty="0"/>
          </a:p>
          <a:p>
            <a:pPr marL="443230" indent="-443230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Свойства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C3EF3-E0FC-4734-8847-3CC64240F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682" y="1499022"/>
            <a:ext cx="4762500" cy="49149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F1B93A01-49A1-46F7-BAE5-E31DCF3F7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8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Клас се дефинира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състояние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поведение</a:t>
            </a:r>
          </a:p>
          <a:p>
            <a:r>
              <a:rPr lang="bg-BG" dirty="0"/>
              <a:t>Полетата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съхраняват състоянието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Методите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описват поведението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класа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849275" y="3300739"/>
            <a:ext cx="10693778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 {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int sides;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string type;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 void Roll(){ … }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832432" y="3586844"/>
            <a:ext cx="1566780" cy="593469"/>
          </a:xfrm>
          <a:prstGeom prst="wedgeRoundRectCallout">
            <a:avLst>
              <a:gd name="adj1" fmla="val -108621"/>
              <a:gd name="adj2" fmla="val 340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Полета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32532" y="5616758"/>
            <a:ext cx="1676400" cy="593469"/>
          </a:xfrm>
          <a:prstGeom prst="wedgeRoundRectCallout">
            <a:avLst>
              <a:gd name="adj1" fmla="val -76131"/>
              <a:gd name="adj2" fmla="val -499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Метод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582C8DB-539A-4EDB-80DA-1B4465D68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3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Полетата на класа имат тип и име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Полета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4634" y="2148809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string</a:t>
            </a:r>
            <a:r>
              <a:rPr lang="en-US" sz="3600" dirty="0">
                <a:solidFill>
                  <a:schemeClr val="tx2"/>
                </a:solidFill>
              </a:rPr>
              <a:t> type;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</a:t>
            </a:r>
            <a:r>
              <a:rPr lang="en-US" sz="36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int[] </a:t>
            </a:r>
            <a:r>
              <a:rPr lang="en-US" sz="3600" dirty="0">
                <a:solidFill>
                  <a:schemeClr val="tx2"/>
                </a:solidFill>
              </a:rPr>
              <a:t>rollFrequency;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600" dirty="0">
                <a:solidFill>
                  <a:schemeClr val="tx2"/>
                </a:solidFill>
              </a:rPr>
              <a:t> owner;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494212" y="4953000"/>
            <a:ext cx="3352800" cy="1036706"/>
          </a:xfrm>
          <a:prstGeom prst="wedgeRoundRectCallout">
            <a:avLst>
              <a:gd name="adj1" fmla="val -63466"/>
              <a:gd name="adj2" fmla="val -47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+mj-lt"/>
              </a:rPr>
              <a:t>Полетата могат да са от 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всякакъв тип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212BA52-3C9B-40DD-8F32-B32CB0B91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52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Класовете и елементите на класа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имат модификатори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Модификаторите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определят видимостта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Модификатори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4634" y="3200400"/>
            <a:ext cx="10693778" cy="2361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{</a:t>
            </a:r>
          </a:p>
          <a:p>
            <a:r>
              <a:rPr lang="en-US" sz="3600" dirty="0"/>
              <a:t> 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3600" dirty="0"/>
              <a:t> int sides;</a:t>
            </a:r>
          </a:p>
          <a:p>
            <a:r>
              <a:rPr lang="en-US" sz="3600" dirty="0"/>
              <a:t> 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3600" dirty="0"/>
              <a:t> void Roll(int amount);</a:t>
            </a:r>
          </a:p>
          <a:p>
            <a:r>
              <a:rPr lang="en-US" sz="36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39092" y="2631463"/>
            <a:ext cx="3931519" cy="584840"/>
          </a:xfrm>
          <a:prstGeom prst="wedgeRoundRectCallout">
            <a:avLst>
              <a:gd name="adj1" fmla="val -63664"/>
              <a:gd name="adj2" fmla="val 508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Модификатор на клас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2894012" y="5189382"/>
            <a:ext cx="4343400" cy="542437"/>
          </a:xfrm>
          <a:prstGeom prst="wedgeRoundRectCallout">
            <a:avLst>
              <a:gd name="adj1" fmla="val -61256"/>
              <a:gd name="adj2" fmla="val -5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Модификатор на елемент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37412" y="3473578"/>
            <a:ext cx="3505200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Полетата трябва винаги да са </a:t>
            </a:r>
            <a:r>
              <a:rPr lang="en-US" sz="2800" dirty="0">
                <a:solidFill>
                  <a:srgbClr val="FFFFFF"/>
                </a:solidFill>
              </a:rPr>
              <a:t>private!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A7E0ECE8-E5FC-4286-ADFF-F4A5DA3D9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28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Използва се за създаване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 за четене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методи за промяна </a:t>
            </a:r>
            <a:r>
              <a:rPr lang="bg-BG" dirty="0"/>
              <a:t>(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734634" y="2390233"/>
            <a:ext cx="1069377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private int sides;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  public int Sides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 return this.sides;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 this.sides = value;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786122" y="2249454"/>
            <a:ext cx="2756089" cy="646145"/>
          </a:xfrm>
          <a:prstGeom prst="wedgeRoundRectCallout">
            <a:avLst>
              <a:gd name="adj1" fmla="val -78126"/>
              <a:gd name="adj2" fmla="val 6423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Полето е скрито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627812" y="3240155"/>
            <a:ext cx="3581400" cy="990600"/>
          </a:xfrm>
          <a:prstGeom prst="wedgeRoundRectCallout">
            <a:avLst>
              <a:gd name="adj1" fmla="val -139806"/>
              <a:gd name="adj2" fmla="val 806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Getter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-а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предоставя достъп до полето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663488" y="5715000"/>
            <a:ext cx="3757446" cy="908240"/>
          </a:xfrm>
          <a:prstGeom prst="wedgeRoundRectCallout">
            <a:avLst>
              <a:gd name="adj1" fmla="val -110178"/>
              <a:gd name="adj2" fmla="val -742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Setter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-а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</a:t>
            </a:r>
            <a:r>
              <a:rPr lang="bg-BG" sz="2800" noProof="1">
                <a:solidFill>
                  <a:schemeClr val="tx1"/>
                </a:solidFill>
                <a:latin typeface="+mj-lt"/>
              </a:rPr>
              <a:t>позволява промяна на полето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7310913-523E-4FD2-9858-4E3DC604C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44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BankAccount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Подсигурете се, че сте избрали подходящи имена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Описване на клас Банкова сметка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2168" y="2375454"/>
            <a:ext cx="4899027" cy="2120346"/>
            <a:chOff x="-307405" y="2077297"/>
            <a:chExt cx="3138865" cy="212034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BankAccount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966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+id:string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+balance:double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405" y="3643771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itchFamily="49" charset="0"/>
                </a:rPr>
                <a:t>(no actions)</a:t>
              </a:r>
              <a:endParaRPr lang="en-US" sz="2000" b="1" i="1" noProof="1">
                <a:latin typeface="Consolas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346449" y="3273809"/>
            <a:ext cx="444897" cy="351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288818" y="2007995"/>
            <a:ext cx="2415194" cy="479309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Име на класа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120888" y="2854764"/>
            <a:ext cx="2829097" cy="471686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Полета на класа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578224" y="3814961"/>
            <a:ext cx="2973388" cy="495330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latin typeface="+mj-lt"/>
              </a:rPr>
              <a:t>Методи на класа</a:t>
            </a:r>
            <a:endParaRPr lang="en-US" sz="2800" noProof="1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54AE2-1D85-4B8C-A1B3-D839E1D875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90" t="19992" r="64300" b="35552"/>
          <a:stretch/>
        </p:blipFill>
        <p:spPr>
          <a:xfrm>
            <a:off x="7259579" y="1066800"/>
            <a:ext cx="4306833" cy="4640079"/>
          </a:xfrm>
          <a:prstGeom prst="rect">
            <a:avLst/>
          </a:prstGeom>
        </p:spPr>
      </p:pic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C3210AA4-C17B-44EB-8D28-81E67C511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15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Описване на клас Банкова сметка</a:t>
            </a:r>
            <a:endParaRPr lang="en-US" dirty="0"/>
          </a:p>
        </p:txBody>
      </p:sp>
      <p:sp>
        <p:nvSpPr>
          <p:cNvPr id="5" name="Text Placeholder 5"/>
          <p:cNvSpPr txBox="1"/>
          <p:nvPr/>
        </p:nvSpPr>
        <p:spPr>
          <a:xfrm>
            <a:off x="684212" y="1225479"/>
            <a:ext cx="10667998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sz="3200" b="0"/>
            </a:lvl2pPr>
            <a:lvl3pPr marL="9144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charset="2"/>
              <a:buChar char="§"/>
              <a:defRPr sz="3000" b="0"/>
            </a:lvl3pPr>
            <a:lvl4pPr marL="12192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charset="2"/>
              <a:buChar char="§"/>
              <a:defRPr sz="2800" b="0"/>
            </a:lvl4pPr>
            <a:lvl5pPr marL="1524000" indent="-2317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charset="2"/>
              <a:buChar char="§"/>
              <a:defRPr sz="2600" b="0"/>
            </a:lvl5pPr>
            <a:lvl6pPr marL="18281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6pPr>
            <a:lvl7pPr marL="21329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/>
            </a:lvl7pPr>
            <a:lvl8pPr marL="24377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8pPr>
            <a:lvl9pPr marL="2742565" indent="-231775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charset="0"/>
              <a:buChar char="•"/>
              <a:defRPr sz="2000" baseline="0"/>
            </a:lvl9pPr>
          </a:lstStyle>
          <a:p>
            <a:r>
              <a:rPr lang="en-GB" dirty="0"/>
              <a:t>private string id;</a:t>
            </a:r>
          </a:p>
          <a:p>
            <a:r>
              <a:rPr lang="en-GB" dirty="0"/>
              <a:t>private decimal balance;</a:t>
            </a:r>
          </a:p>
          <a:p>
            <a:endParaRPr lang="en-GB" dirty="0"/>
          </a:p>
          <a:p>
            <a:r>
              <a:rPr lang="en-GB" dirty="0"/>
              <a:t>public string Id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 get { return this.id; }</a:t>
            </a:r>
          </a:p>
          <a:p>
            <a:r>
              <a:rPr lang="en-GB" dirty="0"/>
              <a:t>      set { this.id = value; 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public decimal Balance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  get { return </a:t>
            </a:r>
            <a:r>
              <a:rPr lang="en-GB" dirty="0" err="1"/>
              <a:t>this.balance</a:t>
            </a:r>
            <a:r>
              <a:rPr lang="en-GB" dirty="0"/>
              <a:t>; }</a:t>
            </a:r>
          </a:p>
          <a:p>
            <a:r>
              <a:rPr lang="en-GB" dirty="0"/>
              <a:t>      set { </a:t>
            </a:r>
            <a:r>
              <a:rPr lang="en-GB" dirty="0" err="1"/>
              <a:t>this.balance</a:t>
            </a:r>
            <a:r>
              <a:rPr lang="en-GB" dirty="0"/>
              <a:t> = value; }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01C8730-FEF1-4AB6-9DA6-1EA5B999C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0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8653"/>
            <a:ext cx="11804822" cy="2934584"/>
          </a:xfrm>
        </p:spPr>
        <p:txBody>
          <a:bodyPr>
            <a:noAutofit/>
          </a:bodyPr>
          <a:lstStyle/>
          <a:p>
            <a:r>
              <a:rPr lang="bg-BG" sz="3200" dirty="0"/>
              <a:t>Полетата</a:t>
            </a:r>
            <a:r>
              <a:rPr lang="en-GB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съхраняват </a:t>
            </a:r>
            <a:br>
              <a:rPr lang="bg-BG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състоянието</a:t>
            </a:r>
            <a:r>
              <a:rPr lang="bg-BG" sz="3200" dirty="0"/>
              <a:t> на класа</a:t>
            </a:r>
            <a:endParaRPr lang="en-GB" sz="3200" dirty="0"/>
          </a:p>
          <a:p>
            <a:pPr marL="358775" indent="-358775">
              <a:lnSpc>
                <a:spcPct val="110000"/>
              </a:lnSpc>
            </a:pPr>
            <a:r>
              <a:rPr lang="bg-BG" sz="3200" dirty="0"/>
              <a:t>Те трябва да са </a:t>
            </a:r>
            <a:r>
              <a:rPr lang="en-US" sz="3200" dirty="0"/>
              <a:t>private</a:t>
            </a:r>
          </a:p>
          <a:p>
            <a:pPr marL="358775" indent="-358775">
              <a:lnSpc>
                <a:spcPct val="110000"/>
              </a:lnSpc>
            </a:pPr>
            <a:r>
              <a:rPr lang="bg-BG" sz="3200" dirty="0"/>
              <a:t>Свойствата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предоставят</a:t>
            </a:r>
            <a:br>
              <a:rPr lang="bg-BG" sz="3200" dirty="0"/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достъп до </a:t>
            </a:r>
            <a:r>
              <a:rPr lang="bg-BG" sz="3200" dirty="0"/>
              <a:t>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промяна на полетата </a:t>
            </a:r>
            <a:r>
              <a:rPr lang="bg-BG" sz="3200" dirty="0"/>
              <a:t>на класа</a:t>
            </a:r>
            <a:endParaRPr lang="en-US" sz="3200" dirty="0"/>
          </a:p>
          <a:p>
            <a:r>
              <a:rPr lang="bg-BG" sz="3200" dirty="0"/>
              <a:t>Модификаторите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определят </a:t>
            </a:r>
            <a:r>
              <a:rPr lang="bg-BG" sz="3200">
                <a:solidFill>
                  <a:schemeClr val="tx2">
                    <a:lumMod val="75000"/>
                  </a:schemeClr>
                </a:solidFill>
              </a:rPr>
              <a:t>видимостта 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5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812" y="992915"/>
            <a:ext cx="3858529" cy="286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65C25E1-16A1-4F18-8DC0-7336A2B3D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9737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7160</TotalTime>
  <Words>659</Words>
  <Application>Microsoft Office PowerPoint</Application>
  <PresentationFormat>Custom</PresentationFormat>
  <Paragraphs>133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Елементи на класа</vt:lpstr>
      <vt:lpstr>Полета</vt:lpstr>
      <vt:lpstr>Модификатори</vt:lpstr>
      <vt:lpstr>Свойства</vt:lpstr>
      <vt:lpstr>Задача: Описване на клас Банкова сметка</vt:lpstr>
      <vt:lpstr>Решение: Описване на клас Банкова сметка</vt:lpstr>
      <vt:lpstr>Какво научихме днес?</vt:lpstr>
      <vt:lpstr>Полета и свойства в класовете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2019-12-17T08:49:52Z</dcterms:modified>
  <cp:category>programming; software engineering; C#;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