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394" r:id="rId3"/>
    <p:sldId id="571" r:id="rId4"/>
    <p:sldId id="598" r:id="rId5"/>
    <p:sldId id="599" r:id="rId6"/>
    <p:sldId id="600" r:id="rId7"/>
    <p:sldId id="601" r:id="rId8"/>
    <p:sldId id="602" r:id="rId9"/>
    <p:sldId id="603" r:id="rId10"/>
    <p:sldId id="486" r:id="rId11"/>
    <p:sldId id="604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11921F7-073F-4FD7-9F37-0CDDF1D99F29}">
          <p14:sldIdLst>
            <p14:sldId id="394"/>
            <p14:sldId id="571"/>
          </p14:sldIdLst>
        </p14:section>
        <p14:section name="Конструктори" id="{32C3397A-4A88-4947-ABB5-3FE97B3B6F9E}">
          <p14:sldIdLst>
            <p14:sldId id="598"/>
            <p14:sldId id="599"/>
            <p14:sldId id="600"/>
            <p14:sldId id="601"/>
            <p14:sldId id="602"/>
            <p14:sldId id="603"/>
          </p14:sldIdLst>
        </p14:section>
        <p14:section name="Заключения" id="{8B032D05-9D21-4CFA-82E8-F125C31699A8}">
          <p14:sldIdLst>
            <p14:sldId id="486"/>
            <p14:sldId id="60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B4B5BA9-F04F-4B28-AB58-13F6F6E59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9657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CB57B0A-1F79-4CD6-9A51-8F9EE2A3FC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64521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BC19F4D-5474-47AE-B872-BB3966F92B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656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09FD225-FC5A-413C-93DE-4D232F886C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91394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B1CD7CD-B093-4671-927D-016F38FD21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40293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D3DCF6E-C6BE-4CCD-8A9F-9A0D52F4CF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23134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E65B3B-E6E2-4525-8F2E-49AC8F612DB9}" type="slidenum">
              <a:rPr lang="en-US"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8253D5E0-ECE3-44F6-B0B0-7AA755F93F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95508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275F5FC-A444-4194-AE4D-4C68C51D73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30046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046C36F-6A08-497B-8A50-61D3B3752F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8369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907558" y="3733799"/>
            <a:ext cx="4668808" cy="2623699"/>
            <a:chOff x="3033634" y="1143000"/>
            <a:chExt cx="5892956" cy="35052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t="3852" r="2931" b="7549"/>
            <a:stretch>
              <a:fillRect/>
            </a:stretch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15" name="Oval 14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7" name="Oval 16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8" name="Oval 17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9" name="Oval 18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21" name="Title 4"/>
          <p:cNvSpPr txBox="1"/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Конструктори</a:t>
            </a:r>
            <a:endParaRPr lang="en-US" dirty="0"/>
          </a:p>
        </p:txBody>
      </p:sp>
      <p:sp>
        <p:nvSpPr>
          <p:cNvPr id="22" name="Subtitle 5"/>
          <p:cNvSpPr txBox="1"/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bg-BG" dirty="0"/>
              <a:t>Инициализиране на обекти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ACF15A-C841-4F6D-B21B-40FA8DED53AB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30" name="Picture 29" descr="http://softuni.bg">
              <a:extLst>
                <a:ext uri="{FF2B5EF4-FFF2-40B4-BE49-F238E27FC236}">
                  <a16:creationId xmlns:a16="http://schemas.microsoft.com/office/drawing/2014/main" id="{B7DF8237-61F4-4DFE-BDDA-E2DC3132B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3CD185-D439-4B49-8512-80DD815A04F1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32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2A416773-7237-4FDB-AD69-A7E931314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3" name="Text Placeholder 7">
              <a:extLst>
                <a:ext uri="{FF2B5EF4-FFF2-40B4-BE49-F238E27FC236}">
                  <a16:creationId xmlns:a16="http://schemas.microsoft.com/office/drawing/2014/main" id="{7383F010-D8B7-4E51-91B9-1BAD1044C22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34" name="Text Placeholder 10">
              <a:extLst>
                <a:ext uri="{FF2B5EF4-FFF2-40B4-BE49-F238E27FC236}">
                  <a16:creationId xmlns:a16="http://schemas.microsoft.com/office/drawing/2014/main" id="{AF3A072C-D571-4B13-B78B-87FC605A635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35" name="Text Placeholder 11">
              <a:extLst>
                <a:ext uri="{FF2B5EF4-FFF2-40B4-BE49-F238E27FC236}">
                  <a16:creationId xmlns:a16="http://schemas.microsoft.com/office/drawing/2014/main" id="{3238C622-B05C-402E-95FD-AFBE8E3459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49434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Конструктори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6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BCC1999-72ED-4932-A666-004287AE5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06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са конструкторите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Видове конструктори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Верижно извикване на конструктори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C3EF3-E0FC-4734-8847-3CC64240F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2743200"/>
            <a:ext cx="3578136" cy="3692637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612DDA1-6814-4CA7-9889-30249AAFD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6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Специален вид методи, извиквани при създаване на обекта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08012" y="2087254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</a:t>
            </a:r>
          </a:p>
          <a:p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this.sides = 6;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408612" y="3458854"/>
            <a:ext cx="3124200" cy="1524000"/>
          </a:xfrm>
          <a:prstGeom prst="wedgeRoundRectCallout">
            <a:avLst>
              <a:gd name="adj1" fmla="val -81558"/>
              <a:gd name="adj2" fmla="val -194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Предефиниране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на конструктора по подразбиране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DD99249-EF3C-4B95-B2CD-DCF790EB5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54647"/>
            <a:ext cx="11804822" cy="5570355"/>
          </a:xfrm>
        </p:spPr>
        <p:txBody>
          <a:bodyPr/>
          <a:lstStyle/>
          <a:p>
            <a:r>
              <a:rPr lang="bg-BG" dirty="0"/>
              <a:t>Може да имате множество конструктори за даден клас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r>
              <a:rPr lang="en-US" dirty="0"/>
              <a:t> (2)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608012" y="1660357"/>
            <a:ext cx="10693778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class Dice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6;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>
                <a:solidFill>
                  <a:schemeClr val="tx2"/>
                </a:solidFill>
              </a:rPr>
              <a:t>int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684875" y="4369743"/>
            <a:ext cx="2381338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Конструктор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с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параметри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977613" y="2102331"/>
            <a:ext cx="2716999" cy="1051947"/>
          </a:xfrm>
          <a:prstGeom prst="wedgeRoundRectCallout">
            <a:avLst>
              <a:gd name="adj1" fmla="val -75155"/>
              <a:gd name="adj2" fmla="val 504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Конструктор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без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параметри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2DDE4CC-E627-4A40-B360-3F2409236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7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Конструкторите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задават началното състояние на обекта</a:t>
            </a:r>
            <a:endParaRPr lang="en-GB" dirty="0"/>
          </a:p>
        </p:txBody>
      </p:sp>
      <p:sp>
        <p:nvSpPr>
          <p:cNvPr id="7" name="Text Placeholder 5"/>
          <p:cNvSpPr txBox="1"/>
          <p:nvPr/>
        </p:nvSpPr>
        <p:spPr>
          <a:xfrm>
            <a:off x="734634" y="1899611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</a:t>
            </a:r>
          </a:p>
          <a:p>
            <a:r>
              <a:rPr lang="en-US" sz="3200" dirty="0">
                <a:solidFill>
                  <a:schemeClr val="tx2"/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int sides; int[] </a:t>
            </a:r>
            <a:r>
              <a:rPr lang="en-US" sz="3200" dirty="0" err="1">
                <a:solidFill>
                  <a:schemeClr val="tx2"/>
                </a:solidFill>
              </a:rPr>
              <a:t>rollFrequency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>
                <a:solidFill>
                  <a:schemeClr val="tx2"/>
                </a:solidFill>
              </a:rPr>
              <a:t>int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this.rollFrequency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int[</a:t>
            </a:r>
            <a:r>
              <a:rPr lang="en-US" sz="3200" dirty="0">
                <a:solidFill>
                  <a:schemeClr val="tx2"/>
                </a:solidFill>
              </a:rPr>
              <a:t>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Начално състояние на обекта</a:t>
            </a:r>
            <a:endParaRPr 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71000" y="3713192"/>
            <a:ext cx="3536227" cy="950226"/>
          </a:xfrm>
          <a:prstGeom prst="wedgeRoundRectCallout">
            <a:avLst>
              <a:gd name="adj1" fmla="val -67976"/>
              <a:gd name="adj2" fmla="val 579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Винаги подсигурете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коректно състояние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7F20301F-A00C-4547-87DA-1574A7859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21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bg-BG" dirty="0"/>
              <a:t>Конструкторите могат да се извикват един друг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Верижно извикване на конструктори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580010" y="1693205"/>
            <a:ext cx="1069377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</a:t>
            </a:r>
          </a:p>
          <a:p>
            <a:r>
              <a:rPr lang="en-US" sz="2800" dirty="0">
                <a:solidFill>
                  <a:schemeClr val="tx2"/>
                </a:solidFill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int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public Dice() 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>
                <a:solidFill>
                  <a:schemeClr val="tx2"/>
                </a:solidFill>
              </a:rPr>
              <a:t>(6)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2800" dirty="0">
                <a:solidFill>
                  <a:schemeClr val="tx2"/>
                </a:solidFill>
              </a:rPr>
              <a:t>(int 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51612" y="2133600"/>
            <a:ext cx="2438400" cy="1418207"/>
          </a:xfrm>
          <a:prstGeom prst="wedgeRoundRectCallout">
            <a:avLst>
              <a:gd name="adj1" fmla="val -84483"/>
              <a:gd name="adj2" fmla="val 311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Извикваме конструктор с параметри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198812" y="3442595"/>
            <a:ext cx="1524000" cy="82460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62735876-DD43-45D4-85CE-2E5B3E24B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5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Дефиниране на клас </a:t>
            </a:r>
            <a:r>
              <a:rPr lang="bg-BG" dirty="0" err="1"/>
              <a:t>Физ.лице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69643" y="2390482"/>
            <a:ext cx="5029200" cy="3553118"/>
            <a:chOff x="-306388" y="2077297"/>
            <a:chExt cx="3137848" cy="361957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Person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-name:string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-age:int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-accounts:List&lt;BankAccount&gt;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978181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+Balance():double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itchFamily="49" charset="0"/>
                </a:rPr>
                <a:t>+Person(String name, int age, </a:t>
              </a:r>
              <a:br>
                <a:rPr lang="en-US" sz="2000" b="1" noProof="1">
                  <a:latin typeface="Consolas" pitchFamily="49" charset="0"/>
                </a:rPr>
              </a:br>
              <a:r>
                <a:rPr lang="en-US" sz="2000" b="1" noProof="1">
                  <a:latin typeface="Consolas" pitchFamily="49" charset="0"/>
                </a:rPr>
                <a:t>    List&lt;BankAccount&gt; accounts)</a:t>
              </a:r>
            </a:p>
          </p:txBody>
        </p:sp>
      </p:grpSp>
      <p:sp>
        <p:nvSpPr>
          <p:cNvPr id="10" name="Arrow: Bent-Up 9"/>
          <p:cNvSpPr/>
          <p:nvPr/>
        </p:nvSpPr>
        <p:spPr>
          <a:xfrm rot="10800000" flipH="1">
            <a:off x="6336844" y="2847682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578073" y="4038601"/>
            <a:ext cx="4988339" cy="18180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084CD63F-9CC2-47BE-80D1-1FB5CF15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4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Дефиниране на клас физическо лице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531812" y="990600"/>
            <a:ext cx="11353798" cy="56853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dirty="0"/>
              <a:t>public class Person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private string name;</a:t>
            </a:r>
          </a:p>
          <a:p>
            <a:r>
              <a:rPr lang="en-US"/>
              <a:t> </a:t>
            </a:r>
            <a:r>
              <a:rPr lang="bg-BG"/>
              <a:t> </a:t>
            </a:r>
            <a:r>
              <a:rPr lang="en-US" dirty="0"/>
              <a:t>private int age;</a:t>
            </a:r>
          </a:p>
          <a:p>
            <a:r>
              <a:rPr lang="bg-BG" dirty="0"/>
              <a:t>  </a:t>
            </a:r>
            <a:r>
              <a:rPr lang="en-US" dirty="0"/>
              <a:t>private List&lt;BankAccount&gt; accounts;</a:t>
            </a:r>
          </a:p>
          <a:p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public Person(string name, int age)</a:t>
            </a:r>
          </a:p>
          <a:p>
            <a:r>
              <a:rPr lang="en-US" dirty="0"/>
              <a:t>   </a:t>
            </a:r>
            <a:r>
              <a:rPr lang="bg-BG" dirty="0"/>
              <a:t>   </a:t>
            </a:r>
            <a:r>
              <a:rPr lang="en-US" dirty="0"/>
              <a:t>: this(name, age, new List&lt;BankAccount&gt;))</a:t>
            </a:r>
          </a:p>
          <a:p>
            <a:r>
              <a:rPr lang="en-US" dirty="0"/>
              <a:t> </a:t>
            </a:r>
            <a:r>
              <a:rPr lang="bg-BG" dirty="0"/>
              <a:t>   </a:t>
            </a:r>
            <a:r>
              <a:rPr lang="en-US" dirty="0"/>
              <a:t>{}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public Person(string name, int age, List&lt;BankAccount&gt; accounts)</a:t>
            </a:r>
          </a:p>
          <a:p>
            <a:r>
              <a:rPr lang="bg-BG" dirty="0"/>
              <a:t>  </a:t>
            </a:r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bg-BG" dirty="0"/>
              <a:t>   </a:t>
            </a:r>
            <a:r>
              <a:rPr lang="en-US" dirty="0"/>
              <a:t>this.name = name;</a:t>
            </a:r>
          </a:p>
          <a:p>
            <a:r>
              <a:rPr lang="en-US" dirty="0"/>
              <a:t> </a:t>
            </a:r>
            <a:r>
              <a:rPr lang="bg-BG" dirty="0"/>
              <a:t>   </a:t>
            </a:r>
            <a:r>
              <a:rPr lang="en-US" dirty="0"/>
              <a:t>this.age = age;</a:t>
            </a:r>
          </a:p>
          <a:p>
            <a:r>
              <a:rPr lang="bg-BG" dirty="0"/>
              <a:t>    </a:t>
            </a:r>
            <a:r>
              <a:rPr lang="en-US" dirty="0"/>
              <a:t>this.accounts = accounts;</a:t>
            </a:r>
          </a:p>
          <a:p>
            <a:r>
              <a:rPr lang="en-US" dirty="0"/>
              <a:t> </a:t>
            </a:r>
            <a:r>
              <a:rPr lang="bg-BG" dirty="0"/>
              <a:t> </a:t>
            </a:r>
            <a:r>
              <a:rPr lang="en-US" dirty="0"/>
              <a:t>}</a:t>
            </a:r>
            <a:endParaRPr lang="bg-BG" dirty="0"/>
          </a:p>
          <a:p>
            <a:r>
              <a:rPr lang="en-US" dirty="0"/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4924CBB-F0A9-4BCE-B0A3-E4D47EB6E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30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4804947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bg-BG" sz="3200" dirty="0"/>
              <a:t>Конструкторите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задават </a:t>
            </a:r>
            <a:br>
              <a:rPr lang="bg-BG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началното състояние</a:t>
            </a:r>
            <a:r>
              <a:rPr lang="bg-BG" sz="3200" dirty="0"/>
              <a:t> на </a:t>
            </a:r>
            <a:br>
              <a:rPr lang="bg-BG" sz="3200" dirty="0"/>
            </a:br>
            <a:r>
              <a:rPr lang="bg-BG" sz="3200" dirty="0"/>
              <a:t>обекта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Може да има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множество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различни</a:t>
            </a:r>
            <a:r>
              <a:rPr lang="bg-BG" sz="3200" dirty="0"/>
              <a:t> конструктори за даден клас</a:t>
            </a:r>
          </a:p>
          <a:p>
            <a:r>
              <a:rPr lang="bg-BG" sz="3200" dirty="0"/>
              <a:t>Конструкторите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могат да се извикват </a:t>
            </a:r>
            <a:r>
              <a:rPr lang="bg-BG" sz="3200" dirty="0"/>
              <a:t>един друг</a:t>
            </a:r>
            <a:endParaRPr lang="en-GB" sz="3200" dirty="0"/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037799"/>
            <a:ext cx="4244382" cy="314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B813977-CE4C-4473-95E5-FB9F58642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2954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7161</TotalTime>
  <Words>723</Words>
  <Application>Microsoft Office PowerPoint</Application>
  <PresentationFormat>Custom</PresentationFormat>
  <Paragraphs>133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Конструктори</vt:lpstr>
      <vt:lpstr>Конструктори (2)</vt:lpstr>
      <vt:lpstr>Начално състояние на обекта</vt:lpstr>
      <vt:lpstr>Верижно извикване на конструктори</vt:lpstr>
      <vt:lpstr>Задача: Дефиниране на клас Физ.лице</vt:lpstr>
      <vt:lpstr>Решение: Дефиниране на клас физическо лице</vt:lpstr>
      <vt:lpstr>Какво научихме днес?</vt:lpstr>
      <vt:lpstr>Конструктори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2019-12-17T08:51:03Z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